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8" r:id="rId5"/>
    <p:sldId id="269" r:id="rId6"/>
    <p:sldId id="270" r:id="rId7"/>
    <p:sldId id="271" r:id="rId8"/>
    <p:sldId id="272" r:id="rId9"/>
    <p:sldId id="266" r:id="rId10"/>
    <p:sldId id="260" r:id="rId11"/>
    <p:sldId id="267" r:id="rId12"/>
    <p:sldId id="273" r:id="rId13"/>
    <p:sldId id="274" r:id="rId14"/>
    <p:sldId id="277" r:id="rId15"/>
    <p:sldId id="262" r:id="rId16"/>
    <p:sldId id="263" r:id="rId17"/>
    <p:sldId id="276" r:id="rId18"/>
    <p:sldId id="264" r:id="rId19"/>
    <p:sldId id="278" r:id="rId20"/>
    <p:sldId id="280" r:id="rId21"/>
    <p:sldId id="281" r:id="rId22"/>
    <p:sldId id="285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9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9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4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E7EF-C12C-A040-B9FC-3E21BEDD3C75}" type="datetimeFigureOut">
              <a:rPr lang="en-US" smtClean="0"/>
              <a:t>30.03.14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95FF-BE01-4A47-9E64-437A7BFFF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GenAMap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9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Algorithms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Algorithms use a Trait </a:t>
            </a:r>
            <a:r>
              <a:rPr lang="en-US" dirty="0"/>
              <a:t>D</a:t>
            </a:r>
            <a:r>
              <a:rPr lang="en-US" dirty="0" smtClean="0"/>
              <a:t>ata set to find between-trait associations</a:t>
            </a:r>
          </a:p>
          <a:p>
            <a:r>
              <a:rPr lang="en-US" dirty="0" smtClean="0"/>
              <a:t>We must load up a Trait Data set before we can run a network algorith</a:t>
            </a:r>
            <a:r>
              <a:rPr lang="en-US" dirty="0"/>
              <a:t>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29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Algorithms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346816"/>
              </p:ext>
            </p:extLst>
          </p:nvPr>
        </p:nvGraphicFramePr>
        <p:xfrm>
          <a:off x="457200" y="2164717"/>
          <a:ext cx="8229600" cy="276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528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</a:t>
                      </a:r>
                      <a:r>
                        <a:rPr lang="en-US" baseline="0" dirty="0" smtClean="0"/>
                        <a:t> pair-wise correlation between traits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r>
                        <a:rPr lang="en-US" baseline="0" dirty="0" smtClean="0"/>
                        <a:t> 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pair-wise correlation squared between traits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Scale-free network (SFN)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</a:t>
                      </a:r>
                      <a:r>
                        <a:rPr lang="en-US" baseline="0" dirty="0" smtClean="0"/>
                        <a:t> Scale-free network according to 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Topological Overlap Matrix (TOM)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</a:t>
                      </a:r>
                      <a:r>
                        <a:rPr lang="en-US" baseline="0" dirty="0" smtClean="0"/>
                        <a:t> Topological Overlap Matrix according to 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Graphical Lasso (</a:t>
                      </a:r>
                      <a:r>
                        <a:rPr lang="en-US" dirty="0" err="1" smtClean="0"/>
                        <a:t>Glasso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Fits an L1-penalized</a:t>
                      </a:r>
                      <a:r>
                        <a:rPr lang="en-US" baseline="0" dirty="0" smtClean="0"/>
                        <a:t> Gaussian Graphical Model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0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Association Algorithms use a Marker Data set and a Trait Data set to find associations between traits and markers (i.e. regular GWAS)</a:t>
            </a:r>
          </a:p>
          <a:p>
            <a:r>
              <a:rPr lang="en-US" dirty="0" smtClean="0"/>
              <a:t>Some also use instances of other data types as side information. For example, the graph-guided fused Lasso uses Network Data to define its fusion penalty (hence the name …)</a:t>
            </a:r>
          </a:p>
          <a:p>
            <a:r>
              <a:rPr lang="en-US" dirty="0" smtClean="0"/>
              <a:t>We must load up a Marker Data set, a Trait Data set and load / create the side information before we can run these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9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439179"/>
              </p:ext>
            </p:extLst>
          </p:nvPr>
        </p:nvGraphicFramePr>
        <p:xfrm>
          <a:off x="457200" y="1283681"/>
          <a:ext cx="8362670" cy="533101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94475"/>
                <a:gridCol w="3461312"/>
                <a:gridCol w="2306883"/>
              </a:tblGrid>
              <a:tr h="39325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</a:tr>
              <a:tr h="552021">
                <a:tc>
                  <a:txBody>
                    <a:bodyPr/>
                    <a:lstStyle/>
                    <a:p>
                      <a:r>
                        <a:rPr lang="en-US" dirty="0" smtClean="0"/>
                        <a:t>Lasso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Unstructured L1-penalized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Marker Data,</a:t>
                      </a:r>
                      <a:r>
                        <a:rPr lang="en-US" baseline="0" dirty="0" smtClean="0"/>
                        <a:t> Trait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Wald</a:t>
                      </a:r>
                      <a:r>
                        <a:rPr lang="en-US" sz="1200" baseline="0" dirty="0" smtClean="0"/>
                        <a:t> test (qualitative traits) or chi-squared test (binary traits) as implemented by PLINK [2]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Marker,</a:t>
                      </a:r>
                      <a:r>
                        <a:rPr lang="en-US" baseline="0" dirty="0" smtClean="0"/>
                        <a:t> Trait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Tree-guided Lasso (</a:t>
                      </a:r>
                      <a:r>
                        <a:rPr lang="en-US" dirty="0" err="1" smtClean="0"/>
                        <a:t>TreeLasso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Tree-guided penalty on </a:t>
                      </a:r>
                      <a:r>
                        <a:rPr lang="en-US" u="sng" dirty="0" smtClean="0"/>
                        <a:t>output</a:t>
                      </a:r>
                      <a:r>
                        <a:rPr lang="en-US" dirty="0" smtClean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Marker, Trait, Network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Graph-guided fused Lasso (</a:t>
                      </a:r>
                      <a:r>
                        <a:rPr lang="en-US" dirty="0" err="1" smtClean="0"/>
                        <a:t>Gflasso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Fusion penalty on correlated output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Marker, Trait,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Graph-constrained fused Lasso (</a:t>
                      </a:r>
                      <a:r>
                        <a:rPr lang="en-US" dirty="0" err="1" smtClean="0"/>
                        <a:t>GcLasso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Fusion penalty on correlated output variables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Marker, Trait,</a:t>
                      </a:r>
                      <a:r>
                        <a:rPr lang="en-US" baseline="0" dirty="0" smtClean="0"/>
                        <a:t> Network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Multi-Task Lasso (AMTL)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Lasso</a:t>
                      </a:r>
                      <a:r>
                        <a:rPr lang="en-US" baseline="0" dirty="0" smtClean="0"/>
                        <a:t> that reweights individual betas based on SNP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Marker, Trait,</a:t>
                      </a:r>
                      <a:r>
                        <a:rPr lang="en-US" baseline="0" dirty="0" smtClean="0"/>
                        <a:t> Network, Feature Data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Multi-population group Lasso (MPGL)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Lasso that allows parameters to vary between populations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Marker, Trait,</a:t>
                      </a:r>
                      <a:r>
                        <a:rPr lang="en-US" baseline="0" dirty="0" smtClean="0"/>
                        <a:t> Pop. Structure</a:t>
                      </a:r>
                      <a:endParaRPr lang="en-US" dirty="0" smtClean="0"/>
                    </a:p>
                  </a:txBody>
                  <a:tcPr/>
                </a:tc>
              </a:tr>
              <a:tr h="5061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PopAnal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Performs</a:t>
                      </a:r>
                      <a:r>
                        <a:rPr lang="en-US" sz="1200" baseline="0" dirty="0" smtClean="0"/>
                        <a:t> 4 analyses by population: single</a:t>
                      </a:r>
                      <a:r>
                        <a:rPr lang="en-US" sz="1200" baseline="0" dirty="0" smtClean="0"/>
                        <a:t>-SNP cross-validation, PLINK (see above), a likelihood test [3] and a t-test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Marker, Trait,</a:t>
                      </a:r>
                      <a:r>
                        <a:rPr lang="en-US" baseline="0" dirty="0" smtClean="0"/>
                        <a:t> Pop. Structure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03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Chromosome Browser</a:t>
            </a:r>
          </a:p>
          <a:p>
            <a:pPr lvl="1"/>
            <a:r>
              <a:rPr lang="en-US" dirty="0" smtClean="0"/>
              <a:t>Shows the location of SNPs along the chromosome</a:t>
            </a:r>
            <a:endParaRPr lang="en-US" dirty="0"/>
          </a:p>
          <a:p>
            <a:r>
              <a:rPr lang="en-US" dirty="0" smtClean="0"/>
              <a:t>Heat Map</a:t>
            </a:r>
          </a:p>
          <a:p>
            <a:pPr lvl="1"/>
            <a:r>
              <a:rPr lang="en-US" dirty="0" smtClean="0"/>
              <a:t>Network / Association Data are viewed as a matrix of colored pixels</a:t>
            </a:r>
          </a:p>
          <a:p>
            <a:r>
              <a:rPr lang="en-US" dirty="0" smtClean="0"/>
              <a:t>JUNG view</a:t>
            </a:r>
          </a:p>
          <a:p>
            <a:pPr lvl="1"/>
            <a:r>
              <a:rPr lang="en-US" dirty="0" smtClean="0"/>
              <a:t>Small sets of traits are shown as a ball and stick representation</a:t>
            </a:r>
          </a:p>
          <a:p>
            <a:r>
              <a:rPr lang="en-US" dirty="0" err="1" smtClean="0"/>
              <a:t>Manhatten</a:t>
            </a:r>
            <a:r>
              <a:rPr lang="en-US" dirty="0" smtClean="0"/>
              <a:t> Plot</a:t>
            </a:r>
          </a:p>
          <a:p>
            <a:pPr lvl="1"/>
            <a:r>
              <a:rPr lang="en-US" dirty="0" smtClean="0"/>
              <a:t>Associations of specific traits are plotted against the genome</a:t>
            </a:r>
          </a:p>
        </p:txBody>
      </p:sp>
    </p:spTree>
    <p:extLst>
      <p:ext uri="{BB962C8B-B14F-4D97-AF65-F5344CB8AC3E}">
        <p14:creationId xmlns:p14="http://schemas.microsoft.com/office/powerpoint/2010/main" val="80475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from all users is stored on COGITO</a:t>
            </a:r>
          </a:p>
          <a:p>
            <a:r>
              <a:rPr lang="en-US" dirty="0" err="1" smtClean="0"/>
              <a:t>GenAMap</a:t>
            </a:r>
            <a:r>
              <a:rPr lang="en-US" dirty="0" smtClean="0"/>
              <a:t> keeps a local copy of all your data</a:t>
            </a:r>
          </a:p>
          <a:p>
            <a:r>
              <a:rPr lang="en-US" dirty="0" smtClean="0"/>
              <a:t>It looks for the data in a folder called “data” in the startup directory</a:t>
            </a:r>
          </a:p>
          <a:p>
            <a:r>
              <a:rPr lang="en-US" dirty="0" smtClean="0"/>
              <a:t>When you log in, the GUI will query COGITO for the names of all your data sets / files.</a:t>
            </a:r>
          </a:p>
          <a:p>
            <a:r>
              <a:rPr lang="en-US" dirty="0" smtClean="0"/>
              <a:t>It will check whether it can find this data locally and download everything it can’t find</a:t>
            </a:r>
          </a:p>
          <a:p>
            <a:r>
              <a:rPr lang="en-US" dirty="0" smtClean="0"/>
              <a:t>Local Data is used to initialize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1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can be started from the GUI</a:t>
            </a:r>
          </a:p>
          <a:p>
            <a:r>
              <a:rPr lang="en-US" dirty="0" smtClean="0"/>
              <a:t>The GUI sends a message to COGITO</a:t>
            </a:r>
          </a:p>
          <a:p>
            <a:r>
              <a:rPr lang="en-US" dirty="0" smtClean="0"/>
              <a:t>Back-end of </a:t>
            </a:r>
            <a:r>
              <a:rPr lang="en-US" dirty="0" err="1" smtClean="0"/>
              <a:t>GenAMap</a:t>
            </a:r>
            <a:r>
              <a:rPr lang="en-US" dirty="0" smtClean="0"/>
              <a:t> instantiates Condor jobs to compute result</a:t>
            </a:r>
          </a:p>
          <a:p>
            <a:r>
              <a:rPr lang="en-US" dirty="0" smtClean="0"/>
              <a:t>When those jobs finish, the result is stored on Cogito and downloaded to the “data” folder</a:t>
            </a:r>
          </a:p>
        </p:txBody>
      </p:sp>
    </p:spTree>
    <p:extLst>
      <p:ext uri="{BB962C8B-B14F-4D97-AF65-F5344CB8AC3E}">
        <p14:creationId xmlns:p14="http://schemas.microsoft.com/office/powerpoint/2010/main" val="246655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Auxiliary Data Types &amp;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the core data types, </a:t>
            </a:r>
            <a:r>
              <a:rPr lang="en-US" dirty="0" err="1" smtClean="0"/>
              <a:t>GenAMap</a:t>
            </a:r>
            <a:r>
              <a:rPr lang="en-US" dirty="0" smtClean="0"/>
              <a:t> allows the loading / creation of a range of other data types, each of which has its own particular use</a:t>
            </a:r>
          </a:p>
          <a:p>
            <a:r>
              <a:rPr lang="en-US" dirty="0" smtClean="0"/>
              <a:t>Most of these data types have at least one algorithm which can be used to create instances of them from instances of other data types</a:t>
            </a:r>
          </a:p>
        </p:txBody>
      </p:sp>
    </p:spTree>
    <p:extLst>
      <p:ext uri="{BB962C8B-B14F-4D97-AF65-F5344CB8AC3E}">
        <p14:creationId xmlns:p14="http://schemas.microsoft.com/office/powerpoint/2010/main" val="409032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891304"/>
              </p:ext>
            </p:extLst>
          </p:nvPr>
        </p:nvGraphicFramePr>
        <p:xfrm>
          <a:off x="457200" y="1600200"/>
          <a:ext cx="8229600" cy="404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71370"/>
                <a:gridCol w="2698880"/>
                <a:gridCol w="190195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r>
                        <a:rPr lang="en-US" baseline="0" dirty="0" smtClean="0"/>
                        <a:t> of samples + list of dominant Eigenvalues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&amp;</a:t>
                      </a:r>
                      <a:r>
                        <a:rPr lang="en-US" baseline="0" dirty="0" smtClean="0"/>
                        <a:t> create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SNP Features</a:t>
                      </a:r>
                      <a:r>
                        <a:rPr lang="en-US" baseline="0" dirty="0" smtClean="0"/>
                        <a:t> used for AMTL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* f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Tree-structure</a:t>
                      </a:r>
                      <a:r>
                        <a:rPr lang="en-US" baseline="0" dirty="0" smtClean="0"/>
                        <a:t> over traits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load &amp;</a:t>
                      </a:r>
                      <a:r>
                        <a:rPr lang="en-US" baseline="0" dirty="0" smtClean="0"/>
                        <a:t> create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Correlation-aware ordering of traits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Permutation of {1,..,t}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load &amp;</a:t>
                      </a:r>
                      <a:r>
                        <a:rPr lang="en-US" baseline="0" dirty="0" smtClean="0"/>
                        <a:t> create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Subset of traits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Subset of {1,..,t}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load &amp;</a:t>
                      </a:r>
                      <a:r>
                        <a:rPr lang="en-US" baseline="0" dirty="0" smtClean="0"/>
                        <a:t> create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Subset with GO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Subset of {1,..,t}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3-way</a:t>
                      </a:r>
                      <a:r>
                        <a:rPr lang="en-US" baseline="0" dirty="0" smtClean="0"/>
                        <a:t> association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later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later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Auxiliary Data Types &amp;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2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055321"/>
              </p:ext>
            </p:extLst>
          </p:nvPr>
        </p:nvGraphicFramePr>
        <p:xfrm>
          <a:off x="457200" y="453526"/>
          <a:ext cx="8229600" cy="56794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7767"/>
                <a:gridCol w="2928197"/>
                <a:gridCol w="1869813"/>
                <a:gridCol w="1683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algorithm for creating</a:t>
                      </a:r>
                      <a:r>
                        <a:rPr lang="en-US" baseline="0" dirty="0" smtClean="0"/>
                        <a:t> population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Marker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Agglomerate Hierarchical 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Generates</a:t>
                      </a:r>
                      <a:r>
                        <a:rPr lang="en-US" baseline="0" dirty="0" smtClean="0"/>
                        <a:t> a tree structure for a trait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Trait Data,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Hierarchical 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Orders a trait set so that similar traits are in proximity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Trait Data,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k connected</a:t>
                      </a:r>
                      <a:r>
                        <a:rPr lang="en-US" baseline="0" dirty="0" smtClean="0"/>
                        <a:t> traits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 the most important traits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k connected traits</a:t>
                      </a:r>
                      <a:r>
                        <a:rPr lang="en-US" baseline="0" dirty="0" smtClean="0"/>
                        <a:t> with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Finds the most important traits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Trait Data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 Dynamic Programming Algorithm</a:t>
                      </a:r>
                      <a:r>
                        <a:rPr lang="en-US" baseline="0" dirty="0" smtClean="0"/>
                        <a:t> for finding tightly connected trait 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Trait Data, Network,</a:t>
                      </a:r>
                      <a:r>
                        <a:rPr lang="en-US" baseline="0" dirty="0" smtClean="0"/>
                        <a:t> Clustering, Associations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gGFlasso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later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3-way association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later 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49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GWAS … but without the hassle</a:t>
            </a:r>
          </a:p>
          <a:p>
            <a:r>
              <a:rPr lang="en-US" dirty="0" smtClean="0"/>
              <a:t>Data Management</a:t>
            </a:r>
          </a:p>
          <a:p>
            <a:r>
              <a:rPr lang="en-US" dirty="0" smtClean="0"/>
              <a:t>Algorithm Execution</a:t>
            </a:r>
          </a:p>
          <a:p>
            <a:r>
              <a:rPr lang="en-US" dirty="0" smtClean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5572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3-way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“crown jewel” of </a:t>
            </a:r>
            <a:r>
              <a:rPr lang="en-US" dirty="0" err="1" smtClean="0"/>
              <a:t>GenAMap</a:t>
            </a:r>
            <a:r>
              <a:rPr lang="en-US" dirty="0"/>
              <a:t> </a:t>
            </a:r>
            <a:r>
              <a:rPr lang="en-US" dirty="0" smtClean="0"/>
              <a:t>is the 3-way visualization tool</a:t>
            </a:r>
          </a:p>
          <a:p>
            <a:r>
              <a:rPr lang="en-US" dirty="0" smtClean="0"/>
              <a:t>It is a very flexible combination of a JUNG view for gene-to-phenotype associations as well as a </a:t>
            </a:r>
            <a:r>
              <a:rPr lang="en-US" dirty="0" err="1" smtClean="0"/>
              <a:t>Manhatten</a:t>
            </a:r>
            <a:r>
              <a:rPr lang="en-US" dirty="0" smtClean="0"/>
              <a:t> plot for SNP-to-gene association</a:t>
            </a:r>
          </a:p>
          <a:p>
            <a:r>
              <a:rPr lang="en-US" dirty="0" smtClean="0"/>
              <a:t>Allows users to develop hypotheses for “3-way associations”, i.e. pairs of associations between (SNPs, genes) and (genes, phenotypes), where the gene component is equal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5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gGFlasso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3-way association data can only be created through the </a:t>
            </a:r>
            <a:r>
              <a:rPr lang="en-US" dirty="0" err="1" smtClean="0"/>
              <a:t>gGFlasso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It uses two Trait Data sets (one representing genes, one phenotypes), two Networks (one for each Trait Data set) and an Association Data set for the genes (representing pre-computed SNP-gene associations)</a:t>
            </a:r>
          </a:p>
          <a:p>
            <a:r>
              <a:rPr lang="en-US" dirty="0" smtClean="0"/>
              <a:t>It regresses phenotypes on genes using a fusion penalty induced by the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7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GenAMap</a:t>
            </a:r>
            <a:r>
              <a:rPr lang="en-US" dirty="0" smtClean="0"/>
              <a:t> allows the user to automatically query for SNPs / genes in certain web-based databases</a:t>
            </a:r>
          </a:p>
          <a:p>
            <a:r>
              <a:rPr lang="en-US" dirty="0" smtClean="0"/>
              <a:t>Clicking at a certain place in </a:t>
            </a:r>
            <a:r>
              <a:rPr lang="en-US" dirty="0" err="1" smtClean="0"/>
              <a:t>GenAMap</a:t>
            </a:r>
            <a:r>
              <a:rPr lang="en-US" dirty="0" smtClean="0"/>
              <a:t> will open up a web browser with the search result page of the respective database</a:t>
            </a:r>
          </a:p>
          <a:p>
            <a:r>
              <a:rPr lang="en-US" dirty="0" err="1" smtClean="0"/>
              <a:t>GenAMap</a:t>
            </a:r>
            <a:r>
              <a:rPr lang="en-US" dirty="0" smtClean="0"/>
              <a:t> needs to know the name of the requested SNP / gene in a format that the respective database can consume it </a:t>
            </a:r>
          </a:p>
          <a:p>
            <a:r>
              <a:rPr lang="en-US" dirty="0" smtClean="0"/>
              <a:t>Names are given as column headings when uploading a Marker Data set / Trait Data set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832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89280"/>
              </p:ext>
            </p:extLst>
          </p:nvPr>
        </p:nvGraphicFramePr>
        <p:xfrm>
          <a:off x="457200" y="1600200"/>
          <a:ext cx="8229600" cy="43027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1494"/>
                <a:gridCol w="1816894"/>
                <a:gridCol w="3083812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Queried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to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dbSNP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SNP names</a:t>
                      </a:r>
                      <a:r>
                        <a:rPr lang="en-US" baseline="0" dirty="0" smtClean="0"/>
                        <a:t> must be </a:t>
                      </a:r>
                      <a:r>
                        <a:rPr lang="en-US" baseline="0" dirty="0" err="1" smtClean="0"/>
                        <a:t>rs</a:t>
                      </a:r>
                      <a:r>
                        <a:rPr lang="en-US" baseline="0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Right-click</a:t>
                      </a:r>
                      <a:r>
                        <a:rPr lang="en-US" baseline="0" dirty="0" smtClean="0"/>
                        <a:t> on single SNP in chromosome browser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SNP names must have</a:t>
                      </a:r>
                      <a:r>
                        <a:rPr lang="en-US" baseline="0" dirty="0" smtClean="0"/>
                        <a:t> the names of the genes they are on and SGD must be able to consume these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Right-click</a:t>
                      </a:r>
                      <a:r>
                        <a:rPr lang="en-US" baseline="0" dirty="0" smtClean="0"/>
                        <a:t> on single SNP in chromosome browser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UniProt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Trait names must be</a:t>
                      </a:r>
                      <a:r>
                        <a:rPr lang="en-US" baseline="0" dirty="0" smtClean="0"/>
                        <a:t> gene names that </a:t>
                      </a:r>
                      <a:r>
                        <a:rPr lang="en-US" baseline="0" dirty="0" err="1" smtClean="0"/>
                        <a:t>UniProt</a:t>
                      </a:r>
                      <a:r>
                        <a:rPr lang="en-US" baseline="0" dirty="0" smtClean="0"/>
                        <a:t> can consume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Right-click</a:t>
                      </a:r>
                      <a:r>
                        <a:rPr lang="en-US" baseline="0" dirty="0" smtClean="0"/>
                        <a:t> on Trait label in JUNG view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Trait names must be such that you expect sensible results from 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Right-click on Traits label in JUNG view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447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GenAMap</a:t>
            </a:r>
            <a:r>
              <a:rPr lang="en-US" dirty="0" smtClean="0"/>
              <a:t> contains GO ontologies </a:t>
            </a:r>
          </a:p>
          <a:p>
            <a:r>
              <a:rPr lang="en-US" dirty="0" smtClean="0"/>
              <a:t>They were downloaded a few years ago and saved as a file into the </a:t>
            </a:r>
            <a:r>
              <a:rPr lang="en-US" dirty="0" err="1" smtClean="0"/>
              <a:t>GenAMap</a:t>
            </a:r>
            <a:r>
              <a:rPr lang="en-US" dirty="0" smtClean="0"/>
              <a:t> distribution (i.e. they don’t update automatically)</a:t>
            </a:r>
          </a:p>
          <a:p>
            <a:r>
              <a:rPr lang="en-US" dirty="0" err="1" smtClean="0"/>
              <a:t>GenAMap</a:t>
            </a:r>
            <a:r>
              <a:rPr lang="en-US" dirty="0" smtClean="0"/>
              <a:t> allows users to perform GO enrichment analysis in various places</a:t>
            </a:r>
          </a:p>
          <a:p>
            <a:r>
              <a:rPr lang="en-US" dirty="0" smtClean="0"/>
              <a:t>Trait names must be following one of the conventions that are recognized in these files (check the GO files if you are not sure)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1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[1] Zhang </a:t>
            </a:r>
            <a:r>
              <a:rPr lang="en-US" sz="2400" dirty="0"/>
              <a:t>B, Horvath S (2005) A general framework for weighted gene co-expression network analysis. Statistical Applications in Genetics and Molecular Biology 4: article </a:t>
            </a:r>
            <a:r>
              <a:rPr lang="en-US" sz="2400" dirty="0" smtClean="0"/>
              <a:t>17</a:t>
            </a:r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2</a:t>
            </a:r>
            <a:r>
              <a:rPr lang="en-US" sz="2400" dirty="0" smtClean="0"/>
              <a:t>] </a:t>
            </a:r>
            <a:r>
              <a:rPr lang="en-US" sz="2400" dirty="0"/>
              <a:t>Purcell S, Neale B, Todd-Brown K, Thomas L, Ferreira M, et al. (2007) PLINK: a tool set for whole-genome association and population-based linkage analyses. The American Journal of Human Genetics 81: 559–</a:t>
            </a:r>
            <a:r>
              <a:rPr lang="en-US" sz="2400" dirty="0" smtClean="0"/>
              <a:t>575</a:t>
            </a:r>
          </a:p>
          <a:p>
            <a:pPr marL="0" indent="0">
              <a:buNone/>
            </a:pPr>
            <a:r>
              <a:rPr lang="en-US" sz="2400" dirty="0" smtClean="0"/>
              <a:t>[3] Wu </a:t>
            </a:r>
            <a:r>
              <a:rPr lang="en-US" sz="2400" dirty="0"/>
              <a:t>T, Chen Y, Hastie T, </a:t>
            </a:r>
            <a:r>
              <a:rPr lang="en-US" sz="2400" dirty="0" err="1"/>
              <a:t>Sobel</a:t>
            </a:r>
            <a:r>
              <a:rPr lang="en-US" sz="2400" dirty="0"/>
              <a:t> E, Lange K (2009) Genome-wide association analysis by lasso </a:t>
            </a:r>
            <a:r>
              <a:rPr lang="en-US" sz="2400" dirty="0" smtClean="0"/>
              <a:t>penalized </a:t>
            </a:r>
            <a:r>
              <a:rPr lang="en-US" sz="2400" dirty="0"/>
              <a:t>logistic regression. Bioinformatics 25: 714–721.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28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(and some definitions)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GenAMap</a:t>
            </a:r>
            <a:r>
              <a:rPr lang="en-US" dirty="0" smtClean="0"/>
              <a:t> stores instances of </a:t>
            </a:r>
            <a:r>
              <a:rPr lang="en-US" u="sng" dirty="0" smtClean="0"/>
              <a:t>Data Types</a:t>
            </a:r>
          </a:p>
          <a:p>
            <a:r>
              <a:rPr lang="en-US" dirty="0" err="1" smtClean="0"/>
              <a:t>GenAMap</a:t>
            </a:r>
            <a:r>
              <a:rPr lang="en-US" dirty="0" smtClean="0"/>
              <a:t> allows users to </a:t>
            </a:r>
            <a:r>
              <a:rPr lang="en-US" u="sng" dirty="0" smtClean="0"/>
              <a:t>load</a:t>
            </a:r>
            <a:r>
              <a:rPr lang="en-US" dirty="0" smtClean="0"/>
              <a:t> up instances of these data types</a:t>
            </a:r>
          </a:p>
          <a:p>
            <a:r>
              <a:rPr lang="en-US" dirty="0" err="1" smtClean="0"/>
              <a:t>GenAMap</a:t>
            </a:r>
            <a:r>
              <a:rPr lang="en-US" dirty="0" smtClean="0"/>
              <a:t> can </a:t>
            </a:r>
            <a:r>
              <a:rPr lang="en-US" u="sng" dirty="0" smtClean="0"/>
              <a:t>create</a:t>
            </a:r>
            <a:r>
              <a:rPr lang="en-US" dirty="0" smtClean="0"/>
              <a:t> new instances of data types with A</a:t>
            </a:r>
            <a:r>
              <a:rPr lang="en-US" u="sng" dirty="0" smtClean="0"/>
              <a:t>lgorithms</a:t>
            </a:r>
            <a:r>
              <a:rPr lang="en-US" dirty="0" smtClean="0"/>
              <a:t>, using other data type instances as inputs</a:t>
            </a:r>
          </a:p>
          <a:p>
            <a:r>
              <a:rPr lang="en-US" dirty="0" err="1" smtClean="0"/>
              <a:t>GenAMap</a:t>
            </a:r>
            <a:r>
              <a:rPr lang="en-US" dirty="0" smtClean="0"/>
              <a:t> displays the data using </a:t>
            </a:r>
            <a:r>
              <a:rPr lang="en-US" u="sng" dirty="0" smtClean="0"/>
              <a:t>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Marker Data</a:t>
            </a:r>
          </a:p>
          <a:p>
            <a:r>
              <a:rPr lang="en-US" dirty="0" smtClean="0"/>
              <a:t>Trait Data</a:t>
            </a:r>
          </a:p>
          <a:p>
            <a:r>
              <a:rPr lang="en-US" dirty="0" smtClean="0"/>
              <a:t>Network Data</a:t>
            </a:r>
          </a:p>
          <a:p>
            <a:r>
              <a:rPr lang="en-US" dirty="0" smtClean="0"/>
              <a:t>Association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3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the form of an arbitrary data matrix</a:t>
            </a:r>
          </a:p>
          <a:p>
            <a:r>
              <a:rPr lang="en-US" dirty="0" smtClean="0"/>
              <a:t>Supposed to represent SNP values (0, 1 or 2)</a:t>
            </a:r>
          </a:p>
          <a:p>
            <a:r>
              <a:rPr lang="en-US" dirty="0" smtClean="0"/>
              <a:t>Represents the X matrix in e.g. a Lasso-based GWAS</a:t>
            </a:r>
          </a:p>
          <a:p>
            <a:r>
              <a:rPr lang="en-US" dirty="0" smtClean="0"/>
              <a:t>This data must be loaded by the user into </a:t>
            </a:r>
            <a:r>
              <a:rPr lang="en-US" dirty="0" err="1" smtClean="0"/>
              <a:t>GenAMap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3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Takes the form of an arbitrary data matrix</a:t>
            </a:r>
          </a:p>
          <a:p>
            <a:r>
              <a:rPr lang="en-US" dirty="0" smtClean="0"/>
              <a:t>Supposed to represent either gene expression or phenotype data</a:t>
            </a:r>
          </a:p>
          <a:p>
            <a:r>
              <a:rPr lang="en-US" dirty="0" smtClean="0"/>
              <a:t>Represents the Y matrix in e.g. a Lasso-based GWAS</a:t>
            </a:r>
          </a:p>
          <a:p>
            <a:r>
              <a:rPr lang="en-US" dirty="0" smtClean="0"/>
              <a:t>This data must be loaded by the user into </a:t>
            </a:r>
            <a:r>
              <a:rPr lang="en-US" dirty="0" err="1" smtClean="0"/>
              <a:t>GenAMap</a:t>
            </a:r>
            <a:endParaRPr lang="en-US" dirty="0" smtClean="0"/>
          </a:p>
          <a:p>
            <a:r>
              <a:rPr lang="en-US" dirty="0" smtClean="0"/>
              <a:t>This, together with the Marker Data, forms the basis of most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Represents the associations between traits in a Trait Data set</a:t>
            </a:r>
          </a:p>
          <a:p>
            <a:r>
              <a:rPr lang="en-US" dirty="0" smtClean="0"/>
              <a:t>Takes the form of a sparse square matrix with dimension equal to that of the number of traits in the corresponding Trait Data set</a:t>
            </a:r>
          </a:p>
          <a:p>
            <a:r>
              <a:rPr lang="en-US" dirty="0" smtClean="0"/>
              <a:t>This can be loaded into </a:t>
            </a:r>
            <a:r>
              <a:rPr lang="en-US" dirty="0" err="1" smtClean="0"/>
              <a:t>GenAMap</a:t>
            </a:r>
            <a:r>
              <a:rPr lang="en-US" dirty="0" smtClean="0"/>
              <a:t> or created by one one of the algorithms that generate a Network Data set based on a Trait Data set (“Network Algorithms”)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Represents the associations between markers in a Marker Data set and traits in the Trait Data set</a:t>
            </a:r>
          </a:p>
          <a:p>
            <a:r>
              <a:rPr lang="en-US" dirty="0" smtClean="0"/>
              <a:t>Represents the beta coefficients that are the output of e.g. a Lasso-based GWAS</a:t>
            </a:r>
          </a:p>
          <a:p>
            <a:r>
              <a:rPr lang="en-US" dirty="0" smtClean="0"/>
              <a:t>Takes the form of a sparse d * t matrix with d the number of markers in a Marker Data set and t the number of traits in the Trait Data set</a:t>
            </a:r>
          </a:p>
          <a:p>
            <a:r>
              <a:rPr lang="en-US" dirty="0" smtClean="0"/>
              <a:t>This can be loaded into </a:t>
            </a:r>
            <a:r>
              <a:rPr lang="en-US" dirty="0" err="1" smtClean="0"/>
              <a:t>GenAMap</a:t>
            </a:r>
            <a:r>
              <a:rPr lang="en-US" dirty="0" smtClean="0"/>
              <a:t> or created by one of the algorithms that output an Association Data set (“Association Algorithms”)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9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04049"/>
              </p:ext>
            </p:extLst>
          </p:nvPr>
        </p:nvGraphicFramePr>
        <p:xfrm>
          <a:off x="457200" y="1600200"/>
          <a:ext cx="8229600" cy="32105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0128"/>
                <a:gridCol w="2822358"/>
                <a:gridCol w="2169688"/>
                <a:gridCol w="15074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Format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Actions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Marker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SNP values of samples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 x d matrix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load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Trait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Trait</a:t>
                      </a:r>
                      <a:r>
                        <a:rPr lang="en-US" sz="1800" baseline="0" dirty="0" smtClean="0"/>
                        <a:t> (e.g. phenotype / gene expression) values of samples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 x t matrix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load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Network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Represents the associations</a:t>
                      </a:r>
                      <a:r>
                        <a:rPr lang="en-US" sz="1800" baseline="0" dirty="0" smtClean="0"/>
                        <a:t> between traits in a single Trait Data set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d x d (sparse) matrix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load &amp; create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Association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Represents associations between markers</a:t>
                      </a:r>
                      <a:r>
                        <a:rPr lang="en-US" sz="1800" baseline="0" dirty="0" smtClean="0"/>
                        <a:t> and traits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r>
                        <a:rPr lang="en-US" sz="1800" baseline="0" dirty="0" smtClean="0"/>
                        <a:t> x d (sparse) matrix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load &amp; create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14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1767</Words>
  <Application>Microsoft Macintosh PowerPoint</Application>
  <PresentationFormat>On-screen Show (4:3)</PresentationFormat>
  <Paragraphs>238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GenAMap</vt:lpstr>
      <vt:lpstr>What it does</vt:lpstr>
      <vt:lpstr>Overview (and some definitions)</vt:lpstr>
      <vt:lpstr>Key Data Types</vt:lpstr>
      <vt:lpstr>Marker Data</vt:lpstr>
      <vt:lpstr>Trait Data</vt:lpstr>
      <vt:lpstr>Network Data</vt:lpstr>
      <vt:lpstr>Association Data</vt:lpstr>
      <vt:lpstr>Key Data Types</vt:lpstr>
      <vt:lpstr>Network Algorithms</vt:lpstr>
      <vt:lpstr>Network Algorithms</vt:lpstr>
      <vt:lpstr>Association Algorithms</vt:lpstr>
      <vt:lpstr>Association Algorithms</vt:lpstr>
      <vt:lpstr>Key Visualization Tools</vt:lpstr>
      <vt:lpstr>Data Architecture</vt:lpstr>
      <vt:lpstr>Running Algorithms</vt:lpstr>
      <vt:lpstr>Auxiliary Data Types &amp; Algorithms</vt:lpstr>
      <vt:lpstr>Auxiliary Data Types &amp; Algorithms</vt:lpstr>
      <vt:lpstr>PowerPoint Presentation</vt:lpstr>
      <vt:lpstr>3-way analysis</vt:lpstr>
      <vt:lpstr>gGFlasso</vt:lpstr>
      <vt:lpstr>Online Tools</vt:lpstr>
      <vt:lpstr>Online Tools</vt:lpstr>
      <vt:lpstr>GO analysis</vt:lpstr>
      <vt:lpstr>References</vt:lpstr>
    </vt:vector>
  </TitlesOfParts>
  <Company>huntington beach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GenAMap</dc:title>
  <dc:creator>Georg Schoenherr</dc:creator>
  <cp:lastModifiedBy>Georg Schönherr</cp:lastModifiedBy>
  <cp:revision>38</cp:revision>
  <dcterms:created xsi:type="dcterms:W3CDTF">2014-03-24T20:55:59Z</dcterms:created>
  <dcterms:modified xsi:type="dcterms:W3CDTF">2014-03-31T00:40:41Z</dcterms:modified>
</cp:coreProperties>
</file>