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7" r:id="rId1"/>
  </p:sldMasterIdLst>
  <p:notesMasterIdLst>
    <p:notesMasterId r:id="rId11"/>
  </p:notesMasterIdLst>
  <p:sldIdLst>
    <p:sldId id="257" r:id="rId2"/>
    <p:sldId id="256" r:id="rId3"/>
    <p:sldId id="281" r:id="rId4"/>
    <p:sldId id="282" r:id="rId5"/>
    <p:sldId id="288" r:id="rId6"/>
    <p:sldId id="284" r:id="rId7"/>
    <p:sldId id="285" r:id="rId8"/>
    <p:sldId id="286" r:id="rId9"/>
    <p:sldId id="28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5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8"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9E637-8A5E-4170-93EE-CFBA1810D9BC}" type="datetimeFigureOut">
              <a:rPr lang="en-IN" smtClean="0"/>
              <a:t>26-12-2023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A6DE8-8DF3-4E2C-A408-466998124B23}" type="slidenum">
              <a:rPr lang="en-IN" smtClean="0"/>
              <a:t>‹#›</a:t>
            </a:fld>
            <a:endParaRPr lang="en-IN"/>
          </a:p>
        </p:txBody>
      </p:sp>
    </p:spTree>
    <p:extLst>
      <p:ext uri="{BB962C8B-B14F-4D97-AF65-F5344CB8AC3E}">
        <p14:creationId xmlns:p14="http://schemas.microsoft.com/office/powerpoint/2010/main" val="319215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DC717-44CB-48AC-AC58-E7B8B37456A8}"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31712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8042053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A619F-58D2-41EB-B113-AF67A5D83EE4}"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73030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80952171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91392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8A619F-58D2-41EB-B113-AF67A5D83EE4}"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49399512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25477-11D9-4256-835B-E4EF6973FDF6}"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428896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A7F4-0C9A-428F-B76C-068AF2169EB9}"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12687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0FF79-BB89-4C60-A6D1-79E592AB3F45}"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35379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CFEE8-67FC-4F7E-84FA-3073E27AA83B}" type="datetime1">
              <a:rPr lang="en-IN" smtClean="0"/>
              <a:t>26-12-2023</a:t>
            </a:fld>
            <a:endParaRPr lang="en-IN"/>
          </a:p>
        </p:txBody>
      </p:sp>
      <p:sp>
        <p:nvSpPr>
          <p:cNvPr id="5" name="Footer Placeholder 4"/>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7049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6BCF3-3347-439E-8763-753442B93191}"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79340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E4AE9-ABD5-4ECF-A441-DC77688CBDE3}" type="datetime1">
              <a:rPr lang="en-IN" smtClean="0"/>
              <a:t>26-12-2023</a:t>
            </a:fld>
            <a:endParaRPr lang="en-IN"/>
          </a:p>
        </p:txBody>
      </p:sp>
      <p:sp>
        <p:nvSpPr>
          <p:cNvPr id="8" name="Footer Placeholder 7"/>
          <p:cNvSpPr>
            <a:spLocks noGrp="1"/>
          </p:cNvSpPr>
          <p:nvPr>
            <p:ph type="ftr" sz="quarter" idx="11"/>
          </p:nvPr>
        </p:nvSpPr>
        <p:spPr/>
        <p:txBody>
          <a:bodyPr/>
          <a:lstStyle/>
          <a:p>
            <a:r>
              <a:rPr lang="en-IN"/>
              <a:t>DataBase Managament System                                                                                         Pallavi Shukla</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5363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2FDA6-A9C7-49DE-9B5D-23B60290D943}" type="datetime1">
              <a:rPr lang="en-IN" smtClean="0"/>
              <a:t>26-12-2023</a:t>
            </a:fld>
            <a:endParaRPr lang="en-IN"/>
          </a:p>
        </p:txBody>
      </p:sp>
      <p:sp>
        <p:nvSpPr>
          <p:cNvPr id="4" name="Footer Placeholder 3"/>
          <p:cNvSpPr>
            <a:spLocks noGrp="1"/>
          </p:cNvSpPr>
          <p:nvPr>
            <p:ph type="ftr" sz="quarter" idx="11"/>
          </p:nvPr>
        </p:nvSpPr>
        <p:spPr/>
        <p:txBody>
          <a:bodyPr/>
          <a:lstStyle/>
          <a:p>
            <a:r>
              <a:rPr lang="en-IN"/>
              <a:t>DataBase Managament System                                                                                         Pallavi Shukla</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34911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24CB7-3BB6-45F0-9E90-A8939CABEA37}" type="datetime1">
              <a:rPr lang="en-IN" smtClean="0"/>
              <a:t>26-12-2023</a:t>
            </a:fld>
            <a:endParaRPr lang="en-IN"/>
          </a:p>
        </p:txBody>
      </p:sp>
      <p:sp>
        <p:nvSpPr>
          <p:cNvPr id="3" name="Footer Placeholder 2"/>
          <p:cNvSpPr>
            <a:spLocks noGrp="1"/>
          </p:cNvSpPr>
          <p:nvPr>
            <p:ph type="ftr" sz="quarter" idx="11"/>
          </p:nvPr>
        </p:nvSpPr>
        <p:spPr/>
        <p:txBody>
          <a:bodyPr/>
          <a:lstStyle/>
          <a:p>
            <a:r>
              <a:rPr lang="en-IN"/>
              <a:t>DataBase Managament System                                                                                         Pallavi Shukla</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71074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A79294-AF16-4AEA-91FA-314EEBD85CC5}"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21633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D47BA-6AC2-4BA0-9FFD-D08CF519E72E}" type="datetime1">
              <a:rPr lang="en-IN" smtClean="0"/>
              <a:t>26-12-2023</a:t>
            </a:fld>
            <a:endParaRPr lang="en-IN"/>
          </a:p>
        </p:txBody>
      </p:sp>
      <p:sp>
        <p:nvSpPr>
          <p:cNvPr id="6" name="Footer Placeholder 5"/>
          <p:cNvSpPr>
            <a:spLocks noGrp="1"/>
          </p:cNvSpPr>
          <p:nvPr>
            <p:ph type="ftr" sz="quarter" idx="11"/>
          </p:nvPr>
        </p:nvSpPr>
        <p:spPr/>
        <p:txBody>
          <a:bodyPr/>
          <a:lstStyle/>
          <a:p>
            <a:r>
              <a:rPr lang="en-IN"/>
              <a:t>DataBase Managament System                                                                                         Pallavi Shukla</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441D84-F219-4239-8489-C73372F917E5}" type="slidenum">
              <a:rPr lang="en-IN" smtClean="0"/>
              <a:t>‹#›</a:t>
            </a:fld>
            <a:endParaRPr lang="en-IN"/>
          </a:p>
        </p:txBody>
      </p:sp>
    </p:spTree>
    <p:extLst>
      <p:ext uri="{BB962C8B-B14F-4D97-AF65-F5344CB8AC3E}">
        <p14:creationId xmlns:p14="http://schemas.microsoft.com/office/powerpoint/2010/main" val="125380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8A619F-58D2-41EB-B113-AF67A5D83EE4}" type="datetime1">
              <a:rPr lang="en-IN" smtClean="0"/>
              <a:t>26-12-2023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DataBase Managament System                                                                                         Pallavi Shukla</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441D84-F219-4239-8489-C73372F917E5}" type="slidenum">
              <a:rPr lang="en-IN" smtClean="0"/>
              <a:t>‹#›</a:t>
            </a:fld>
            <a:endParaRPr lang="en-IN"/>
          </a:p>
        </p:txBody>
      </p:sp>
    </p:spTree>
    <p:extLst>
      <p:ext uri="{BB962C8B-B14F-4D97-AF65-F5344CB8AC3E}">
        <p14:creationId xmlns:p14="http://schemas.microsoft.com/office/powerpoint/2010/main" val="265614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xxxxx" TargetMode="External"/><Relationship Id="rId2" Type="http://schemas.openxmlformats.org/officeDocument/2006/relationships/hyperlink" Target="https://www.youtube.com/channel/UCppR6Pwb6UoHQdEoAKfaLc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736-512A-FC68-17B0-276219E00B90}"/>
              </a:ext>
            </a:extLst>
          </p:cNvPr>
          <p:cNvSpPr>
            <a:spLocks noGrp="1"/>
          </p:cNvSpPr>
          <p:nvPr>
            <p:ph type="ctrTitle"/>
          </p:nvPr>
        </p:nvSpPr>
        <p:spPr>
          <a:xfrm>
            <a:off x="1648047" y="3338623"/>
            <a:ext cx="10139915" cy="1095597"/>
          </a:xfrm>
        </p:spPr>
        <p:txBody>
          <a:bodyPr>
            <a:normAutofit fontScale="90000"/>
          </a:bodyPr>
          <a:lstStyle/>
          <a:p>
            <a:br>
              <a:rPr lang="en-IN" sz="4900" b="1" dirty="0">
                <a:solidFill>
                  <a:schemeClr val="tx1"/>
                </a:solidFill>
              </a:rPr>
            </a:br>
            <a:br>
              <a:rPr lang="en-IN" sz="4900" b="1" dirty="0">
                <a:solidFill>
                  <a:schemeClr val="tx1"/>
                </a:solidFill>
              </a:rPr>
            </a:br>
            <a:br>
              <a:rPr lang="en-IN" sz="6000" b="1" dirty="0">
                <a:solidFill>
                  <a:schemeClr val="tx1"/>
                </a:solidFill>
              </a:rPr>
            </a:br>
            <a:r>
              <a:rPr lang="en-IN" sz="4400" b="1" dirty="0">
                <a:solidFill>
                  <a:schemeClr val="tx1"/>
                </a:solidFill>
              </a:rPr>
              <a:t>Laptop Price Prediction</a:t>
            </a:r>
            <a:br>
              <a:rPr lang="en-IN" sz="3600" b="1" dirty="0">
                <a:solidFill>
                  <a:schemeClr val="tx1"/>
                </a:solidFill>
              </a:rPr>
            </a:br>
            <a:br>
              <a:rPr lang="en-IN" sz="4900" b="1" dirty="0">
                <a:solidFill>
                  <a:schemeClr val="tx1"/>
                </a:solidFill>
              </a:rPr>
            </a:br>
            <a:r>
              <a:rPr lang="en-IN" sz="4900" b="1" dirty="0">
                <a:solidFill>
                  <a:schemeClr val="tx1"/>
                </a:solidFill>
              </a:rPr>
              <a:t>at </a:t>
            </a:r>
            <a:br>
              <a:rPr lang="en-IN" sz="4900" b="1" dirty="0">
                <a:solidFill>
                  <a:schemeClr val="tx1"/>
                </a:solidFill>
              </a:rPr>
            </a:br>
            <a:br>
              <a:rPr lang="en-IN" b="1" dirty="0">
                <a:solidFill>
                  <a:schemeClr val="tx1"/>
                </a:solidFill>
              </a:rPr>
            </a:br>
            <a:r>
              <a:rPr lang="en-IN" sz="4000" b="1" dirty="0">
                <a:solidFill>
                  <a:schemeClr val="tx1"/>
                </a:solidFill>
              </a:rPr>
              <a:t>United College Of Engineering And Research</a:t>
            </a:r>
            <a:endParaRPr lang="en-IN" sz="36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A8C0CC59-CF73-B3C1-373A-15973C5B5F2B}"/>
              </a:ext>
            </a:extLst>
          </p:cNvPr>
          <p:cNvSpPr>
            <a:spLocks noGrp="1"/>
          </p:cNvSpPr>
          <p:nvPr>
            <p:ph type="subTitle" idx="1"/>
          </p:nvPr>
        </p:nvSpPr>
        <p:spPr>
          <a:xfrm>
            <a:off x="1394828" y="5329358"/>
            <a:ext cx="10345479" cy="1095598"/>
          </a:xfrm>
        </p:spPr>
        <p:txBody>
          <a:bodyPr>
            <a:normAutofit fontScale="92500" lnSpcReduction="10000"/>
          </a:bodyPr>
          <a:lstStyle/>
          <a:p>
            <a:pPr algn="r"/>
            <a:r>
              <a:rPr lang="en-IN" b="1" dirty="0"/>
              <a:t>Team member : Divya Prakash Singh                                                                           George Province</a:t>
            </a:r>
          </a:p>
          <a:p>
            <a:pPr algn="r"/>
            <a:r>
              <a:rPr lang="en-IN" b="1" dirty="0"/>
              <a:t>2000100130066 </a:t>
            </a:r>
          </a:p>
          <a:p>
            <a:pPr algn="r"/>
            <a:r>
              <a:rPr lang="en-IN" b="1" dirty="0"/>
              <a:t> </a:t>
            </a:r>
          </a:p>
        </p:txBody>
      </p:sp>
      <p:pic>
        <p:nvPicPr>
          <p:cNvPr id="5" name="Picture 4">
            <a:extLst>
              <a:ext uri="{FF2B5EF4-FFF2-40B4-BE49-F238E27FC236}">
                <a16:creationId xmlns:a16="http://schemas.microsoft.com/office/drawing/2014/main" id="{1297C90F-BEEF-5C95-85CD-71C213E28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074" y="595306"/>
            <a:ext cx="3644444" cy="1015873"/>
          </a:xfrm>
          <a:prstGeom prst="rect">
            <a:avLst/>
          </a:prstGeom>
        </p:spPr>
      </p:pic>
    </p:spTree>
    <p:extLst>
      <p:ext uri="{BB962C8B-B14F-4D97-AF65-F5344CB8AC3E}">
        <p14:creationId xmlns:p14="http://schemas.microsoft.com/office/powerpoint/2010/main" val="278349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8056-610E-3525-95BF-2CD45284173C}"/>
              </a:ext>
            </a:extLst>
          </p:cNvPr>
          <p:cNvSpPr>
            <a:spLocks noGrp="1"/>
          </p:cNvSpPr>
          <p:nvPr>
            <p:ph type="title"/>
          </p:nvPr>
        </p:nvSpPr>
        <p:spPr>
          <a:xfrm>
            <a:off x="1562985" y="648529"/>
            <a:ext cx="10515600" cy="1095507"/>
          </a:xfrm>
        </p:spPr>
        <p:txBody>
          <a:bodyPr>
            <a:normAutofit/>
          </a:bodyPr>
          <a:lstStyle/>
          <a:p>
            <a:r>
              <a:rPr lang="en-IN" sz="4800" b="1" u="sng" dirty="0">
                <a:solidFill>
                  <a:schemeClr val="tx1"/>
                </a:solidFill>
                <a:effectLst>
                  <a:outerShdw blurRad="38100" dist="38100" dir="2700000" algn="tl">
                    <a:srgbClr val="000000">
                      <a:alpha val="43137"/>
                    </a:srgbClr>
                  </a:outerShdw>
                </a:effectLst>
                <a:latin typeface="+mn-lt"/>
              </a:rPr>
              <a:t>Topics Covered</a:t>
            </a:r>
          </a:p>
        </p:txBody>
      </p:sp>
      <p:sp>
        <p:nvSpPr>
          <p:cNvPr id="3" name="Content Placeholder 2">
            <a:extLst>
              <a:ext uri="{FF2B5EF4-FFF2-40B4-BE49-F238E27FC236}">
                <a16:creationId xmlns:a16="http://schemas.microsoft.com/office/drawing/2014/main" id="{2B3A5FED-E3F0-199C-3B7F-01B0034BD374}"/>
              </a:ext>
            </a:extLst>
          </p:cNvPr>
          <p:cNvSpPr>
            <a:spLocks noGrp="1"/>
          </p:cNvSpPr>
          <p:nvPr>
            <p:ph idx="1"/>
          </p:nvPr>
        </p:nvSpPr>
        <p:spPr>
          <a:xfrm>
            <a:off x="1562985" y="1509823"/>
            <a:ext cx="10030395" cy="4973278"/>
          </a:xfrm>
        </p:spPr>
        <p:txBody>
          <a:bodyPr>
            <a:normAutofit/>
          </a:bodyPr>
          <a:lstStyle/>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Problem statement</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Methodology</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Results/Snapshots </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Limitations</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Future Scope</a:t>
            </a:r>
          </a:p>
          <a:p>
            <a:pPr marL="285750" indent="-285750">
              <a:buFont typeface="Arial" panose="020B0604020202020204" pitchFamily="34" charset="0"/>
              <a:buChar char="•"/>
            </a:pPr>
            <a:r>
              <a:rPr lang="en-IN" sz="2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References</a:t>
            </a:r>
          </a:p>
          <a:p>
            <a:endParaRPr lang="en-IN" sz="2800" dirty="0">
              <a:solidFill>
                <a:schemeClr val="tx1"/>
              </a:solidFill>
            </a:endParaRPr>
          </a:p>
          <a:p>
            <a:pPr marL="0" indent="0">
              <a:buNone/>
            </a:pPr>
            <a:endParaRPr lang="en-IN" sz="2800" dirty="0">
              <a:solidFill>
                <a:schemeClr val="tx1"/>
              </a:solidFill>
            </a:endParaRPr>
          </a:p>
        </p:txBody>
      </p:sp>
      <p:sp>
        <p:nvSpPr>
          <p:cNvPr id="7" name="Slide Number Placeholder 6">
            <a:extLst>
              <a:ext uri="{FF2B5EF4-FFF2-40B4-BE49-F238E27FC236}">
                <a16:creationId xmlns:a16="http://schemas.microsoft.com/office/drawing/2014/main" id="{BDA28170-91D6-CBF4-845D-B7CE1961EA0A}"/>
              </a:ext>
            </a:extLst>
          </p:cNvPr>
          <p:cNvSpPr>
            <a:spLocks noGrp="1"/>
          </p:cNvSpPr>
          <p:nvPr>
            <p:ph type="sldNum" sz="quarter" idx="12"/>
          </p:nvPr>
        </p:nvSpPr>
        <p:spPr/>
        <p:txBody>
          <a:bodyPr/>
          <a:lstStyle/>
          <a:p>
            <a:fld id="{1F441D84-F219-4239-8489-C73372F917E5}" type="slidenum">
              <a:rPr lang="en-IN" smtClean="0"/>
              <a:t>2</a:t>
            </a:fld>
            <a:endParaRPr lang="en-IN"/>
          </a:p>
        </p:txBody>
      </p:sp>
      <p:pic>
        <p:nvPicPr>
          <p:cNvPr id="4" name="Picture 3">
            <a:extLst>
              <a:ext uri="{FF2B5EF4-FFF2-40B4-BE49-F238E27FC236}">
                <a16:creationId xmlns:a16="http://schemas.microsoft.com/office/drawing/2014/main" id="{65747B3D-2A4A-F559-A145-D2F6B96A9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pic>
        <p:nvPicPr>
          <p:cNvPr id="5" name="Picture 4">
            <a:extLst>
              <a:ext uri="{FF2B5EF4-FFF2-40B4-BE49-F238E27FC236}">
                <a16:creationId xmlns:a16="http://schemas.microsoft.com/office/drawing/2014/main" id="{F142274F-C11E-9777-17DC-4DF62C0D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Tree>
    <p:extLst>
      <p:ext uri="{BB962C8B-B14F-4D97-AF65-F5344CB8AC3E}">
        <p14:creationId xmlns:p14="http://schemas.microsoft.com/office/powerpoint/2010/main" val="9284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0172-AFAB-B12F-DF0B-C1ADDD1DAF32}"/>
              </a:ext>
            </a:extLst>
          </p:cNvPr>
          <p:cNvSpPr>
            <a:spLocks noGrp="1"/>
          </p:cNvSpPr>
          <p:nvPr>
            <p:ph type="title"/>
          </p:nvPr>
        </p:nvSpPr>
        <p:spPr>
          <a:xfrm>
            <a:off x="1935127" y="624110"/>
            <a:ext cx="9569486" cy="1280890"/>
          </a:xfrm>
        </p:spPr>
        <p:txBody>
          <a:bodyPr>
            <a:normAutofit/>
          </a:bodyPr>
          <a:lstStyle/>
          <a:p>
            <a:r>
              <a:rPr lang="en-IN" sz="4800" b="1" u="sng" dirty="0">
                <a:effectLst>
                  <a:outerShdw blurRad="38100" dist="38100" dir="2700000" algn="tl">
                    <a:srgbClr val="000000">
                      <a:alpha val="43137"/>
                    </a:srgbClr>
                  </a:outerShdw>
                </a:effectLst>
                <a:latin typeface="+mn-lt"/>
              </a:rPr>
              <a:t>Introduction</a:t>
            </a:r>
          </a:p>
        </p:txBody>
      </p:sp>
      <p:sp>
        <p:nvSpPr>
          <p:cNvPr id="9" name="Slide Number Placeholder 8">
            <a:extLst>
              <a:ext uri="{FF2B5EF4-FFF2-40B4-BE49-F238E27FC236}">
                <a16:creationId xmlns:a16="http://schemas.microsoft.com/office/drawing/2014/main" id="{1AB68707-20EC-A929-2B67-C153589A3B5C}"/>
              </a:ext>
            </a:extLst>
          </p:cNvPr>
          <p:cNvSpPr>
            <a:spLocks noGrp="1"/>
          </p:cNvSpPr>
          <p:nvPr>
            <p:ph type="sldNum" sz="quarter" idx="12"/>
          </p:nvPr>
        </p:nvSpPr>
        <p:spPr/>
        <p:txBody>
          <a:bodyPr/>
          <a:lstStyle/>
          <a:p>
            <a:fld id="{1F441D84-F219-4239-8489-C73372F917E5}" type="slidenum">
              <a:rPr lang="en-IN" smtClean="0"/>
              <a:t>3</a:t>
            </a:fld>
            <a:endParaRPr lang="en-IN"/>
          </a:p>
        </p:txBody>
      </p:sp>
      <p:pic>
        <p:nvPicPr>
          <p:cNvPr id="7" name="Picture 6">
            <a:extLst>
              <a:ext uri="{FF2B5EF4-FFF2-40B4-BE49-F238E27FC236}">
                <a16:creationId xmlns:a16="http://schemas.microsoft.com/office/drawing/2014/main" id="{88EF00FC-EFFB-4D7E-D6AE-EA554566F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
        <p:nvSpPr>
          <p:cNvPr id="5" name="Content Placeholder 4">
            <a:extLst>
              <a:ext uri="{FF2B5EF4-FFF2-40B4-BE49-F238E27FC236}">
                <a16:creationId xmlns:a16="http://schemas.microsoft.com/office/drawing/2014/main" id="{C48295CB-5F1A-2088-1246-16D46A95496C}"/>
              </a:ext>
            </a:extLst>
          </p:cNvPr>
          <p:cNvSpPr>
            <a:spLocks noGrp="1"/>
          </p:cNvSpPr>
          <p:nvPr>
            <p:ph idx="1"/>
          </p:nvPr>
        </p:nvSpPr>
        <p:spPr>
          <a:xfrm>
            <a:off x="1311257" y="1988234"/>
            <a:ext cx="9569486" cy="3777622"/>
          </a:xfrm>
        </p:spPr>
        <p:txBody>
          <a:bodyPr>
            <a:normAutofit/>
          </a:bodyPr>
          <a:lstStyle/>
          <a:p>
            <a:pPr marL="457200" indent="-457200">
              <a:buFont typeface="+mj-lt"/>
              <a:buAutoNum type="arabicPeriod"/>
            </a:pPr>
            <a:r>
              <a:rPr lang="en-GB" sz="2400" b="0" i="0" dirty="0">
                <a:solidFill>
                  <a:schemeClr val="tx1"/>
                </a:solidFill>
                <a:effectLst/>
                <a:latin typeface="Times New Roman" panose="02020603050405020304" pitchFamily="18" charset="0"/>
                <a:cs typeface="Times New Roman" panose="02020603050405020304" pitchFamily="18" charset="0"/>
              </a:rPr>
              <a:t>The Laptop Price Predictor is an innovative web application designed to accurately estimate the price of laptops based on their comprehensive specifications. Leveraging the power of a sophisticated 🌲 Random Forest Regressor, a state-of-the-art supervised machine learning model</a:t>
            </a:r>
            <a:r>
              <a:rPr lang="en-GB" sz="24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GB" sz="2400" b="0" i="0" dirty="0">
                <a:solidFill>
                  <a:schemeClr val="tx1"/>
                </a:solidFill>
                <a:effectLst/>
                <a:latin typeface="Times New Roman" panose="02020603050405020304" pitchFamily="18" charset="0"/>
                <a:cs typeface="Times New Roman" panose="02020603050405020304" pitchFamily="18" charset="0"/>
              </a:rPr>
              <a:t>the project showcases an impressive accuracy of 88%. This cutting-edge web application is developed using </a:t>
            </a:r>
            <a:r>
              <a:rPr lang="en-GB" sz="2400" b="0" i="0" dirty="0" err="1">
                <a:solidFill>
                  <a:schemeClr val="tx1"/>
                </a:solidFill>
                <a:effectLst/>
                <a:latin typeface="Times New Roman" panose="02020603050405020304" pitchFamily="18" charset="0"/>
                <a:cs typeface="Times New Roman" panose="02020603050405020304" pitchFamily="18" charset="0"/>
              </a:rPr>
              <a:t>Streamlit</a:t>
            </a:r>
            <a:r>
              <a:rPr lang="en-GB" sz="2400" b="0" i="0" dirty="0">
                <a:solidFill>
                  <a:schemeClr val="tx1"/>
                </a:solidFill>
                <a:effectLst/>
                <a:latin typeface="Times New Roman" panose="02020603050405020304" pitchFamily="18" charset="0"/>
                <a:cs typeface="Times New Roman" panose="02020603050405020304" pitchFamily="18" charset="0"/>
              </a:rPr>
              <a:t>, a powerful and user-friendly framework, offering an interactive and intuitive interface for users to effortlessly input laptop specifications and receive reliable price predictions.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61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0C8-91D9-60F5-80E1-5E8E68021413}"/>
              </a:ext>
            </a:extLst>
          </p:cNvPr>
          <p:cNvSpPr>
            <a:spLocks noGrp="1"/>
          </p:cNvSpPr>
          <p:nvPr>
            <p:ph type="title"/>
          </p:nvPr>
        </p:nvSpPr>
        <p:spPr>
          <a:xfrm>
            <a:off x="1779105" y="624110"/>
            <a:ext cx="9725508" cy="1280890"/>
          </a:xfrm>
        </p:spPr>
        <p:txBody>
          <a:bodyPr>
            <a:normAutofit/>
          </a:bodyPr>
          <a:lstStyle/>
          <a:p>
            <a:r>
              <a:rPr lang="en-IN" sz="4800" b="1" u="sng" dirty="0">
                <a:effectLst>
                  <a:outerShdw blurRad="38100" dist="38100" dir="2700000" algn="tl">
                    <a:srgbClr val="000000">
                      <a:alpha val="43137"/>
                    </a:srgbClr>
                  </a:outerShdw>
                </a:effectLst>
                <a:latin typeface="+mn-lt"/>
              </a:rPr>
              <a:t>Problem Statement</a:t>
            </a:r>
          </a:p>
        </p:txBody>
      </p:sp>
      <p:sp>
        <p:nvSpPr>
          <p:cNvPr id="6" name="Slide Number Placeholder 5">
            <a:extLst>
              <a:ext uri="{FF2B5EF4-FFF2-40B4-BE49-F238E27FC236}">
                <a16:creationId xmlns:a16="http://schemas.microsoft.com/office/drawing/2014/main" id="{BD0C36BD-E206-B673-EC26-1CC239283ECA}"/>
              </a:ext>
            </a:extLst>
          </p:cNvPr>
          <p:cNvSpPr>
            <a:spLocks noGrp="1"/>
          </p:cNvSpPr>
          <p:nvPr>
            <p:ph type="sldNum" sz="quarter" idx="12"/>
          </p:nvPr>
        </p:nvSpPr>
        <p:spPr/>
        <p:txBody>
          <a:bodyPr/>
          <a:lstStyle/>
          <a:p>
            <a:fld id="{1F441D84-F219-4239-8489-C73372F917E5}" type="slidenum">
              <a:rPr lang="en-IN" smtClean="0"/>
              <a:t>4</a:t>
            </a:fld>
            <a:endParaRPr lang="en-IN"/>
          </a:p>
        </p:txBody>
      </p:sp>
      <p:pic>
        <p:nvPicPr>
          <p:cNvPr id="4" name="Picture 3">
            <a:extLst>
              <a:ext uri="{FF2B5EF4-FFF2-40B4-BE49-F238E27FC236}">
                <a16:creationId xmlns:a16="http://schemas.microsoft.com/office/drawing/2014/main" id="{12412E8B-6E4F-52C4-14A6-177DA5F67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
        <p:nvSpPr>
          <p:cNvPr id="5" name="Rectangle 2">
            <a:extLst>
              <a:ext uri="{FF2B5EF4-FFF2-40B4-BE49-F238E27FC236}">
                <a16:creationId xmlns:a16="http://schemas.microsoft.com/office/drawing/2014/main" id="{149BBA02-D26F-390A-0F10-C4EC2CAF4803}"/>
              </a:ext>
            </a:extLst>
          </p:cNvPr>
          <p:cNvSpPr>
            <a:spLocks noChangeArrowheads="1"/>
          </p:cNvSpPr>
          <p:nvPr/>
        </p:nvSpPr>
        <p:spPr bwMode="auto">
          <a:xfrm>
            <a:off x="0" y="0"/>
            <a:ext cx="2917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68C0A03-D041-00EB-C3DF-C5A657A0BED2}"/>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4DA9B799-6525-C3E9-A7FB-60CE4DE9DD62}"/>
              </a:ext>
            </a:extLst>
          </p:cNvPr>
          <p:cNvSpPr>
            <a:spLocks noChangeArrowheads="1"/>
          </p:cNvSpPr>
          <p:nvPr/>
        </p:nvSpPr>
        <p:spPr bwMode="auto">
          <a:xfrm>
            <a:off x="152400" y="152400"/>
            <a:ext cx="2917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C870D596-AF72-3A19-7427-4E55404C5D2A}"/>
              </a:ext>
            </a:extLst>
          </p:cNvPr>
          <p:cNvSpPr>
            <a:spLocks noChangeArrowheads="1"/>
          </p:cNvSpPr>
          <p:nvPr/>
        </p:nvSpPr>
        <p:spPr bwMode="auto">
          <a:xfrm>
            <a:off x="304800" y="304800"/>
            <a:ext cx="2917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0CEF19BE-FDE9-4D25-AAEB-1354FFAC991A}"/>
              </a:ext>
            </a:extLst>
          </p:cNvPr>
          <p:cNvSpPr>
            <a:spLocks noGrp="1" noChangeArrowheads="1"/>
          </p:cNvSpPr>
          <p:nvPr>
            <p:ph idx="1"/>
          </p:nvPr>
        </p:nvSpPr>
        <p:spPr bwMode="auto">
          <a:xfrm>
            <a:off x="1291862" y="2120236"/>
            <a:ext cx="9776188" cy="317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GB" sz="2400" b="0" i="0" dirty="0">
                <a:solidFill>
                  <a:srgbClr val="000000"/>
                </a:solidFill>
                <a:effectLst/>
                <a:latin typeface="Times New Roman" panose="02020603050405020304" pitchFamily="18" charset="0"/>
                <a:cs typeface="Times New Roman" panose="02020603050405020304" pitchFamily="18" charset="0"/>
              </a:rPr>
              <a:t>We will make a project to predict the price of laptops based on user input. The problem we are addressing is that there are many different combinations of configurations that can be done, so if people want to buy a new laptop, then our app should have all the prices sorted by their configuration. </a:t>
            </a:r>
          </a:p>
          <a:p>
            <a:pPr>
              <a:buFont typeface="+mj-lt"/>
              <a:buAutoNum type="arabicPeriod"/>
            </a:pPr>
            <a:r>
              <a:rPr lang="en-GB" sz="2400" b="0" i="0" dirty="0">
                <a:solidFill>
                  <a:srgbClr val="000000"/>
                </a:solidFill>
                <a:effectLst/>
                <a:latin typeface="Times New Roman" panose="02020603050405020304" pitchFamily="18" charset="0"/>
                <a:cs typeface="Times New Roman" panose="02020603050405020304" pitchFamily="18" charset="0"/>
              </a:rPr>
              <a:t>Although it looks like a simple project or just developing a model, the dataset we have is noisy and needs lots of feature engineering, and pre-processing that will make your interest in developing this project higher.</a:t>
            </a:r>
            <a:endParaRPr lang="en-IN" sz="2400" dirty="0">
              <a:latin typeface="Times New Roman" panose="02020603050405020304" pitchFamily="18" charset="0"/>
              <a:cs typeface="Times New Roman" panose="02020603050405020304" pitchFamily="18" charset="0"/>
            </a:endParaRPr>
          </a:p>
        </p:txBody>
      </p:sp>
      <p:sp>
        <p:nvSpPr>
          <p:cNvPr id="16" name="Rectangle 7">
            <a:extLst>
              <a:ext uri="{FF2B5EF4-FFF2-40B4-BE49-F238E27FC236}">
                <a16:creationId xmlns:a16="http://schemas.microsoft.com/office/drawing/2014/main" id="{839434F7-BE9F-735C-38C8-D679498F2315}"/>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200" b="0" i="0" u="none" strike="noStrike" cap="none" normalizeH="0" baseline="0">
                <a:ln>
                  <a:noFill/>
                </a:ln>
                <a:solidFill>
                  <a:srgbClr val="000000"/>
                </a:solidFill>
                <a:effectLst/>
                <a:latin typeface="ff2"/>
              </a:rPr>
              <a:t>We will make a project to predict the price of laptops based on user input.The problem we are addressing is that there are many different combinationsof configurations that can be done, so if people want to buy a new laptop, thenour app should have all the prices sorted by their configuration. Although itlooks like a simple project or just developing a model, the dataset we have isnoisy and needs lots of feature engineering, and pre-processing that will makeyour interest in developing this project higher.</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9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9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9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96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5" name="Picture 11">
            <a:extLst>
              <a:ext uri="{FF2B5EF4-FFF2-40B4-BE49-F238E27FC236}">
                <a16:creationId xmlns:a16="http://schemas.microsoft.com/office/drawing/2014/main" id="{2FC5F563-0E92-BC9B-48ED-5882DE2FC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0075" y="-258763"/>
            <a:ext cx="544830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25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0C8-91D9-60F5-80E1-5E8E68021413}"/>
              </a:ext>
            </a:extLst>
          </p:cNvPr>
          <p:cNvSpPr>
            <a:spLocks noGrp="1"/>
          </p:cNvSpPr>
          <p:nvPr>
            <p:ph type="title"/>
          </p:nvPr>
        </p:nvSpPr>
        <p:spPr>
          <a:xfrm>
            <a:off x="1779105" y="624110"/>
            <a:ext cx="9725508" cy="1280890"/>
          </a:xfrm>
        </p:spPr>
        <p:txBody>
          <a:bodyPr>
            <a:normAutofit/>
          </a:bodyPr>
          <a:lstStyle/>
          <a:p>
            <a:r>
              <a:rPr lang="en-IN" sz="4800" b="1" u="sng" dirty="0">
                <a:effectLst>
                  <a:outerShdw blurRad="38100" dist="38100" dir="2700000" algn="tl">
                    <a:srgbClr val="000000">
                      <a:alpha val="43137"/>
                    </a:srgbClr>
                  </a:outerShdw>
                </a:effectLst>
                <a:latin typeface="+mn-lt"/>
              </a:rPr>
              <a:t>Methodology</a:t>
            </a:r>
          </a:p>
        </p:txBody>
      </p:sp>
      <p:sp>
        <p:nvSpPr>
          <p:cNvPr id="6" name="Slide Number Placeholder 5">
            <a:extLst>
              <a:ext uri="{FF2B5EF4-FFF2-40B4-BE49-F238E27FC236}">
                <a16:creationId xmlns:a16="http://schemas.microsoft.com/office/drawing/2014/main" id="{BD0C36BD-E206-B673-EC26-1CC239283ECA}"/>
              </a:ext>
            </a:extLst>
          </p:cNvPr>
          <p:cNvSpPr>
            <a:spLocks noGrp="1"/>
          </p:cNvSpPr>
          <p:nvPr>
            <p:ph type="sldNum" sz="quarter" idx="12"/>
          </p:nvPr>
        </p:nvSpPr>
        <p:spPr/>
        <p:txBody>
          <a:bodyPr/>
          <a:lstStyle/>
          <a:p>
            <a:fld id="{1F441D84-F219-4239-8489-C73372F917E5}" type="slidenum">
              <a:rPr lang="en-IN" smtClean="0"/>
              <a:t>5</a:t>
            </a:fld>
            <a:endParaRPr lang="en-IN"/>
          </a:p>
        </p:txBody>
      </p:sp>
      <p:pic>
        <p:nvPicPr>
          <p:cNvPr id="4" name="Picture 3">
            <a:extLst>
              <a:ext uri="{FF2B5EF4-FFF2-40B4-BE49-F238E27FC236}">
                <a16:creationId xmlns:a16="http://schemas.microsoft.com/office/drawing/2014/main" id="{12412E8B-6E4F-52C4-14A6-177DA5F67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624" y="243663"/>
            <a:ext cx="1253756" cy="1266160"/>
          </a:xfrm>
          <a:prstGeom prst="rect">
            <a:avLst/>
          </a:prstGeom>
        </p:spPr>
      </p:pic>
      <p:sp>
        <p:nvSpPr>
          <p:cNvPr id="8" name="Content Placeholder 7">
            <a:extLst>
              <a:ext uri="{FF2B5EF4-FFF2-40B4-BE49-F238E27FC236}">
                <a16:creationId xmlns:a16="http://schemas.microsoft.com/office/drawing/2014/main" id="{2AA740DD-0CA7-3907-9F3A-9DEEEC3BBFC3}"/>
              </a:ext>
            </a:extLst>
          </p:cNvPr>
          <p:cNvSpPr>
            <a:spLocks noGrp="1"/>
          </p:cNvSpPr>
          <p:nvPr>
            <p:ph idx="1"/>
          </p:nvPr>
        </p:nvSpPr>
        <p:spPr>
          <a:xfrm>
            <a:off x="1690338" y="1566203"/>
            <a:ext cx="9566482" cy="4614203"/>
          </a:xfrm>
        </p:spPr>
        <p:txBody>
          <a:bodyPr>
            <a:normAutofit/>
          </a:bodyPr>
          <a:lstStyle/>
          <a:p>
            <a:pPr marL="914400" indent="-914400">
              <a:lnSpc>
                <a:spcPct val="110000"/>
              </a:lnSpc>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Data Collection</a:t>
            </a:r>
            <a:endParaRPr lang="en-GB" sz="2800" b="0" i="0" dirty="0">
              <a:solidFill>
                <a:srgbClr val="374151"/>
              </a:solidFill>
              <a:effectLst/>
              <a:latin typeface="Times New Roman" panose="02020603050405020304" pitchFamily="18" charset="0"/>
              <a:cs typeface="Times New Roman" panose="02020603050405020304" pitchFamily="18" charset="0"/>
            </a:endParaRPr>
          </a:p>
          <a:p>
            <a:pPr marL="914400" indent="-914400">
              <a:lnSpc>
                <a:spcPct val="110000"/>
              </a:lnSpc>
              <a:spcBef>
                <a:spcPts val="600"/>
              </a:spcBef>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Data Cleaning and Preprocessing</a:t>
            </a:r>
            <a:endParaRPr lang="en-GB" sz="2800" b="0" i="0" dirty="0">
              <a:solidFill>
                <a:srgbClr val="374151"/>
              </a:solidFill>
              <a:effectLst/>
              <a:latin typeface="Times New Roman" panose="02020603050405020304" pitchFamily="18" charset="0"/>
              <a:cs typeface="Times New Roman" panose="02020603050405020304" pitchFamily="18" charset="0"/>
            </a:endParaRPr>
          </a:p>
          <a:p>
            <a:pPr marL="914400" indent="-914400">
              <a:lnSpc>
                <a:spcPct val="110000"/>
              </a:lnSpc>
              <a:spcBef>
                <a:spcPts val="600"/>
              </a:spcBef>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EDA</a:t>
            </a:r>
            <a:endParaRPr lang="en-GB" sz="2800" b="0" i="0" dirty="0">
              <a:solidFill>
                <a:srgbClr val="374151"/>
              </a:solidFill>
              <a:effectLst/>
              <a:latin typeface="Times New Roman" panose="02020603050405020304" pitchFamily="18" charset="0"/>
              <a:cs typeface="Times New Roman" panose="02020603050405020304" pitchFamily="18" charset="0"/>
            </a:endParaRPr>
          </a:p>
          <a:p>
            <a:pPr marL="914400" indent="-914400">
              <a:lnSpc>
                <a:spcPct val="110000"/>
              </a:lnSpc>
              <a:spcBef>
                <a:spcPts val="600"/>
              </a:spcBef>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Feature Engineering</a:t>
            </a:r>
            <a:endParaRPr lang="en-GB" sz="2800" b="0" i="0" dirty="0">
              <a:solidFill>
                <a:srgbClr val="374151"/>
              </a:solidFill>
              <a:effectLst/>
              <a:latin typeface="Times New Roman" panose="02020603050405020304" pitchFamily="18" charset="0"/>
              <a:cs typeface="Times New Roman" panose="02020603050405020304" pitchFamily="18" charset="0"/>
            </a:endParaRPr>
          </a:p>
          <a:p>
            <a:pPr marL="914400" indent="-914400">
              <a:lnSpc>
                <a:spcPct val="110000"/>
              </a:lnSpc>
              <a:spcBef>
                <a:spcPts val="600"/>
              </a:spcBef>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Model Selection</a:t>
            </a:r>
          </a:p>
          <a:p>
            <a:pPr marL="914400" indent="-914400">
              <a:lnSpc>
                <a:spcPct val="110000"/>
              </a:lnSpc>
              <a:spcBef>
                <a:spcPts val="600"/>
              </a:spcBef>
              <a:buFont typeface="+mj-lt"/>
              <a:buAutoNum type="arabicPeriod"/>
            </a:pPr>
            <a:r>
              <a:rPr lang="en-GB" sz="2800" b="1" i="0" dirty="0">
                <a:solidFill>
                  <a:srgbClr val="374151"/>
                </a:solidFill>
                <a:effectLst/>
                <a:latin typeface="Times New Roman" panose="02020603050405020304" pitchFamily="18" charset="0"/>
                <a:cs typeface="Times New Roman" panose="02020603050405020304" pitchFamily="18" charset="0"/>
              </a:rPr>
              <a:t>Model Training</a:t>
            </a:r>
          </a:p>
          <a:p>
            <a:pPr marL="914400" indent="-914400">
              <a:lnSpc>
                <a:spcPct val="110000"/>
              </a:lnSpc>
              <a:spcBef>
                <a:spcPts val="600"/>
              </a:spcBef>
              <a:buFont typeface="+mj-lt"/>
              <a:buAutoNum type="arabicPeriod"/>
            </a:pPr>
            <a:r>
              <a:rPr lang="en-GB" sz="2800" b="1" dirty="0">
                <a:solidFill>
                  <a:srgbClr val="374151"/>
                </a:solidFill>
                <a:latin typeface="Times New Roman" panose="02020603050405020304" pitchFamily="18" charset="0"/>
                <a:cs typeface="Times New Roman" panose="02020603050405020304" pitchFamily="18" charset="0"/>
              </a:rPr>
              <a:t>Model Testing </a:t>
            </a:r>
          </a:p>
          <a:p>
            <a:pPr marL="914400" indent="-914400">
              <a:lnSpc>
                <a:spcPct val="110000"/>
              </a:lnSpc>
              <a:spcBef>
                <a:spcPts val="600"/>
              </a:spcBef>
              <a:buFont typeface="+mj-lt"/>
              <a:buAutoNum type="arabicPeriod"/>
            </a:pPr>
            <a:r>
              <a:rPr lang="en-GB" sz="2800" b="1" dirty="0">
                <a:solidFill>
                  <a:srgbClr val="374151"/>
                </a:solidFill>
                <a:latin typeface="Times New Roman" panose="02020603050405020304" pitchFamily="18" charset="0"/>
                <a:cs typeface="Times New Roman" panose="02020603050405020304" pitchFamily="18" charset="0"/>
              </a:rPr>
              <a:t>Model deployment</a:t>
            </a:r>
          </a:p>
          <a:p>
            <a:pPr marL="0" indent="0">
              <a:lnSpc>
                <a:spcPct val="120000"/>
              </a:lnSpc>
              <a:spcBef>
                <a:spcPts val="600"/>
              </a:spcBef>
              <a:buNone/>
            </a:pPr>
            <a:endParaRPr lang="en-GB" sz="35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6571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dirty="0">
                <a:effectLst>
                  <a:outerShdw blurRad="38100" dist="38100" dir="2700000" algn="tl">
                    <a:srgbClr val="000000">
                      <a:alpha val="43137"/>
                    </a:srgbClr>
                  </a:outerShdw>
                </a:effectLst>
                <a:latin typeface="+mn-lt"/>
              </a:rPr>
              <a:t>Results / Snapshots</a:t>
            </a:r>
          </a:p>
        </p:txBody>
      </p:sp>
      <p:pic>
        <p:nvPicPr>
          <p:cNvPr id="7" name="Content Placeholder 6">
            <a:extLst>
              <a:ext uri="{FF2B5EF4-FFF2-40B4-BE49-F238E27FC236}">
                <a16:creationId xmlns:a16="http://schemas.microsoft.com/office/drawing/2014/main" id="{9BFEAAE6-BC4B-DB01-448A-B7F482602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332" y="1552353"/>
            <a:ext cx="8867335" cy="4681537"/>
          </a:xfrm>
        </p:spPr>
      </p:pic>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6</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190698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dirty="0">
                <a:effectLst>
                  <a:outerShdw blurRad="38100" dist="38100" dir="2700000" algn="tl">
                    <a:srgbClr val="000000">
                      <a:alpha val="43137"/>
                    </a:srgbClr>
                  </a:outerShdw>
                </a:effectLst>
                <a:latin typeface="+mn-lt"/>
              </a:rPr>
              <a:t>Limitations </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1562360" y="1890270"/>
            <a:ext cx="9399365" cy="3777622"/>
          </a:xfrm>
        </p:spPr>
        <p:txBody>
          <a:bodyPr>
            <a:normAutofit/>
          </a:bodyPr>
          <a:lstStyle/>
          <a:p>
            <a:pPr marL="742950" lvl="0" indent="-742950">
              <a:spcBef>
                <a:spcPct val="0"/>
              </a:spcBef>
              <a:buFont typeface="+mj-lt"/>
              <a:buAutoNum type="arabicPeriod"/>
              <a:defRPr/>
            </a:pPr>
            <a:r>
              <a:rPr lang="en-IN" sz="3200" b="1" i="0" dirty="0">
                <a:effectLst/>
                <a:latin typeface="Times New Roman" panose="02020603050405020304" pitchFamily="18" charset="0"/>
                <a:cs typeface="Times New Roman" panose="02020603050405020304" pitchFamily="18" charset="0"/>
              </a:rPr>
              <a:t>Data Quality</a:t>
            </a:r>
          </a:p>
          <a:p>
            <a:pPr marL="742950" lvl="0" indent="-742950">
              <a:spcBef>
                <a:spcPct val="0"/>
              </a:spcBef>
              <a:buFont typeface="+mj-lt"/>
              <a:buAutoNum type="arabicPeriod"/>
              <a:defRPr/>
            </a:pPr>
            <a:r>
              <a:rPr lang="en-IN" sz="3200" b="1" i="0" dirty="0">
                <a:effectLst/>
                <a:latin typeface="Times New Roman" panose="02020603050405020304" pitchFamily="18" charset="0"/>
                <a:cs typeface="Times New Roman" panose="02020603050405020304" pitchFamily="18" charset="0"/>
              </a:rPr>
              <a:t>Local Market Variability</a:t>
            </a:r>
          </a:p>
          <a:p>
            <a:pPr marL="742950" lvl="0" indent="-742950">
              <a:spcBef>
                <a:spcPct val="0"/>
              </a:spcBef>
              <a:buFont typeface="+mj-lt"/>
              <a:buAutoNum type="arabicPeriod"/>
              <a:defRPr/>
            </a:pPr>
            <a:r>
              <a:rPr lang="en-IN" sz="3200" b="1" i="0" dirty="0">
                <a:effectLst/>
                <a:latin typeface="Times New Roman" panose="02020603050405020304" pitchFamily="18" charset="0"/>
                <a:cs typeface="Times New Roman" panose="02020603050405020304" pitchFamily="18" charset="0"/>
              </a:rPr>
              <a:t>Inaccurate or Outdated Data</a:t>
            </a:r>
          </a:p>
          <a:p>
            <a:pPr marL="742950" lvl="0" indent="-742950">
              <a:spcBef>
                <a:spcPct val="0"/>
              </a:spcBef>
              <a:buFont typeface="+mj-lt"/>
              <a:buAutoNum type="arabicPeriod"/>
              <a:defRPr/>
            </a:pPr>
            <a:r>
              <a:rPr lang="en-IN" sz="3200" b="1" i="0" dirty="0">
                <a:effectLst/>
                <a:latin typeface="Times New Roman" panose="02020603050405020304" pitchFamily="18" charset="0"/>
                <a:cs typeface="Times New Roman" panose="02020603050405020304" pitchFamily="18" charset="0"/>
              </a:rPr>
              <a:t>Market Differentiation</a:t>
            </a:r>
            <a:endParaRPr lang="en-US" sz="3200" dirty="0">
              <a:latin typeface="Times New Roman" panose="02020603050405020304" pitchFamily="18" charset="0"/>
              <a:ea typeface="+mj-ea"/>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7</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364500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dirty="0">
                <a:effectLst>
                  <a:outerShdw blurRad="38100" dist="38100" dir="2700000" algn="tl">
                    <a:srgbClr val="000000">
                      <a:alpha val="43137"/>
                    </a:srgbClr>
                  </a:outerShdw>
                </a:effectLst>
                <a:latin typeface="+mn-lt"/>
              </a:rPr>
              <a:t>Future Scope </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1512463" y="1969639"/>
            <a:ext cx="9399365" cy="3777622"/>
          </a:xfrm>
        </p:spPr>
        <p:txBody>
          <a:bodyPr>
            <a:normAutofit/>
          </a:bodyPr>
          <a:lstStyle/>
          <a:p>
            <a:pPr>
              <a:buFont typeface="+mj-lt"/>
              <a:buAutoNum type="arabicPeriod"/>
            </a:pPr>
            <a:r>
              <a:rPr lang="en-IN" sz="3200" b="1" i="0" dirty="0">
                <a:effectLst/>
                <a:latin typeface="Times New Roman" panose="02020603050405020304" pitchFamily="18" charset="0"/>
                <a:cs typeface="Times New Roman" panose="02020603050405020304" pitchFamily="18" charset="0"/>
              </a:rPr>
              <a:t>Advanced Machine Learning Models</a:t>
            </a:r>
          </a:p>
          <a:p>
            <a:pPr>
              <a:buFont typeface="+mj-lt"/>
              <a:buAutoNum type="arabicPeriod"/>
            </a:pPr>
            <a:r>
              <a:rPr lang="en-IN" sz="3200" b="1" i="0" dirty="0">
                <a:effectLst/>
                <a:latin typeface="Times New Roman" panose="02020603050405020304" pitchFamily="18" charset="0"/>
                <a:cs typeface="Times New Roman" panose="02020603050405020304" pitchFamily="18" charset="0"/>
              </a:rPr>
              <a:t>Hyperparameter Tuning</a:t>
            </a:r>
          </a:p>
          <a:p>
            <a:pPr>
              <a:buFont typeface="+mj-lt"/>
              <a:buAutoNum type="arabicPeriod"/>
            </a:pPr>
            <a:r>
              <a:rPr lang="en-IN" sz="3200" b="1" i="0" dirty="0">
                <a:effectLst/>
                <a:latin typeface="Times New Roman" panose="02020603050405020304" pitchFamily="18" charset="0"/>
                <a:cs typeface="Times New Roman" panose="02020603050405020304" pitchFamily="18" charset="0"/>
              </a:rPr>
              <a:t>Enhanced Feature Engineering</a:t>
            </a:r>
          </a:p>
          <a:p>
            <a:pPr>
              <a:buFont typeface="+mj-lt"/>
              <a:buAutoNum type="arabicPeriod"/>
            </a:pPr>
            <a:endParaRPr lang="en-IN" sz="3600" dirty="0"/>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8</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174688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3FDD-5CA9-0D22-019C-AC7937FE17F7}"/>
              </a:ext>
            </a:extLst>
          </p:cNvPr>
          <p:cNvSpPr>
            <a:spLocks noGrp="1"/>
          </p:cNvSpPr>
          <p:nvPr>
            <p:ph type="title"/>
          </p:nvPr>
        </p:nvSpPr>
        <p:spPr>
          <a:xfrm>
            <a:off x="1967023" y="624110"/>
            <a:ext cx="9537589" cy="1280890"/>
          </a:xfrm>
        </p:spPr>
        <p:txBody>
          <a:bodyPr>
            <a:normAutofit/>
          </a:bodyPr>
          <a:lstStyle/>
          <a:p>
            <a:r>
              <a:rPr lang="en-IN" sz="4800" b="1" u="sng" dirty="0">
                <a:effectLst>
                  <a:outerShdw blurRad="38100" dist="38100" dir="2700000" algn="tl">
                    <a:srgbClr val="000000">
                      <a:alpha val="43137"/>
                    </a:srgbClr>
                  </a:outerShdw>
                </a:effectLst>
                <a:latin typeface="+mn-lt"/>
              </a:rPr>
              <a:t>References</a:t>
            </a:r>
          </a:p>
        </p:txBody>
      </p:sp>
      <p:sp>
        <p:nvSpPr>
          <p:cNvPr id="3" name="Content Placeholder 2">
            <a:extLst>
              <a:ext uri="{FF2B5EF4-FFF2-40B4-BE49-F238E27FC236}">
                <a16:creationId xmlns:a16="http://schemas.microsoft.com/office/drawing/2014/main" id="{24594A4E-2400-82AD-0C94-506F14C63ECC}"/>
              </a:ext>
            </a:extLst>
          </p:cNvPr>
          <p:cNvSpPr>
            <a:spLocks noGrp="1"/>
          </p:cNvSpPr>
          <p:nvPr>
            <p:ph idx="1"/>
          </p:nvPr>
        </p:nvSpPr>
        <p:spPr>
          <a:xfrm>
            <a:off x="1356346" y="1904999"/>
            <a:ext cx="10057888" cy="4470575"/>
          </a:xfrm>
        </p:spPr>
        <p:txBody>
          <a:bodyPr>
            <a:normAutofit/>
          </a:bodyPr>
          <a:lstStyle/>
          <a:p>
            <a:pPr marL="457200" indent="-457200">
              <a:spcAft>
                <a:spcPts val="800"/>
              </a:spcAft>
              <a:buFont typeface="+mj-lt"/>
              <a:buAutoNum type="arabicPeriod"/>
            </a:pP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CampusX</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(n.d.):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Science tutorials. [YouTube Channel]. Retrieved from </a:t>
            </a:r>
            <a:r>
              <a:rPr lang="en-IN" sz="2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https://www.youtube.com/channel/UCppR6Pwb6UoHQdEoAKfaLcg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CampusX</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offers a range of data science tutorials that cover topics like data analysis, data visualization, machine learning, and deep learning.</a:t>
            </a:r>
          </a:p>
          <a:p>
            <a:pPr marL="457200" indent="-457200">
              <a:spcAft>
                <a:spcPts val="800"/>
              </a:spcAft>
              <a:buFont typeface="+mj-lt"/>
              <a:buAutoNum type="arabicPeriod"/>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Research Paper: </a:t>
            </a:r>
            <a:r>
              <a:rPr lang="en-IN" sz="2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Smith, J., &amp; Johnson, A. (Year). "Predictive </a:t>
            </a:r>
            <a:r>
              <a:rPr lang="en-IN" sz="2400" kern="1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2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of Laptop Prices Using Random Forest." </a:t>
            </a:r>
            <a:r>
              <a:rPr lang="en-IN" sz="2400" i="1"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Data Science Journal,</a:t>
            </a:r>
            <a:r>
              <a:rPr lang="en-IN" sz="2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10(3), 123-145. DOI: </a:t>
            </a:r>
            <a:r>
              <a:rPr lang="en-IN" sz="2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https://doi.org/xxxxx</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spcAft>
                <a:spcPts val="800"/>
              </a:spcAft>
              <a:buFont typeface="+mj-lt"/>
              <a:buAutoNum type="arabicPeriod"/>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Kaggle Dataset: </a:t>
            </a:r>
            <a:r>
              <a:rPr lang="en-IN" sz="2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Doe, J. (Year). "Laptop Prices Dataset." </a:t>
            </a:r>
            <a:r>
              <a:rPr lang="en-IN" sz="2400" i="1"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Kaggle.</a:t>
            </a:r>
            <a:r>
              <a:rPr lang="en-IN" sz="2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https://www.kaggle.com/johndoe/laptop-prices-dataset</a:t>
            </a:r>
          </a:p>
          <a:p>
            <a:endParaRPr lang="en-IN" dirty="0"/>
          </a:p>
        </p:txBody>
      </p:sp>
      <p:sp>
        <p:nvSpPr>
          <p:cNvPr id="6" name="Slide Number Placeholder 5">
            <a:extLst>
              <a:ext uri="{FF2B5EF4-FFF2-40B4-BE49-F238E27FC236}">
                <a16:creationId xmlns:a16="http://schemas.microsoft.com/office/drawing/2014/main" id="{C17701C7-A930-70C7-4C8D-C46C70D3900B}"/>
              </a:ext>
            </a:extLst>
          </p:cNvPr>
          <p:cNvSpPr>
            <a:spLocks noGrp="1"/>
          </p:cNvSpPr>
          <p:nvPr>
            <p:ph type="sldNum" sz="quarter" idx="12"/>
          </p:nvPr>
        </p:nvSpPr>
        <p:spPr/>
        <p:txBody>
          <a:bodyPr/>
          <a:lstStyle/>
          <a:p>
            <a:fld id="{1F441D84-F219-4239-8489-C73372F917E5}" type="slidenum">
              <a:rPr lang="en-IN" smtClean="0"/>
              <a:t>9</a:t>
            </a:fld>
            <a:endParaRPr lang="en-IN"/>
          </a:p>
        </p:txBody>
      </p:sp>
      <p:pic>
        <p:nvPicPr>
          <p:cNvPr id="4" name="Picture 3">
            <a:extLst>
              <a:ext uri="{FF2B5EF4-FFF2-40B4-BE49-F238E27FC236}">
                <a16:creationId xmlns:a16="http://schemas.microsoft.com/office/drawing/2014/main" id="{2E10A4EB-9E15-8149-3353-BC190EA73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4847" y="286193"/>
            <a:ext cx="1253756" cy="1266160"/>
          </a:xfrm>
          <a:prstGeom prst="rect">
            <a:avLst/>
          </a:prstGeom>
        </p:spPr>
      </p:pic>
    </p:spTree>
    <p:extLst>
      <p:ext uri="{BB962C8B-B14F-4D97-AF65-F5344CB8AC3E}">
        <p14:creationId xmlns:p14="http://schemas.microsoft.com/office/powerpoint/2010/main" val="392778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1319</TotalTime>
  <Words>496</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Century Gothic</vt:lpstr>
      <vt:lpstr>ff2</vt:lpstr>
      <vt:lpstr>Inter</vt:lpstr>
      <vt:lpstr>Söhne</vt:lpstr>
      <vt:lpstr>Source Sans Pro</vt:lpstr>
      <vt:lpstr>Times New Roman</vt:lpstr>
      <vt:lpstr>Wingdings 3</vt:lpstr>
      <vt:lpstr>Wisp</vt:lpstr>
      <vt:lpstr>   Laptop Price Prediction  at   United College Of Engineering And Research</vt:lpstr>
      <vt:lpstr>Topics Covered</vt:lpstr>
      <vt:lpstr>Introduction</vt:lpstr>
      <vt:lpstr>Problem Statement</vt:lpstr>
      <vt:lpstr>Methodology</vt:lpstr>
      <vt:lpstr>Results / Snapshots</vt:lpstr>
      <vt:lpstr>Limitations </vt:lpstr>
      <vt:lpstr>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dc:creator>
  <cp:lastModifiedBy>George Province</cp:lastModifiedBy>
  <cp:revision>30</cp:revision>
  <dcterms:created xsi:type="dcterms:W3CDTF">2022-07-16T04:50:36Z</dcterms:created>
  <dcterms:modified xsi:type="dcterms:W3CDTF">2023-12-25T21:55:04Z</dcterms:modified>
</cp:coreProperties>
</file>