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3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30d682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30d682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30d682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30d682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30d682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30d682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Râpeanu George - Alexandru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Exercise 2: </a:t>
            </a:r>
            <a:r>
              <a:rPr lang="ro">
                <a:solidFill>
                  <a:schemeClr val="dk1"/>
                </a:solidFill>
              </a:rPr>
              <a:t>Transform the following statements from natural language into predicate formulas choosing the appropriate constants, function symbols and predicate symbols: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6.  All birds have wings but only penguins do not fly.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12. Every animal either likes to eat all plants or all animals much smaller than itself that like to eat some plants.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 All birds have wings but only penguins do not fly.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D = the set of all birds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penguin: D → {T,F}, penguin(x) = T  if and only if x is a penguin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wings: D → {T,F}, wings(x) = T if</a:t>
            </a:r>
            <a:r>
              <a:rPr lang="ro">
                <a:solidFill>
                  <a:schemeClr val="dk1"/>
                </a:solidFill>
              </a:rPr>
              <a:t> and only if </a:t>
            </a:r>
            <a:r>
              <a:rPr lang="ro">
                <a:solidFill>
                  <a:schemeClr val="dk1"/>
                </a:solidFill>
              </a:rPr>
              <a:t> x has wings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fly: D → {T,F}, fly(x) = T if</a:t>
            </a:r>
            <a:r>
              <a:rPr lang="ro">
                <a:solidFill>
                  <a:schemeClr val="dk1"/>
                </a:solidFill>
              </a:rPr>
              <a:t> and only if </a:t>
            </a:r>
            <a:r>
              <a:rPr lang="ro">
                <a:solidFill>
                  <a:schemeClr val="dk1"/>
                </a:solidFill>
              </a:rPr>
              <a:t> x flies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0000"/>
                </a:solidFill>
              </a:rPr>
              <a:t>All</a:t>
            </a:r>
            <a:r>
              <a:rPr lang="ro">
                <a:solidFill>
                  <a:schemeClr val="dk1"/>
                </a:solidFill>
              </a:rPr>
              <a:t> birds </a:t>
            </a:r>
            <a:r>
              <a:rPr lang="ro">
                <a:solidFill>
                  <a:srgbClr val="00FF00"/>
                </a:solidFill>
              </a:rPr>
              <a:t>have wings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FFFF00"/>
                </a:solidFill>
              </a:rPr>
              <a:t>but only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00FF00"/>
                </a:solidFill>
              </a:rPr>
              <a:t>penguins</a:t>
            </a:r>
            <a:r>
              <a:rPr lang="ro">
                <a:solidFill>
                  <a:schemeClr val="dk1"/>
                </a:solidFill>
              </a:rPr>
              <a:t> do </a:t>
            </a:r>
            <a:r>
              <a:rPr lang="ro">
                <a:solidFill>
                  <a:srgbClr val="FFFF00"/>
                </a:solidFill>
              </a:rPr>
              <a:t>not</a:t>
            </a:r>
            <a:r>
              <a:rPr lang="ro">
                <a:solidFill>
                  <a:srgbClr val="00FF00"/>
                </a:solidFill>
              </a:rPr>
              <a:t> fly</a:t>
            </a:r>
            <a:r>
              <a:rPr lang="r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rgbClr val="FF0000"/>
                </a:solidFill>
              </a:rPr>
              <a:t>(∀</a:t>
            </a:r>
            <a:r>
              <a:rPr lang="ro">
                <a:solidFill>
                  <a:srgbClr val="FFFFFF"/>
                </a:solidFill>
              </a:rPr>
              <a:t>x</a:t>
            </a:r>
            <a:r>
              <a:rPr lang="ro">
                <a:solidFill>
                  <a:srgbClr val="FF0000"/>
                </a:solidFill>
              </a:rPr>
              <a:t>)</a:t>
            </a:r>
            <a:r>
              <a:rPr lang="ro">
                <a:solidFill>
                  <a:srgbClr val="00FF00"/>
                </a:solidFill>
              </a:rPr>
              <a:t>wings(</a:t>
            </a:r>
            <a:r>
              <a:rPr lang="ro">
                <a:solidFill>
                  <a:srgbClr val="FFFFFF"/>
                </a:solidFill>
              </a:rPr>
              <a:t>x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)</a:t>
            </a:r>
            <a:r>
              <a:rPr lang="ro">
                <a:solidFill>
                  <a:srgbClr val="FF0000"/>
                </a:solidFill>
              </a:rPr>
              <a:t> </a:t>
            </a:r>
            <a:r>
              <a:rPr lang="ro">
                <a:solidFill>
                  <a:srgbClr val="FFFF00"/>
                </a:solidFill>
              </a:rPr>
              <a:t>Λ</a:t>
            </a:r>
            <a:r>
              <a:rPr lang="ro">
                <a:solidFill>
                  <a:srgbClr val="FF0000"/>
                </a:solidFill>
              </a:rPr>
              <a:t> </a:t>
            </a:r>
            <a:r>
              <a:rPr lang="ro">
                <a:solidFill>
                  <a:schemeClr val="dk1"/>
                </a:solidFill>
              </a:rPr>
              <a:t>(</a:t>
            </a:r>
            <a:r>
              <a:rPr lang="ro">
                <a:solidFill>
                  <a:srgbClr val="FF0000"/>
                </a:solidFill>
              </a:rPr>
              <a:t>(∀</a:t>
            </a:r>
            <a:r>
              <a:rPr lang="ro">
                <a:solidFill>
                  <a:srgbClr val="FFFFFF"/>
                </a:solidFill>
              </a:rPr>
              <a:t>x</a:t>
            </a:r>
            <a:r>
              <a:rPr lang="ro">
                <a:solidFill>
                  <a:srgbClr val="FF0000"/>
                </a:solidFill>
              </a:rPr>
              <a:t>)(</a:t>
            </a:r>
            <a:r>
              <a:rPr lang="ro">
                <a:solidFill>
                  <a:srgbClr val="00FF00"/>
                </a:solidFill>
              </a:rPr>
              <a:t>penguin(</a:t>
            </a:r>
            <a:r>
              <a:rPr lang="ro">
                <a:solidFill>
                  <a:srgbClr val="FFFFFF"/>
                </a:solidFill>
              </a:rPr>
              <a:t>x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chemeClr val="accent6"/>
                </a:solidFill>
              </a:rPr>
              <a:t>↔</a:t>
            </a:r>
            <a:r>
              <a:rPr lang="ro">
                <a:solidFill>
                  <a:srgbClr val="FFFF00"/>
                </a:solidFill>
              </a:rPr>
              <a:t>ㄱ</a:t>
            </a:r>
            <a:r>
              <a:rPr lang="ro">
                <a:solidFill>
                  <a:srgbClr val="00FF00"/>
                </a:solidFill>
              </a:rPr>
              <a:t>fly(</a:t>
            </a:r>
            <a:r>
              <a:rPr lang="ro">
                <a:solidFill>
                  <a:srgbClr val="FFFFFF"/>
                </a:solidFill>
              </a:rPr>
              <a:t>x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rgbClr val="FF0000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Every animal either likes to eat all plants or all animals much smaller than itself that like to eat some plants.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96675"/>
            <a:ext cx="85206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</a:rPr>
              <a:t>D = {x | x is an animal} U {x | x is a plant}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</a:rPr>
              <a:t>animal: D </a:t>
            </a:r>
            <a:r>
              <a:rPr lang="ro">
                <a:solidFill>
                  <a:schemeClr val="dk1"/>
                </a:solidFill>
              </a:rPr>
              <a:t>→</a:t>
            </a:r>
            <a:r>
              <a:rPr lang="ro">
                <a:solidFill>
                  <a:srgbClr val="FFFFFF"/>
                </a:solidFill>
              </a:rPr>
              <a:t> {T,F} , animal(x) = T if and only if x is an animal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</a:rPr>
              <a:t>likes: DxD </a:t>
            </a:r>
            <a:r>
              <a:rPr lang="ro">
                <a:solidFill>
                  <a:schemeClr val="dk1"/>
                </a:solidFill>
              </a:rPr>
              <a:t>→</a:t>
            </a:r>
            <a:r>
              <a:rPr lang="ro">
                <a:solidFill>
                  <a:srgbClr val="FFFFFF"/>
                </a:solidFill>
              </a:rPr>
              <a:t> {T,F}, likes(x,y) = T if and only if x likes to eat 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</a:rPr>
              <a:t>small: DxD </a:t>
            </a:r>
            <a:r>
              <a:rPr lang="ro">
                <a:solidFill>
                  <a:schemeClr val="dk1"/>
                </a:solidFill>
              </a:rPr>
              <a:t>→</a:t>
            </a:r>
            <a:r>
              <a:rPr lang="ro">
                <a:solidFill>
                  <a:srgbClr val="FFFFFF"/>
                </a:solidFill>
              </a:rPr>
              <a:t> {T,F}, small(x,y) = T if and only if x is much smaller than 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0000"/>
                </a:solidFill>
              </a:rPr>
              <a:t>Every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00FF00"/>
                </a:solidFill>
              </a:rPr>
              <a:t>animal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FFFF00"/>
                </a:solidFill>
              </a:rPr>
              <a:t>either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00FF00"/>
                </a:solidFill>
              </a:rPr>
              <a:t>likes to eat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FF0000"/>
                </a:solidFill>
              </a:rPr>
              <a:t>all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00FF00"/>
                </a:solidFill>
              </a:rPr>
              <a:t>plants </a:t>
            </a:r>
            <a:r>
              <a:rPr lang="ro">
                <a:solidFill>
                  <a:srgbClr val="FFFF00"/>
                </a:solidFill>
              </a:rPr>
              <a:t>or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FF0000"/>
                </a:solidFill>
              </a:rPr>
              <a:t>all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>
                <a:solidFill>
                  <a:srgbClr val="00FF00"/>
                </a:solidFill>
              </a:rPr>
              <a:t>animals    much smaller</a:t>
            </a:r>
            <a:r>
              <a:rPr lang="ro">
                <a:solidFill>
                  <a:schemeClr val="dk1"/>
                </a:solidFill>
              </a:rPr>
              <a:t> than itself </a:t>
            </a:r>
            <a:r>
              <a:rPr lang="ro">
                <a:solidFill>
                  <a:srgbClr val="FF0000"/>
                </a:solidFill>
                <a:highlight>
                  <a:srgbClr val="76A5AF"/>
                </a:highlight>
              </a:rPr>
              <a:t>that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 </a:t>
            </a:r>
            <a:r>
              <a:rPr lang="ro">
                <a:solidFill>
                  <a:srgbClr val="00FF00"/>
                </a:solidFill>
                <a:highlight>
                  <a:srgbClr val="76A5AF"/>
                </a:highlight>
              </a:rPr>
              <a:t>like to eat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 </a:t>
            </a:r>
            <a:r>
              <a:rPr lang="ro">
                <a:solidFill>
                  <a:srgbClr val="FF0000"/>
                </a:solidFill>
                <a:highlight>
                  <a:srgbClr val="76A5AF"/>
                </a:highlight>
              </a:rPr>
              <a:t>some </a:t>
            </a:r>
            <a:r>
              <a:rPr lang="ro">
                <a:solidFill>
                  <a:srgbClr val="00FF00"/>
                </a:solidFill>
                <a:highlight>
                  <a:srgbClr val="76A5AF"/>
                </a:highlight>
              </a:rPr>
              <a:t>plants</a:t>
            </a:r>
            <a:r>
              <a:rPr lang="r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rgbClr val="FF0000"/>
                </a:solidFill>
              </a:rPr>
              <a:t>(∀</a:t>
            </a:r>
            <a:r>
              <a:rPr lang="ro">
                <a:solidFill>
                  <a:srgbClr val="FFFFFF"/>
                </a:solidFill>
              </a:rPr>
              <a:t>x</a:t>
            </a:r>
            <a:r>
              <a:rPr lang="ro">
                <a:solidFill>
                  <a:srgbClr val="FF0000"/>
                </a:solidFill>
              </a:rPr>
              <a:t>)(</a:t>
            </a:r>
            <a:r>
              <a:rPr lang="ro">
                <a:solidFill>
                  <a:srgbClr val="00FF00"/>
                </a:solidFill>
              </a:rPr>
              <a:t>animal(</a:t>
            </a:r>
            <a:r>
              <a:rPr lang="ro">
                <a:solidFill>
                  <a:srgbClr val="FFFFFF"/>
                </a:solidFill>
              </a:rPr>
              <a:t>x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rgbClr val="FFFF00"/>
                </a:solidFill>
              </a:rPr>
              <a:t>→</a:t>
            </a:r>
            <a:r>
              <a:rPr lang="ro">
                <a:solidFill>
                  <a:schemeClr val="dk1"/>
                </a:solidFill>
              </a:rPr>
              <a:t> ((</a:t>
            </a:r>
            <a:r>
              <a:rPr lang="ro">
                <a:solidFill>
                  <a:srgbClr val="FF0000"/>
                </a:solidFill>
              </a:rPr>
              <a:t>(∀</a:t>
            </a:r>
            <a:r>
              <a:rPr lang="ro">
                <a:solidFill>
                  <a:schemeClr val="dk1"/>
                </a:solidFill>
              </a:rPr>
              <a:t>y</a:t>
            </a:r>
            <a:r>
              <a:rPr lang="ro">
                <a:solidFill>
                  <a:srgbClr val="FF0000"/>
                </a:solidFill>
              </a:rPr>
              <a:t>)</a:t>
            </a:r>
            <a:r>
              <a:rPr lang="ro">
                <a:solidFill>
                  <a:srgbClr val="00FF00"/>
                </a:solidFill>
              </a:rPr>
              <a:t>ㄱanimal(</a:t>
            </a:r>
            <a:r>
              <a:rPr lang="ro">
                <a:solidFill>
                  <a:srgbClr val="FFFFFF"/>
                </a:solidFill>
              </a:rPr>
              <a:t>y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→</a:t>
            </a:r>
            <a:r>
              <a:rPr lang="ro">
                <a:solidFill>
                  <a:srgbClr val="00FF00"/>
                </a:solidFill>
              </a:rPr>
              <a:t>likes(</a:t>
            </a:r>
            <a:r>
              <a:rPr lang="ro">
                <a:solidFill>
                  <a:schemeClr val="dk1"/>
                </a:solidFill>
              </a:rPr>
              <a:t>x,y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) </a:t>
            </a:r>
            <a:r>
              <a:rPr lang="ro">
                <a:solidFill>
                  <a:srgbClr val="FFFF00"/>
                </a:solidFill>
              </a:rPr>
              <a:t>⊻</a:t>
            </a:r>
            <a:r>
              <a:rPr lang="ro">
                <a:solidFill>
                  <a:schemeClr val="dk1"/>
                </a:solidFill>
              </a:rPr>
              <a:t> (</a:t>
            </a:r>
            <a:r>
              <a:rPr lang="ro">
                <a:solidFill>
                  <a:srgbClr val="FF0000"/>
                </a:solidFill>
              </a:rPr>
              <a:t>(∀</a:t>
            </a:r>
            <a:r>
              <a:rPr lang="ro">
                <a:solidFill>
                  <a:schemeClr val="dk1"/>
                </a:solidFill>
              </a:rPr>
              <a:t>y</a:t>
            </a:r>
            <a:r>
              <a:rPr lang="ro">
                <a:solidFill>
                  <a:srgbClr val="FF0000"/>
                </a:solidFill>
              </a:rPr>
              <a:t>)(</a:t>
            </a:r>
            <a:r>
              <a:rPr lang="ro">
                <a:solidFill>
                  <a:srgbClr val="00FF00"/>
                </a:solidFill>
              </a:rPr>
              <a:t>animal(</a:t>
            </a:r>
            <a:r>
              <a:rPr lang="ro">
                <a:solidFill>
                  <a:srgbClr val="FFFFFF"/>
                </a:solidFill>
              </a:rPr>
              <a:t>y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 Λ </a:t>
            </a:r>
            <a:r>
              <a:rPr lang="ro">
                <a:solidFill>
                  <a:srgbClr val="00FF00"/>
                </a:solidFill>
              </a:rPr>
              <a:t>small(</a:t>
            </a:r>
            <a:r>
              <a:rPr lang="ro">
                <a:solidFill>
                  <a:schemeClr val="dk1"/>
                </a:solidFill>
              </a:rPr>
              <a:t>y,x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 ⴷ 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(</a:t>
            </a:r>
            <a:r>
              <a:rPr lang="ro">
                <a:solidFill>
                  <a:srgbClr val="FF0000"/>
                </a:solidFill>
                <a:highlight>
                  <a:srgbClr val="76A5AF"/>
                </a:highlight>
              </a:rPr>
              <a:t>(∃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t</a:t>
            </a:r>
            <a:r>
              <a:rPr lang="ro">
                <a:solidFill>
                  <a:srgbClr val="FF0000"/>
                </a:solidFill>
                <a:highlight>
                  <a:srgbClr val="76A5AF"/>
                </a:highlight>
              </a:rPr>
              <a:t>)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(</a:t>
            </a:r>
            <a:r>
              <a:rPr lang="ro">
                <a:solidFill>
                  <a:srgbClr val="00FF00"/>
                </a:solidFill>
                <a:highlight>
                  <a:srgbClr val="76A5AF"/>
                </a:highlight>
              </a:rPr>
              <a:t>ㄱanimal(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t</a:t>
            </a:r>
            <a:r>
              <a:rPr lang="ro">
                <a:solidFill>
                  <a:srgbClr val="00FF00"/>
                </a:solidFill>
                <a:highlight>
                  <a:srgbClr val="76A5AF"/>
                </a:highlight>
              </a:rPr>
              <a:t>)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 Λ </a:t>
            </a:r>
            <a:r>
              <a:rPr lang="ro">
                <a:solidFill>
                  <a:srgbClr val="00FF00"/>
                </a:solidFill>
                <a:highlight>
                  <a:srgbClr val="76A5AF"/>
                </a:highlight>
              </a:rPr>
              <a:t>likes(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y,t</a:t>
            </a:r>
            <a:r>
              <a:rPr lang="ro">
                <a:solidFill>
                  <a:srgbClr val="00FF00"/>
                </a:solidFill>
                <a:highlight>
                  <a:srgbClr val="76A5AF"/>
                </a:highlight>
              </a:rPr>
              <a:t>)</a:t>
            </a:r>
            <a:r>
              <a:rPr lang="ro">
                <a:solidFill>
                  <a:schemeClr val="dk1"/>
                </a:solidFill>
                <a:highlight>
                  <a:srgbClr val="76A5AF"/>
                </a:highlight>
              </a:rPr>
              <a:t>))</a:t>
            </a:r>
            <a:r>
              <a:rPr lang="ro">
                <a:solidFill>
                  <a:srgbClr val="FF0000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→</a:t>
            </a:r>
            <a:r>
              <a:rPr lang="ro">
                <a:solidFill>
                  <a:srgbClr val="00FF00"/>
                </a:solidFill>
              </a:rPr>
              <a:t>likes(</a:t>
            </a:r>
            <a:r>
              <a:rPr lang="ro">
                <a:solidFill>
                  <a:schemeClr val="dk1"/>
                </a:solidFill>
              </a:rPr>
              <a:t>x,y</a:t>
            </a:r>
            <a:r>
              <a:rPr lang="ro">
                <a:solidFill>
                  <a:srgbClr val="00FF00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))</a:t>
            </a:r>
            <a:r>
              <a:rPr lang="ro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3125" y="4485325"/>
            <a:ext cx="899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lt2"/>
                </a:solidFill>
              </a:rPr>
              <a:t>Remark 1: Being a plant is equivalent in this example with </a:t>
            </a:r>
            <a:r>
              <a:rPr lang="ro" sz="1200">
                <a:solidFill>
                  <a:srgbClr val="999999"/>
                </a:solidFill>
              </a:rPr>
              <a:t>ㄱanimal(x)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rgbClr val="999999"/>
                </a:solidFill>
              </a:rPr>
              <a:t>Remark 2: small is a transitive predicate: (∀x)</a:t>
            </a:r>
            <a:r>
              <a:rPr lang="ro" sz="1200">
                <a:solidFill>
                  <a:srgbClr val="999999"/>
                </a:solidFill>
              </a:rPr>
              <a:t>(∀y)(∀z)(small(x,y) Λ small(y,z) → small(x,z))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rgbClr val="999999"/>
                </a:solidFill>
              </a:rPr>
              <a:t>Remark 3: ⊻ is the logical connector XOR, used as the equivalent of “either A or B”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4F81B8-7870-457D-983B-79603FBE2E22}"/>
</file>

<file path=customXml/itemProps2.xml><?xml version="1.0" encoding="utf-8"?>
<ds:datastoreItem xmlns:ds="http://schemas.openxmlformats.org/officeDocument/2006/customXml" ds:itemID="{576FBCF1-5750-4BF3-B5C1-9CDB920BDDC6}"/>
</file>

<file path=customXml/itemProps3.xml><?xml version="1.0" encoding="utf-8"?>
<ds:datastoreItem xmlns:ds="http://schemas.openxmlformats.org/officeDocument/2006/customXml" ds:itemID="{45F66E63-06B4-4864-BB01-2B9F61DF1EB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