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8" Type="http://schemas.openxmlformats.org/officeDocument/2006/relationships/customXml" Target="../customXml/item2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17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3834eee8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3834eee8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834eee8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3834eee8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834eee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834eee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3834eee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3834eee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834eee8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3834eee8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834eee8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834eee8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834eee8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3834eee8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834eee8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834eee8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3834eee8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3834eee8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834eee8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834eee8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Predicate resolution</a:t>
            </a:r>
            <a:br>
              <a:rPr lang="ro"/>
            </a:br>
            <a:r>
              <a:rPr lang="ro"/>
              <a:t>Homework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Râpeanu George - Alexandru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group 916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ro" sz="1837"/>
              <a:t>⊬((∃x)P(x)→(∃x)Q(x))→(∀x)(P(x)→Q(x))</a:t>
            </a:r>
            <a:endParaRPr sz="272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(</a:t>
            </a:r>
            <a:r>
              <a:rPr lang="ro" sz="1820">
                <a:solidFill>
                  <a:schemeClr val="dk1"/>
                </a:solidFill>
              </a:rPr>
              <a:t>(∀x)</a:t>
            </a:r>
            <a:r>
              <a:rPr lang="ro">
                <a:solidFill>
                  <a:schemeClr val="dk1"/>
                </a:solidFill>
              </a:rPr>
              <a:t>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(∃x)Q(x))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(∃x)(P(x)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Q(x)) (rename bound variables)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(</a:t>
            </a:r>
            <a:r>
              <a:rPr lang="ro" sz="1820">
                <a:solidFill>
                  <a:schemeClr val="dk1"/>
                </a:solidFill>
              </a:rPr>
              <a:t>(∀x)</a:t>
            </a:r>
            <a:r>
              <a:rPr lang="ro">
                <a:solidFill>
                  <a:schemeClr val="dk1"/>
                </a:solidFill>
              </a:rPr>
              <a:t>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(∃y)Q(y))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(∃z)(P(z)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Q(z)) (extract (∀x) in front)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</a:t>
            </a:r>
            <a:r>
              <a:rPr lang="ro" sz="1820">
                <a:solidFill>
                  <a:schemeClr val="dk1"/>
                </a:solidFill>
              </a:rPr>
              <a:t>(∀x)(</a:t>
            </a:r>
            <a:r>
              <a:rPr lang="ro">
                <a:solidFill>
                  <a:schemeClr val="dk1"/>
                </a:solidFill>
              </a:rPr>
              <a:t>(¬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(∃y)Q(y))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(∃z)(P(z)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Q(z))) (extract (∃y) in front)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</a:t>
            </a:r>
            <a:r>
              <a:rPr lang="ro" sz="1820">
                <a:solidFill>
                  <a:schemeClr val="dk1"/>
                </a:solidFill>
              </a:rPr>
              <a:t>(∃y)(∀x)(</a:t>
            </a:r>
            <a:r>
              <a:rPr lang="ro">
                <a:solidFill>
                  <a:schemeClr val="dk1"/>
                </a:solidFill>
              </a:rPr>
              <a:t>(¬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Q(y))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(∃z)(P(z)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Q(z))) (extract (∃z) in front)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</a:t>
            </a:r>
            <a:r>
              <a:rPr lang="ro" sz="1820">
                <a:solidFill>
                  <a:schemeClr val="dk1"/>
                </a:solidFill>
              </a:rPr>
              <a:t>(∃z)(∃y)(∀x)(</a:t>
            </a:r>
            <a:r>
              <a:rPr lang="ro">
                <a:solidFill>
                  <a:schemeClr val="dk1"/>
                </a:solidFill>
              </a:rPr>
              <a:t>(¬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Q(y))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P(z)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Q(z)) </a:t>
            </a:r>
            <a:r>
              <a:rPr lang="ro">
                <a:solidFill>
                  <a:schemeClr val="dk1"/>
                </a:solidFill>
              </a:rPr>
              <a:t>≡ (¬V)</a:t>
            </a:r>
            <a:r>
              <a:rPr baseline="30000" lang="ro">
                <a:solidFill>
                  <a:schemeClr val="dk1"/>
                </a:solidFill>
              </a:rPr>
              <a:t>p</a:t>
            </a:r>
            <a:r>
              <a:rPr lang="ro">
                <a:solidFill>
                  <a:schemeClr val="dk1"/>
                </a:solidFill>
              </a:rPr>
              <a:t>(z ← a, y ← b; a and b Skolem constants)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(¬V)</a:t>
            </a:r>
            <a:r>
              <a:rPr baseline="30000" lang="ro">
                <a:solidFill>
                  <a:schemeClr val="dk1"/>
                </a:solidFill>
              </a:rPr>
              <a:t>S</a:t>
            </a:r>
            <a:r>
              <a:rPr lang="ro">
                <a:solidFill>
                  <a:schemeClr val="dk1"/>
                </a:solidFill>
              </a:rPr>
              <a:t> ≡ </a:t>
            </a:r>
            <a:r>
              <a:rPr lang="ro" sz="1820">
                <a:solidFill>
                  <a:schemeClr val="dk1"/>
                </a:solidFill>
              </a:rPr>
              <a:t>(∀x)(</a:t>
            </a:r>
            <a:r>
              <a:rPr lang="ro">
                <a:solidFill>
                  <a:schemeClr val="dk1"/>
                </a:solidFill>
              </a:rPr>
              <a:t>(¬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Q(b))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P(a)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Q(a))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(¬V)</a:t>
            </a:r>
            <a:r>
              <a:rPr baseline="30000" lang="ro">
                <a:solidFill>
                  <a:schemeClr val="dk1"/>
                </a:solidFill>
              </a:rPr>
              <a:t>c</a:t>
            </a:r>
            <a:r>
              <a:rPr lang="ro">
                <a:solidFill>
                  <a:schemeClr val="dk1"/>
                </a:solidFill>
              </a:rPr>
              <a:t> ≡ (¬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Q(b))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P(a)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Q(a)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1837"/>
              <a:t>⊬((∃x)P(x)→(∃x)Q(x))→(∀x)(P(x)→Q(x))</a:t>
            </a:r>
            <a:endParaRPr sz="264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(¬V)</a:t>
            </a:r>
            <a:r>
              <a:rPr baseline="30000" lang="ro">
                <a:solidFill>
                  <a:schemeClr val="dk1"/>
                </a:solidFill>
              </a:rPr>
              <a:t>c</a:t>
            </a:r>
            <a:r>
              <a:rPr lang="ro">
                <a:solidFill>
                  <a:schemeClr val="dk1"/>
                </a:solidFill>
              </a:rPr>
              <a:t> ≡ (¬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Q(b))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P(a)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Q(a)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20">
                <a:solidFill>
                  <a:schemeClr val="dk1"/>
                </a:solidFill>
              </a:rPr>
              <a:t>C</a:t>
            </a:r>
            <a:r>
              <a:rPr baseline="-25000" lang="ro" sz="1820">
                <a:solidFill>
                  <a:schemeClr val="dk1"/>
                </a:solidFill>
              </a:rPr>
              <a:t>1</a:t>
            </a:r>
            <a:r>
              <a:rPr lang="ro" sz="1820">
                <a:solidFill>
                  <a:schemeClr val="dk1"/>
                </a:solidFill>
              </a:rPr>
              <a:t> = </a:t>
            </a:r>
            <a:r>
              <a:rPr lang="ro">
                <a:solidFill>
                  <a:schemeClr val="dk1"/>
                </a:solidFill>
              </a:rPr>
              <a:t>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Q(b), C</a:t>
            </a:r>
            <a:r>
              <a:rPr baseline="-25000" lang="ro" sz="1820">
                <a:solidFill>
                  <a:schemeClr val="dk1"/>
                </a:solidFill>
              </a:rPr>
              <a:t>2</a:t>
            </a:r>
            <a:r>
              <a:rPr lang="ro" sz="1820">
                <a:solidFill>
                  <a:schemeClr val="dk1"/>
                </a:solidFill>
              </a:rPr>
              <a:t> = P(a), C</a:t>
            </a:r>
            <a:r>
              <a:rPr baseline="-25000" lang="ro" sz="1820">
                <a:solidFill>
                  <a:schemeClr val="dk1"/>
                </a:solidFill>
              </a:rPr>
              <a:t>3</a:t>
            </a:r>
            <a:r>
              <a:rPr lang="ro" sz="1820">
                <a:solidFill>
                  <a:schemeClr val="dk1"/>
                </a:solidFill>
              </a:rPr>
              <a:t> = </a:t>
            </a:r>
            <a:r>
              <a:rPr lang="ro">
                <a:solidFill>
                  <a:schemeClr val="dk1"/>
                </a:solidFill>
              </a:rPr>
              <a:t>¬</a:t>
            </a:r>
            <a:r>
              <a:rPr lang="ro" sz="1820">
                <a:solidFill>
                  <a:schemeClr val="dk1"/>
                </a:solidFill>
              </a:rPr>
              <a:t>Q(a)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20">
                <a:solidFill>
                  <a:schemeClr val="dk1"/>
                </a:solidFill>
              </a:rPr>
              <a:t>We will use linear resolution.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20">
                <a:solidFill>
                  <a:schemeClr val="dk1"/>
                </a:solidFill>
              </a:rPr>
              <a:t>C</a:t>
            </a:r>
            <a:r>
              <a:rPr baseline="-25000" lang="ro" sz="1820">
                <a:solidFill>
                  <a:schemeClr val="dk1"/>
                </a:solidFill>
              </a:rPr>
              <a:t>4</a:t>
            </a:r>
            <a:r>
              <a:rPr lang="ro" sz="1820">
                <a:solidFill>
                  <a:schemeClr val="dk1"/>
                </a:solidFill>
              </a:rPr>
              <a:t> = Res</a:t>
            </a:r>
            <a:r>
              <a:rPr baseline="-25000" lang="ro">
                <a:solidFill>
                  <a:schemeClr val="dk1"/>
                </a:solidFill>
              </a:rPr>
              <a:t>𝜃1=[x←a]</a:t>
            </a:r>
            <a:r>
              <a:rPr lang="ro">
                <a:solidFill>
                  <a:schemeClr val="dk1"/>
                </a:solidFill>
              </a:rPr>
              <a:t>(C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, C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) = </a:t>
            </a:r>
            <a:r>
              <a:rPr lang="ro" sz="1820">
                <a:solidFill>
                  <a:schemeClr val="dk1"/>
                </a:solidFill>
              </a:rPr>
              <a:t>Q(b)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C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 and C</a:t>
            </a:r>
            <a:r>
              <a:rPr baseline="-25000" lang="ro">
                <a:solidFill>
                  <a:schemeClr val="dk1"/>
                </a:solidFill>
              </a:rPr>
              <a:t>3</a:t>
            </a:r>
            <a:r>
              <a:rPr lang="ro">
                <a:solidFill>
                  <a:schemeClr val="dk1"/>
                </a:solidFill>
              </a:rPr>
              <a:t> do not clash because they contain different Skolem constants. For the same reason, C</a:t>
            </a:r>
            <a:r>
              <a:rPr baseline="-25000" lang="ro">
                <a:solidFill>
                  <a:schemeClr val="dk1"/>
                </a:solidFill>
              </a:rPr>
              <a:t>4</a:t>
            </a:r>
            <a:r>
              <a:rPr lang="ro">
                <a:solidFill>
                  <a:schemeClr val="dk1"/>
                </a:solidFill>
              </a:rPr>
              <a:t> and C</a:t>
            </a:r>
            <a:r>
              <a:rPr baseline="-25000" lang="ro">
                <a:solidFill>
                  <a:schemeClr val="dk1"/>
                </a:solidFill>
              </a:rPr>
              <a:t>3</a:t>
            </a:r>
            <a:r>
              <a:rPr lang="ro">
                <a:solidFill>
                  <a:schemeClr val="dk1"/>
                </a:solidFill>
              </a:rPr>
              <a:t> do not clash.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1291950" y="2571750"/>
            <a:ext cx="67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1"/>
                </a:solidFill>
              </a:rPr>
              <a:t>Pr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152075" y="3760675"/>
            <a:ext cx="109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dk1"/>
                </a:solidFill>
              </a:rPr>
              <a:t>lin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5152075" y="3969275"/>
            <a:ext cx="74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dk1"/>
                </a:solidFill>
              </a:rPr>
              <a:t>Res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311700" y="3827373"/>
            <a:ext cx="85206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20">
                <a:solidFill>
                  <a:schemeClr val="dk1"/>
                </a:solidFill>
              </a:rPr>
              <a:t>There are no further clashing clauses, so (</a:t>
            </a:r>
            <a:r>
              <a:rPr lang="ro" sz="1800">
                <a:solidFill>
                  <a:schemeClr val="dk1"/>
                </a:solidFill>
              </a:rPr>
              <a:t>¬V)</a:t>
            </a:r>
            <a:r>
              <a:rPr baseline="30000" lang="ro" sz="1800">
                <a:solidFill>
                  <a:schemeClr val="dk1"/>
                </a:solidFill>
              </a:rPr>
              <a:t>C</a:t>
            </a:r>
            <a:r>
              <a:rPr lang="ro" sz="1800">
                <a:solidFill>
                  <a:schemeClr val="dk1"/>
                </a:solidFill>
              </a:rPr>
              <a:t> ⊬ ◻. Therefore,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258125" y="4235975"/>
            <a:ext cx="8520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 </a:t>
            </a:r>
            <a:r>
              <a:rPr lang="ro" sz="1837">
                <a:solidFill>
                  <a:schemeClr val="dk1"/>
                </a:solidFill>
              </a:rPr>
              <a:t>⊬((∃x)P(x)→(∃x)Q(x))→(∀x)(P(x)→Q(x))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Theoretical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dk1"/>
                </a:solidFill>
              </a:rPr>
              <a:t>Soundness theorem</a:t>
            </a:r>
            <a:r>
              <a:rPr lang="ro">
                <a:solidFill>
                  <a:schemeClr val="dk1"/>
                </a:solidFill>
              </a:rPr>
              <a:t>: If the empty clause can be derived from the set S of propositional clauses using the resolution algorithm(S⊢</a:t>
            </a:r>
            <a:r>
              <a:rPr baseline="-25000" lang="ro">
                <a:solidFill>
                  <a:schemeClr val="dk1"/>
                </a:solidFill>
              </a:rPr>
              <a:t>Res</a:t>
            </a:r>
            <a:r>
              <a:rPr lang="ro">
                <a:solidFill>
                  <a:schemeClr val="dk1"/>
                </a:solidFill>
              </a:rPr>
              <a:t>◻), then S is an inconsistent 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dk1"/>
                </a:solidFill>
              </a:rPr>
              <a:t>Completeness theorem</a:t>
            </a:r>
            <a:r>
              <a:rPr lang="ro">
                <a:solidFill>
                  <a:schemeClr val="dk1"/>
                </a:solidFill>
              </a:rPr>
              <a:t>: If S is an inconsistent set, then the empty clause can be derived from S using the resolution algorithm(</a:t>
            </a:r>
            <a:r>
              <a:rPr lang="ro">
                <a:solidFill>
                  <a:schemeClr val="dk1"/>
                </a:solidFill>
              </a:rPr>
              <a:t>S⊢</a:t>
            </a:r>
            <a:r>
              <a:rPr baseline="-25000" lang="ro">
                <a:solidFill>
                  <a:schemeClr val="dk1"/>
                </a:solidFill>
              </a:rPr>
              <a:t>Res</a:t>
            </a:r>
            <a:r>
              <a:rPr lang="ro">
                <a:solidFill>
                  <a:schemeClr val="dk1"/>
                </a:solidFill>
              </a:rPr>
              <a:t>◻</a:t>
            </a:r>
            <a:r>
              <a:rPr lang="ro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u="sng">
                <a:solidFill>
                  <a:schemeClr val="dk1"/>
                </a:solidFill>
              </a:rPr>
              <a:t>Soundness and completeness theorem</a:t>
            </a:r>
            <a:r>
              <a:rPr lang="ro">
                <a:solidFill>
                  <a:schemeClr val="dk1"/>
                </a:solidFill>
              </a:rPr>
              <a:t>: S is an inconsistent set if and only if </a:t>
            </a:r>
            <a:r>
              <a:rPr lang="ro">
                <a:solidFill>
                  <a:schemeClr val="dk1"/>
                </a:solidFill>
              </a:rPr>
              <a:t>S⊢</a:t>
            </a:r>
            <a:r>
              <a:rPr baseline="-25000" lang="ro">
                <a:solidFill>
                  <a:schemeClr val="dk1"/>
                </a:solidFill>
              </a:rPr>
              <a:t>Res</a:t>
            </a:r>
            <a:r>
              <a:rPr lang="ro">
                <a:solidFill>
                  <a:schemeClr val="dk1"/>
                </a:solidFill>
              </a:rPr>
              <a:t>◻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Theoretical results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FFFFFF"/>
                </a:solidFill>
              </a:rPr>
              <a:t>Theorem: a propositional formula U is a theorem (tautology) if and only if the empty clause can be derived from the conjuctiv normal form of CNF(￢U)</a:t>
            </a:r>
            <a:r>
              <a:rPr lang="ro">
                <a:solidFill>
                  <a:schemeClr val="dk1"/>
                </a:solidFill>
              </a:rPr>
              <a:t>⊢</a:t>
            </a:r>
            <a:r>
              <a:rPr baseline="-25000" lang="ro">
                <a:solidFill>
                  <a:schemeClr val="dk1"/>
                </a:solidFill>
              </a:rPr>
              <a:t>Res</a:t>
            </a:r>
            <a:r>
              <a:rPr lang="ro">
                <a:solidFill>
                  <a:schemeClr val="dk1"/>
                </a:solidFill>
              </a:rPr>
              <a:t>◻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Theorem: Let U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, U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, …, U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, V be propositional formulas.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U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, U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, …, U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⊢ V  if and only if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	U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, U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, …, U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⊨ V  if and only if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	CNF(U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∧ U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∧...∧U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∧¬</a:t>
            </a:r>
            <a:r>
              <a:rPr lang="ro">
                <a:solidFill>
                  <a:srgbClr val="FFFFFF"/>
                </a:solidFill>
              </a:rPr>
              <a:t>V)</a:t>
            </a:r>
            <a:r>
              <a:rPr lang="ro">
                <a:solidFill>
                  <a:schemeClr val="dk1"/>
                </a:solidFill>
              </a:rPr>
              <a:t>⊢</a:t>
            </a:r>
            <a:r>
              <a:rPr baseline="-25000" lang="ro">
                <a:solidFill>
                  <a:schemeClr val="dk1"/>
                </a:solidFill>
              </a:rPr>
              <a:t>Res</a:t>
            </a:r>
            <a:r>
              <a:rPr lang="ro">
                <a:solidFill>
                  <a:schemeClr val="dk1"/>
                </a:solidFill>
              </a:rPr>
              <a:t>◻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Some strategies for propositional resolution are: </a:t>
            </a:r>
            <a:r>
              <a:rPr b="1" lang="ro">
                <a:solidFill>
                  <a:schemeClr val="dk1"/>
                </a:solidFill>
              </a:rPr>
              <a:t>level-saturation </a:t>
            </a:r>
            <a:r>
              <a:rPr lang="ro">
                <a:solidFill>
                  <a:schemeClr val="dk1"/>
                </a:solidFill>
              </a:rPr>
              <a:t>strategy,</a:t>
            </a:r>
            <a:r>
              <a:rPr b="1" lang="ro">
                <a:solidFill>
                  <a:schemeClr val="dk1"/>
                </a:solidFill>
              </a:rPr>
              <a:t> deletion</a:t>
            </a:r>
            <a:r>
              <a:rPr lang="ro">
                <a:solidFill>
                  <a:schemeClr val="dk1"/>
                </a:solidFill>
              </a:rPr>
              <a:t>,</a:t>
            </a:r>
            <a:r>
              <a:rPr b="1" lang="ro">
                <a:solidFill>
                  <a:schemeClr val="dk1"/>
                </a:solidFill>
              </a:rPr>
              <a:t> set of support </a:t>
            </a:r>
            <a:r>
              <a:rPr lang="ro">
                <a:solidFill>
                  <a:schemeClr val="dk1"/>
                </a:solidFill>
              </a:rPr>
              <a:t>strategy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dk1"/>
                </a:solidFill>
              </a:rPr>
              <a:t>Some refinements for propositional resolution are:</a:t>
            </a:r>
            <a:r>
              <a:rPr b="1" lang="ro">
                <a:solidFill>
                  <a:schemeClr val="dk1"/>
                </a:solidFill>
              </a:rPr>
              <a:t> lock</a:t>
            </a:r>
            <a:r>
              <a:rPr lang="ro">
                <a:solidFill>
                  <a:schemeClr val="dk1"/>
                </a:solidFill>
              </a:rPr>
              <a:t> resolution, </a:t>
            </a:r>
            <a:r>
              <a:rPr b="1" lang="ro">
                <a:solidFill>
                  <a:schemeClr val="dk1"/>
                </a:solidFill>
              </a:rPr>
              <a:t>linear</a:t>
            </a:r>
            <a:r>
              <a:rPr lang="ro">
                <a:solidFill>
                  <a:schemeClr val="dk1"/>
                </a:solidFill>
              </a:rPr>
              <a:t> resolution, </a:t>
            </a:r>
            <a:r>
              <a:rPr b="1" lang="ro">
                <a:solidFill>
                  <a:schemeClr val="dk1"/>
                </a:solidFill>
              </a:rPr>
              <a:t>semantic</a:t>
            </a:r>
            <a:r>
              <a:rPr lang="ro">
                <a:solidFill>
                  <a:schemeClr val="dk1"/>
                </a:solidFill>
              </a:rPr>
              <a:t> resolution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Transition to predicate logic resolution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A predicate formula U is in prenex normal form if it has the form (Q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)</a:t>
            </a:r>
            <a:r>
              <a:rPr lang="ro">
                <a:solidFill>
                  <a:schemeClr val="dk1"/>
                </a:solidFill>
              </a:rPr>
              <a:t>(Q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)...(Q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)M, where Q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, Q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, ... , Q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 are quantifiers and M is quantifier free. The sequence (Q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)(Q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)...(Q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) is called the prefix of U and M is called the matrix of U. A predicate formula is in conjunctive prenex normal form if its matrix is in CNF.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Let U be a first-order formula, and U</a:t>
            </a:r>
            <a:r>
              <a:rPr baseline="30000" lang="ro">
                <a:solidFill>
                  <a:schemeClr val="dk1"/>
                </a:solidFill>
              </a:rPr>
              <a:t>P</a:t>
            </a:r>
            <a:r>
              <a:rPr lang="ro">
                <a:solidFill>
                  <a:schemeClr val="dk1"/>
                </a:solidFill>
              </a:rPr>
              <a:t>= (Q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)(Q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)...(Q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)M be one of its conjunctive prenex normal form. We denote by U</a:t>
            </a:r>
            <a:r>
              <a:rPr baseline="30000" lang="ro">
                <a:solidFill>
                  <a:schemeClr val="dk1"/>
                </a:solidFill>
              </a:rPr>
              <a:t>s</a:t>
            </a:r>
            <a:r>
              <a:rPr lang="ro">
                <a:solidFill>
                  <a:schemeClr val="dk1"/>
                </a:solidFill>
              </a:rPr>
              <a:t> its Skolem normal form. A clausal form U</a:t>
            </a:r>
            <a:r>
              <a:rPr baseline="30000" lang="ro">
                <a:solidFill>
                  <a:schemeClr val="dk1"/>
                </a:solidFill>
              </a:rPr>
              <a:t>c</a:t>
            </a:r>
            <a:r>
              <a:rPr lang="ro">
                <a:solidFill>
                  <a:schemeClr val="dk1"/>
                </a:solidFill>
              </a:rPr>
              <a:t> is obtained by deleting the prefix of U</a:t>
            </a:r>
            <a:r>
              <a:rPr baseline="30000" lang="ro">
                <a:solidFill>
                  <a:schemeClr val="dk1"/>
                </a:solidFill>
              </a:rPr>
              <a:t>s</a:t>
            </a:r>
            <a:r>
              <a:rPr lang="r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dk1"/>
                </a:solidFill>
              </a:rPr>
              <a:t>Theorem: Let V be a first-order formula. Then:</a:t>
            </a:r>
            <a:br>
              <a:rPr lang="ro">
                <a:solidFill>
                  <a:schemeClr val="dk1"/>
                </a:solidFill>
              </a:rPr>
            </a:br>
            <a:r>
              <a:rPr lang="ro">
                <a:solidFill>
                  <a:schemeClr val="dk1"/>
                </a:solidFill>
              </a:rPr>
              <a:t>V is inconsistent ⇔ V</a:t>
            </a:r>
            <a:r>
              <a:rPr baseline="30000" lang="ro">
                <a:solidFill>
                  <a:schemeClr val="dk1"/>
                </a:solidFill>
              </a:rPr>
              <a:t>p</a:t>
            </a:r>
            <a:r>
              <a:rPr lang="ro">
                <a:solidFill>
                  <a:schemeClr val="dk1"/>
                </a:solidFill>
              </a:rPr>
              <a:t> is inconsistent ⇔ V</a:t>
            </a:r>
            <a:r>
              <a:rPr baseline="30000" lang="ro">
                <a:solidFill>
                  <a:schemeClr val="dk1"/>
                </a:solidFill>
              </a:rPr>
              <a:t>S</a:t>
            </a:r>
            <a:r>
              <a:rPr lang="ro">
                <a:solidFill>
                  <a:schemeClr val="dk1"/>
                </a:solidFill>
              </a:rPr>
              <a:t> is inconsistent ⇔ V</a:t>
            </a:r>
            <a:r>
              <a:rPr baseline="30000" lang="ro">
                <a:solidFill>
                  <a:schemeClr val="dk1"/>
                </a:solidFill>
              </a:rPr>
              <a:t>c</a:t>
            </a:r>
            <a:r>
              <a:rPr lang="ro">
                <a:solidFill>
                  <a:schemeClr val="dk1"/>
                </a:solidFill>
              </a:rPr>
              <a:t> is inconsistent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Problem statement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Exercise 4.6. Using a refinement of predicate resolution prove: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o">
                <a:solidFill>
                  <a:schemeClr val="dk1"/>
                </a:solidFill>
              </a:rPr>
              <a:t>⊢(∀x)(P(x)→Q(x))→</a:t>
            </a:r>
            <a:r>
              <a:rPr lang="ro">
                <a:solidFill>
                  <a:schemeClr val="dk1"/>
                </a:solidFill>
              </a:rPr>
              <a:t>(</a:t>
            </a:r>
            <a:r>
              <a:rPr lang="ro">
                <a:solidFill>
                  <a:schemeClr val="dk1"/>
                </a:solidFill>
              </a:rPr>
              <a:t>(∃x)P(x)→</a:t>
            </a:r>
            <a:r>
              <a:rPr lang="ro">
                <a:solidFill>
                  <a:schemeClr val="dk1"/>
                </a:solidFill>
              </a:rPr>
              <a:t>(∃x)Q(x))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o">
                <a:solidFill>
                  <a:schemeClr val="dk1"/>
                </a:solidFill>
              </a:rPr>
              <a:t>⊬((∃x)P(x)→(∃x)Q(x))→(∀x)(P(x)→Q(x))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o" sz="2022"/>
              <a:t>⊢(∀x)(P(x)→Q(x))→((∃x)P(x)→(∃x)Q(x))</a:t>
            </a:r>
            <a:endParaRPr sz="3022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V = </a:t>
            </a:r>
            <a:r>
              <a:rPr lang="ro">
                <a:solidFill>
                  <a:schemeClr val="dk1"/>
                </a:solidFill>
              </a:rPr>
              <a:t>⊢(∀x)(P(x)→Q(x))→((∃x)P(x)→(∃x)Q(x))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⊢ V if and only if (¬V)</a:t>
            </a:r>
            <a:r>
              <a:rPr baseline="30000" lang="ro">
                <a:solidFill>
                  <a:schemeClr val="dk1"/>
                </a:solidFill>
              </a:rPr>
              <a:t>C</a:t>
            </a:r>
            <a:r>
              <a:rPr lang="ro">
                <a:solidFill>
                  <a:schemeClr val="dk1"/>
                </a:solidFill>
              </a:rPr>
              <a:t> ⊢ ◻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246450" y="2100275"/>
            <a:ext cx="84762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¬V ≡ ¬((∀x)(P(x)→Q(x))</a:t>
            </a:r>
            <a:r>
              <a:rPr lang="ro" sz="1800">
                <a:solidFill>
                  <a:schemeClr val="accent5"/>
                </a:solidFill>
              </a:rPr>
              <a:t>→</a:t>
            </a:r>
            <a:r>
              <a:rPr lang="ro" sz="1800">
                <a:solidFill>
                  <a:schemeClr val="dk1"/>
                </a:solidFill>
              </a:rPr>
              <a:t>((∃x)P(x)→(∃x)Q(x))) ≡ </a:t>
            </a:r>
            <a:r>
              <a:rPr lang="ro" sz="1800">
                <a:solidFill>
                  <a:schemeClr val="accent5"/>
                </a:solidFill>
              </a:rPr>
              <a:t>(replace A→B with ¬A ∨ B)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     ≡ ¬((¬(∀x)(P(x)</a:t>
            </a:r>
            <a:r>
              <a:rPr lang="ro" sz="1800">
                <a:solidFill>
                  <a:schemeClr val="accent5"/>
                </a:solidFill>
              </a:rPr>
              <a:t>→</a:t>
            </a:r>
            <a:r>
              <a:rPr lang="ro" sz="1800">
                <a:solidFill>
                  <a:schemeClr val="dk1"/>
                </a:solidFill>
              </a:rPr>
              <a:t>Q(x))) ∨ ((∃x)P(x)</a:t>
            </a:r>
            <a:r>
              <a:rPr lang="ro" sz="1800">
                <a:solidFill>
                  <a:schemeClr val="accent5"/>
                </a:solidFill>
              </a:rPr>
              <a:t>→</a:t>
            </a:r>
            <a:r>
              <a:rPr lang="ro" sz="1800">
                <a:solidFill>
                  <a:schemeClr val="dk1"/>
                </a:solidFill>
              </a:rPr>
              <a:t>(∃x)Q(x))) ≡ </a:t>
            </a:r>
            <a:r>
              <a:rPr lang="ro" sz="1800">
                <a:solidFill>
                  <a:schemeClr val="accent5"/>
                </a:solidFill>
              </a:rPr>
              <a:t>(replace A→B with ¬A ∨ B)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     ≡ </a:t>
            </a:r>
            <a:r>
              <a:rPr lang="ro" sz="1800">
                <a:solidFill>
                  <a:schemeClr val="accent5"/>
                </a:solidFill>
              </a:rPr>
              <a:t>¬</a:t>
            </a:r>
            <a:r>
              <a:rPr lang="ro" sz="1800">
                <a:solidFill>
                  <a:schemeClr val="dk1"/>
                </a:solidFill>
              </a:rPr>
              <a:t>((¬(∀x)(¬P(x) ∨ Q(x))) </a:t>
            </a:r>
            <a:r>
              <a:rPr lang="ro" sz="1800">
                <a:solidFill>
                  <a:schemeClr val="accent5"/>
                </a:solidFill>
              </a:rPr>
              <a:t>∨</a:t>
            </a:r>
            <a:r>
              <a:rPr lang="ro" sz="1800">
                <a:solidFill>
                  <a:schemeClr val="dk1"/>
                </a:solidFill>
              </a:rPr>
              <a:t> (¬(∃x)P(x) ∨ (∃x)Q(x))) ≡ </a:t>
            </a:r>
            <a:r>
              <a:rPr lang="ro" sz="1800">
                <a:solidFill>
                  <a:schemeClr val="accent5"/>
                </a:solidFill>
              </a:rPr>
              <a:t>(De Morgan laws)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     ≡ </a:t>
            </a:r>
            <a:r>
              <a:rPr lang="ro" sz="1800">
                <a:solidFill>
                  <a:schemeClr val="accent5"/>
                </a:solidFill>
              </a:rPr>
              <a:t>¬</a:t>
            </a:r>
            <a:r>
              <a:rPr lang="ro" sz="1800">
                <a:solidFill>
                  <a:schemeClr val="dk1"/>
                </a:solidFill>
              </a:rPr>
              <a:t>(</a:t>
            </a:r>
            <a:r>
              <a:rPr lang="ro" sz="1800">
                <a:solidFill>
                  <a:schemeClr val="accent5"/>
                </a:solidFill>
              </a:rPr>
              <a:t>¬</a:t>
            </a:r>
            <a:r>
              <a:rPr lang="ro" sz="1800">
                <a:solidFill>
                  <a:schemeClr val="dk1"/>
                </a:solidFill>
              </a:rPr>
              <a:t>(∀x)(¬P(x) ∨ Q(x))) ∧ </a:t>
            </a:r>
            <a:r>
              <a:rPr lang="ro" sz="1800">
                <a:solidFill>
                  <a:schemeClr val="accent5"/>
                </a:solidFill>
              </a:rPr>
              <a:t>¬</a:t>
            </a:r>
            <a:r>
              <a:rPr lang="ro" sz="1800">
                <a:solidFill>
                  <a:schemeClr val="dk1"/>
                </a:solidFill>
              </a:rPr>
              <a:t>(¬(∃x)P(x) </a:t>
            </a:r>
            <a:r>
              <a:rPr lang="ro" sz="1800">
                <a:solidFill>
                  <a:schemeClr val="accent5"/>
                </a:solidFill>
              </a:rPr>
              <a:t>∨</a:t>
            </a:r>
            <a:r>
              <a:rPr lang="ro" sz="1800">
                <a:solidFill>
                  <a:schemeClr val="dk1"/>
                </a:solidFill>
              </a:rPr>
              <a:t> (∃x)Q(x)) ≡ </a:t>
            </a:r>
            <a:r>
              <a:rPr lang="ro" sz="1800">
                <a:solidFill>
                  <a:schemeClr val="accent5"/>
                </a:solidFill>
              </a:rPr>
              <a:t>(De Morgan laws, double negation)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     ≡ (∀x)(¬P(x) ∨ Q(x)) ∧ ((∃x)P(x) ∧ </a:t>
            </a:r>
            <a:r>
              <a:rPr lang="ro" sz="1800">
                <a:solidFill>
                  <a:schemeClr val="accent5"/>
                </a:solidFill>
              </a:rPr>
              <a:t>¬(∃x)</a:t>
            </a:r>
            <a:r>
              <a:rPr lang="ro" sz="1800">
                <a:solidFill>
                  <a:schemeClr val="dk1"/>
                </a:solidFill>
              </a:rPr>
              <a:t>Q(x)) ≡ </a:t>
            </a:r>
            <a:r>
              <a:rPr lang="ro" sz="1800">
                <a:solidFill>
                  <a:schemeClr val="accent5"/>
                </a:solidFill>
              </a:rPr>
              <a:t>(predicate De Morgan laws)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     ≡ (∀x)(¬P(x) ∨ Q(x)) ∧ (∃x)P(x) ∧ (∀x)¬Q(x)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678900" y="1641475"/>
            <a:ext cx="5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dk1"/>
                </a:solidFill>
              </a:rPr>
              <a:t>Pr</a:t>
            </a:r>
            <a:br>
              <a:rPr lang="ro" sz="1100">
                <a:solidFill>
                  <a:schemeClr val="dk1"/>
                </a:solidFill>
              </a:rPr>
            </a:br>
            <a:r>
              <a:rPr lang="ro" sz="1100">
                <a:solidFill>
                  <a:schemeClr val="dk1"/>
                </a:solidFill>
              </a:rPr>
              <a:t>Res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o" sz="2022"/>
              <a:t>⊢(∀x)(P(x)→Q(x))→((∃x)P(x)→(∃x)Q(x))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(∀x)(¬P(x) ∨ Q(x)) ∧ (∃x)P(x) ∧ (∀x)¬Q(x) (rename bound variables)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(∀x)(¬P(x) ∨ Q(x)) ∧ (∃y)P(y) ∧ (∀z)¬Q(z) (extract (∀x) in front)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(∀x)((¬P(x) ∨ Q(x)) ∧ (∃y)P(y) ∧ (∀z)¬Q(z)) (extract (∀z) in front)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(∀z)(∀x)((¬P(x) ∨ Q(x)) ∧ (∃y)P(y) ∧ ¬Q(z)) (extract (∃y) in front)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(∃y)(∀z)(∀x)((¬P(x) ∨ Q(x)) ∧ P(y) ∧ ¬Q(z)) ≡ (¬V)</a:t>
            </a:r>
            <a:r>
              <a:rPr baseline="30000" lang="ro">
                <a:solidFill>
                  <a:schemeClr val="dk1"/>
                </a:solidFill>
              </a:rPr>
              <a:t>p</a:t>
            </a:r>
            <a:r>
              <a:rPr lang="ro">
                <a:solidFill>
                  <a:schemeClr val="dk1"/>
                </a:solidFill>
              </a:rPr>
              <a:t> (y ← a, a skolem constant)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(¬V)</a:t>
            </a:r>
            <a:r>
              <a:rPr baseline="30000" lang="ro">
                <a:solidFill>
                  <a:schemeClr val="dk1"/>
                </a:solidFill>
              </a:rPr>
              <a:t>S </a:t>
            </a:r>
            <a:r>
              <a:rPr lang="ro">
                <a:solidFill>
                  <a:schemeClr val="dk1"/>
                </a:solidFill>
              </a:rPr>
              <a:t>≡ (∀z)(∀x)((¬P(x) ∨ Q(x)) ∧ P(a) ∧ ¬Q(z))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dk1"/>
                </a:solidFill>
              </a:rPr>
              <a:t>(¬V)</a:t>
            </a:r>
            <a:r>
              <a:rPr baseline="30000" lang="ro">
                <a:solidFill>
                  <a:schemeClr val="dk1"/>
                </a:solidFill>
              </a:rPr>
              <a:t>c</a:t>
            </a:r>
            <a:r>
              <a:rPr lang="ro">
                <a:solidFill>
                  <a:schemeClr val="dk1"/>
                </a:solidFill>
              </a:rPr>
              <a:t> ≡ (¬P(x) ∨ Q(x)) ∧ P(a) ∧ ¬Q(z)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022"/>
              <a:t>⊢(∀x)(P(x)→Q(x))→((∃x)P(x)→(∃x)Q(x))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(¬V)</a:t>
            </a:r>
            <a:r>
              <a:rPr baseline="30000" lang="ro">
                <a:solidFill>
                  <a:schemeClr val="dk1"/>
                </a:solidFill>
              </a:rPr>
              <a:t>c</a:t>
            </a:r>
            <a:r>
              <a:rPr lang="ro">
                <a:solidFill>
                  <a:schemeClr val="dk1"/>
                </a:solidFill>
              </a:rPr>
              <a:t> ≡ (¬P(x) ∨ Q(x)) ∧ P(a) ∧ ¬Q(z)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We will apply Lock resolution.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C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 = </a:t>
            </a:r>
            <a:r>
              <a:rPr baseline="-25000" lang="ro">
                <a:solidFill>
                  <a:schemeClr val="dk1"/>
                </a:solidFill>
              </a:rPr>
              <a:t>(2)</a:t>
            </a:r>
            <a:r>
              <a:rPr lang="ro">
                <a:solidFill>
                  <a:schemeClr val="dk1"/>
                </a:solidFill>
              </a:rPr>
              <a:t>¬P(x) ∨ </a:t>
            </a:r>
            <a:r>
              <a:rPr baseline="-25000" lang="ro">
                <a:solidFill>
                  <a:schemeClr val="dk1"/>
                </a:solidFill>
              </a:rPr>
              <a:t>(1)</a:t>
            </a:r>
            <a:r>
              <a:rPr lang="ro">
                <a:solidFill>
                  <a:schemeClr val="dk1"/>
                </a:solidFill>
              </a:rPr>
              <a:t>Q(x), C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 = </a:t>
            </a:r>
            <a:r>
              <a:rPr baseline="-25000" lang="ro">
                <a:solidFill>
                  <a:schemeClr val="dk1"/>
                </a:solidFill>
              </a:rPr>
              <a:t>(3)</a:t>
            </a:r>
            <a:r>
              <a:rPr lang="ro">
                <a:solidFill>
                  <a:schemeClr val="dk1"/>
                </a:solidFill>
              </a:rPr>
              <a:t>P(a), C</a:t>
            </a:r>
            <a:r>
              <a:rPr baseline="-25000" lang="ro">
                <a:solidFill>
                  <a:schemeClr val="dk1"/>
                </a:solidFill>
              </a:rPr>
              <a:t>3</a:t>
            </a:r>
            <a:r>
              <a:rPr lang="ro">
                <a:solidFill>
                  <a:schemeClr val="dk1"/>
                </a:solidFill>
              </a:rPr>
              <a:t> = </a:t>
            </a:r>
            <a:r>
              <a:rPr baseline="-25000" lang="ro">
                <a:solidFill>
                  <a:schemeClr val="dk1"/>
                </a:solidFill>
              </a:rPr>
              <a:t>(4)</a:t>
            </a:r>
            <a:r>
              <a:rPr lang="ro">
                <a:solidFill>
                  <a:schemeClr val="dk1"/>
                </a:solidFill>
              </a:rPr>
              <a:t>¬Q(z)</a:t>
            </a:r>
            <a:endParaRPr baseline="-2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1218850" y="2498600"/>
            <a:ext cx="58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rgbClr val="FFFFFF"/>
                </a:solidFill>
              </a:rPr>
              <a:t>Pr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924325" y="3674600"/>
            <a:ext cx="58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dk1"/>
                </a:solidFill>
              </a:rPr>
              <a:t>Res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859300" y="3415250"/>
            <a:ext cx="13041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ro" sz="1800">
                <a:solidFill>
                  <a:schemeClr val="dk1"/>
                </a:solidFill>
              </a:rPr>
              <a:t>Lock, Pr</a:t>
            </a:r>
            <a:endParaRPr baseline="3000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11700" y="2571750"/>
            <a:ext cx="85206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C</a:t>
            </a:r>
            <a:r>
              <a:rPr baseline="-25000" lang="ro" sz="1800">
                <a:solidFill>
                  <a:schemeClr val="dk1"/>
                </a:solidFill>
              </a:rPr>
              <a:t>4</a:t>
            </a:r>
            <a:r>
              <a:rPr lang="ro" sz="1800">
                <a:solidFill>
                  <a:schemeClr val="dk1"/>
                </a:solidFill>
              </a:rPr>
              <a:t> = Res</a:t>
            </a:r>
            <a:r>
              <a:rPr baseline="-25000" lang="ro" sz="1800">
                <a:solidFill>
                  <a:schemeClr val="dk1"/>
                </a:solidFill>
              </a:rPr>
              <a:t>𝜃1=[x←z]</a:t>
            </a:r>
            <a:r>
              <a:rPr lang="ro" sz="1800">
                <a:solidFill>
                  <a:schemeClr val="dk1"/>
                </a:solidFill>
              </a:rPr>
              <a:t>(C</a:t>
            </a:r>
            <a:r>
              <a:rPr baseline="-25000" lang="ro" sz="1800">
                <a:solidFill>
                  <a:schemeClr val="dk1"/>
                </a:solidFill>
              </a:rPr>
              <a:t>1</a:t>
            </a:r>
            <a:r>
              <a:rPr lang="ro" sz="1800">
                <a:solidFill>
                  <a:schemeClr val="dk1"/>
                </a:solidFill>
              </a:rPr>
              <a:t>, C</a:t>
            </a:r>
            <a:r>
              <a:rPr baseline="-25000" lang="ro" sz="1800">
                <a:solidFill>
                  <a:schemeClr val="dk1"/>
                </a:solidFill>
              </a:rPr>
              <a:t>3</a:t>
            </a:r>
            <a:r>
              <a:rPr lang="ro" sz="1800">
                <a:solidFill>
                  <a:schemeClr val="dk1"/>
                </a:solidFill>
              </a:rPr>
              <a:t>) = </a:t>
            </a:r>
            <a:r>
              <a:rPr baseline="-25000" lang="ro" sz="1800">
                <a:solidFill>
                  <a:schemeClr val="dk1"/>
                </a:solidFill>
              </a:rPr>
              <a:t>(2)</a:t>
            </a:r>
            <a:r>
              <a:rPr lang="ro" sz="1800">
                <a:solidFill>
                  <a:schemeClr val="dk1"/>
                </a:solidFill>
              </a:rPr>
              <a:t>¬P(z)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66525" y="2996400"/>
            <a:ext cx="85206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C</a:t>
            </a:r>
            <a:r>
              <a:rPr baseline="-25000" lang="ro" sz="1800">
                <a:solidFill>
                  <a:schemeClr val="dk1"/>
                </a:solidFill>
              </a:rPr>
              <a:t>5</a:t>
            </a:r>
            <a:r>
              <a:rPr lang="ro" sz="1800">
                <a:solidFill>
                  <a:schemeClr val="dk1"/>
                </a:solidFill>
              </a:rPr>
              <a:t> = Res</a:t>
            </a:r>
            <a:r>
              <a:rPr baseline="-25000" lang="ro" sz="1800">
                <a:solidFill>
                  <a:schemeClr val="dk1"/>
                </a:solidFill>
              </a:rPr>
              <a:t>𝜃2=[z←a]</a:t>
            </a:r>
            <a:r>
              <a:rPr lang="ro" sz="1800">
                <a:solidFill>
                  <a:schemeClr val="dk1"/>
                </a:solidFill>
              </a:rPr>
              <a:t>(C</a:t>
            </a:r>
            <a:r>
              <a:rPr baseline="-25000" lang="ro" sz="1800">
                <a:solidFill>
                  <a:schemeClr val="dk1"/>
                </a:solidFill>
              </a:rPr>
              <a:t>2</a:t>
            </a:r>
            <a:r>
              <a:rPr lang="ro" sz="1800">
                <a:solidFill>
                  <a:schemeClr val="dk1"/>
                </a:solidFill>
              </a:rPr>
              <a:t>, C</a:t>
            </a:r>
            <a:r>
              <a:rPr baseline="-25000" lang="ro" sz="1800">
                <a:solidFill>
                  <a:schemeClr val="dk1"/>
                </a:solidFill>
              </a:rPr>
              <a:t>4</a:t>
            </a:r>
            <a:r>
              <a:rPr lang="ro" sz="1800">
                <a:solidFill>
                  <a:schemeClr val="dk1"/>
                </a:solidFill>
              </a:rPr>
              <a:t>) = ◻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(</a:t>
            </a:r>
            <a:r>
              <a:rPr lang="ro" sz="1800">
                <a:solidFill>
                  <a:schemeClr val="dk1"/>
                </a:solidFill>
              </a:rPr>
              <a:t>¬V)</a:t>
            </a:r>
            <a:r>
              <a:rPr baseline="30000" lang="ro" sz="1800">
                <a:solidFill>
                  <a:schemeClr val="dk1"/>
                </a:solidFill>
              </a:rPr>
              <a:t>C</a:t>
            </a:r>
            <a:r>
              <a:rPr lang="ro" sz="1800">
                <a:solidFill>
                  <a:schemeClr val="dk1"/>
                </a:solidFill>
              </a:rPr>
              <a:t>⊢   ◻ and thus  </a:t>
            </a:r>
            <a:r>
              <a:rPr lang="ro" sz="2022">
                <a:solidFill>
                  <a:schemeClr val="dk1"/>
                </a:solidFill>
              </a:rPr>
              <a:t>⊢ (∀x)(P(x)→Q(x))→((∃x)P(x)→(∃x)Q(x))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1322050" y="2964725"/>
            <a:ext cx="37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dk1"/>
                </a:solidFill>
              </a:rPr>
              <a:t>Pr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ro" sz="1820"/>
              <a:t>⊬((∃x)P(x)→(∃x)Q(x))→(∀x)(P(x)→Q(x))</a:t>
            </a:r>
            <a:endParaRPr sz="272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20">
                <a:solidFill>
                  <a:schemeClr val="dk1"/>
                </a:solidFill>
              </a:rPr>
              <a:t>V = </a:t>
            </a:r>
            <a:r>
              <a:rPr lang="ro" sz="1820">
                <a:solidFill>
                  <a:schemeClr val="dk1"/>
                </a:solidFill>
              </a:rPr>
              <a:t>((∃x)P(x)→(∃x)Q(x))→(∀x)(P(x)→Q(x))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20">
                <a:solidFill>
                  <a:schemeClr val="dk1"/>
                </a:solidFill>
              </a:rPr>
              <a:t>⊬ V if and only if (</a:t>
            </a:r>
            <a:r>
              <a:rPr lang="ro">
                <a:solidFill>
                  <a:schemeClr val="dk1"/>
                </a:solidFill>
              </a:rPr>
              <a:t>¬</a:t>
            </a:r>
            <a:r>
              <a:rPr lang="ro" sz="2022">
                <a:solidFill>
                  <a:schemeClr val="dk1"/>
                </a:solidFill>
              </a:rPr>
              <a:t>V)</a:t>
            </a:r>
            <a:r>
              <a:rPr baseline="30000" lang="ro" sz="2022">
                <a:solidFill>
                  <a:schemeClr val="dk1"/>
                </a:solidFill>
              </a:rPr>
              <a:t>C</a:t>
            </a:r>
            <a:r>
              <a:rPr lang="ro">
                <a:solidFill>
                  <a:schemeClr val="dk1"/>
                </a:solidFill>
              </a:rPr>
              <a:t>⊬ ◻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80850" y="2260975"/>
            <a:ext cx="8382300" cy="23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¬V = ¬(</a:t>
            </a:r>
            <a:r>
              <a:rPr lang="ro" sz="1820">
                <a:solidFill>
                  <a:schemeClr val="dk1"/>
                </a:solidFill>
              </a:rPr>
              <a:t>((∃x)P(x)→(∃x)Q(x))</a:t>
            </a:r>
            <a:r>
              <a:rPr lang="ro" sz="1820">
                <a:solidFill>
                  <a:schemeClr val="accent5"/>
                </a:solidFill>
              </a:rPr>
              <a:t>→</a:t>
            </a:r>
            <a:r>
              <a:rPr lang="ro" sz="1820">
                <a:solidFill>
                  <a:schemeClr val="dk1"/>
                </a:solidFill>
              </a:rPr>
              <a:t>(∀x)(P(x)→Q(x)))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   ≡ ¬(¬(</a:t>
            </a:r>
            <a:r>
              <a:rPr lang="ro" sz="1820">
                <a:solidFill>
                  <a:schemeClr val="dk1"/>
                </a:solidFill>
              </a:rPr>
              <a:t>(∃x)P(x)</a:t>
            </a:r>
            <a:r>
              <a:rPr lang="ro" sz="1820">
                <a:solidFill>
                  <a:schemeClr val="accent5"/>
                </a:solidFill>
              </a:rPr>
              <a:t>→</a:t>
            </a:r>
            <a:r>
              <a:rPr lang="ro" sz="1820">
                <a:solidFill>
                  <a:schemeClr val="dk1"/>
                </a:solidFill>
              </a:rPr>
              <a:t>(∃x)Q(x)) </a:t>
            </a:r>
            <a:r>
              <a:rPr lang="ro" sz="1800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(∀x)(P(x)</a:t>
            </a:r>
            <a:r>
              <a:rPr lang="ro" sz="1820">
                <a:solidFill>
                  <a:schemeClr val="accent5"/>
                </a:solidFill>
              </a:rPr>
              <a:t>→</a:t>
            </a:r>
            <a:r>
              <a:rPr lang="ro" sz="1820">
                <a:solidFill>
                  <a:schemeClr val="dk1"/>
                </a:solidFill>
              </a:rPr>
              <a:t>Q(x))) </a:t>
            </a:r>
            <a:r>
              <a:rPr lang="ro" sz="1800">
                <a:solidFill>
                  <a:schemeClr val="dk1"/>
                </a:solidFill>
              </a:rPr>
              <a:t>≡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   ≡ </a:t>
            </a:r>
            <a:r>
              <a:rPr lang="ro" sz="1800">
                <a:solidFill>
                  <a:srgbClr val="00FFFF"/>
                </a:solidFill>
              </a:rPr>
              <a:t>¬</a:t>
            </a:r>
            <a:r>
              <a:rPr lang="ro" sz="1800">
                <a:solidFill>
                  <a:schemeClr val="dk1"/>
                </a:solidFill>
              </a:rPr>
              <a:t>(¬(¬</a:t>
            </a:r>
            <a:r>
              <a:rPr lang="ro" sz="1820">
                <a:solidFill>
                  <a:schemeClr val="dk1"/>
                </a:solidFill>
              </a:rPr>
              <a:t>(∃x)P(x) </a:t>
            </a:r>
            <a:r>
              <a:rPr lang="ro" sz="1800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(∃x)Q(x)) </a:t>
            </a:r>
            <a:r>
              <a:rPr lang="ro" sz="1800">
                <a:solidFill>
                  <a:srgbClr val="00FFFF"/>
                </a:solidFill>
              </a:rPr>
              <a:t>∨</a:t>
            </a:r>
            <a:r>
              <a:rPr lang="ro" sz="1800">
                <a:solidFill>
                  <a:schemeClr val="dk1"/>
                </a:solidFill>
              </a:rPr>
              <a:t> </a:t>
            </a:r>
            <a:r>
              <a:rPr lang="ro" sz="1820">
                <a:solidFill>
                  <a:schemeClr val="dk1"/>
                </a:solidFill>
              </a:rPr>
              <a:t>(∀x)(</a:t>
            </a:r>
            <a:r>
              <a:rPr lang="ro" sz="1800">
                <a:solidFill>
                  <a:schemeClr val="dk1"/>
                </a:solidFill>
              </a:rPr>
              <a:t>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 sz="1800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Q(x))) </a:t>
            </a:r>
            <a:r>
              <a:rPr lang="ro" sz="1800">
                <a:solidFill>
                  <a:schemeClr val="dk1"/>
                </a:solidFill>
              </a:rPr>
              <a:t>≡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   ≡ (</a:t>
            </a:r>
            <a:r>
              <a:rPr lang="ro" sz="1800">
                <a:solidFill>
                  <a:schemeClr val="accent5"/>
                </a:solidFill>
              </a:rPr>
              <a:t>¬</a:t>
            </a:r>
            <a:r>
              <a:rPr lang="ro" sz="1820">
                <a:solidFill>
                  <a:schemeClr val="accent5"/>
                </a:solidFill>
              </a:rPr>
              <a:t>(∃x)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 sz="1800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(∃x)Q(x)) </a:t>
            </a:r>
            <a:r>
              <a:rPr lang="ro" sz="1800">
                <a:solidFill>
                  <a:schemeClr val="dk1"/>
                </a:solidFill>
              </a:rPr>
              <a:t>∧ </a:t>
            </a:r>
            <a:r>
              <a:rPr lang="ro" sz="1800">
                <a:solidFill>
                  <a:srgbClr val="00FFFF"/>
                </a:solidFill>
              </a:rPr>
              <a:t>¬</a:t>
            </a:r>
            <a:r>
              <a:rPr lang="ro" sz="1820">
                <a:solidFill>
                  <a:srgbClr val="00FFFF"/>
                </a:solidFill>
              </a:rPr>
              <a:t>(∀x)</a:t>
            </a:r>
            <a:r>
              <a:rPr lang="ro" sz="1820">
                <a:solidFill>
                  <a:schemeClr val="dk1"/>
                </a:solidFill>
              </a:rPr>
              <a:t>(</a:t>
            </a:r>
            <a:r>
              <a:rPr lang="ro" sz="1800">
                <a:solidFill>
                  <a:schemeClr val="dk1"/>
                </a:solidFill>
              </a:rPr>
              <a:t>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 sz="1800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Q(x)) </a:t>
            </a:r>
            <a:r>
              <a:rPr lang="ro" sz="1800">
                <a:solidFill>
                  <a:schemeClr val="dk1"/>
                </a:solidFill>
              </a:rPr>
              <a:t>≡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   ≡ (</a:t>
            </a:r>
            <a:r>
              <a:rPr lang="ro" sz="1820">
                <a:solidFill>
                  <a:schemeClr val="dk1"/>
                </a:solidFill>
              </a:rPr>
              <a:t>(∀x)</a:t>
            </a:r>
            <a:r>
              <a:rPr lang="ro" sz="1800">
                <a:solidFill>
                  <a:schemeClr val="dk1"/>
                </a:solidFill>
              </a:rPr>
              <a:t>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 sz="1800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(∃x)Q(x)) </a:t>
            </a:r>
            <a:r>
              <a:rPr lang="ro" sz="1800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(∃x)(P(x) </a:t>
            </a:r>
            <a:r>
              <a:rPr lang="ro" sz="1800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Q(x))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700325" y="1650225"/>
            <a:ext cx="75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1"/>
                </a:solidFill>
              </a:rPr>
              <a:t>Pr</a:t>
            </a:r>
            <a:br>
              <a:rPr lang="ro" sz="1000">
                <a:solidFill>
                  <a:schemeClr val="dk1"/>
                </a:solidFill>
              </a:rPr>
            </a:br>
            <a:r>
              <a:rPr lang="ro" sz="1000">
                <a:solidFill>
                  <a:schemeClr val="dk1"/>
                </a:solidFill>
              </a:rPr>
              <a:t>Res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E983B1-2795-44AB-BD9C-96E0FDCE2559}"/>
</file>

<file path=customXml/itemProps2.xml><?xml version="1.0" encoding="utf-8"?>
<ds:datastoreItem xmlns:ds="http://schemas.openxmlformats.org/officeDocument/2006/customXml" ds:itemID="{1A47E02E-8A47-4A9A-BC50-75C5EA91D7D7}"/>
</file>

<file path=customXml/itemProps3.xml><?xml version="1.0" encoding="utf-8"?>
<ds:datastoreItem xmlns:ds="http://schemas.openxmlformats.org/officeDocument/2006/customXml" ds:itemID="{FA6C5174-56F1-42ED-BCDB-AD24F3DBDC4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