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3834eee8b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3834eee8b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3834eee8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3834eee8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3834eee8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3834eee8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3834eee8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3834eee8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3834eee8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3834eee8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3834eee8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3834eee8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3834eee8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3834eee8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3834eee8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3834eee8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3834eee8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3834eee8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3834eee8b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3834eee8b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Predicate resolution</a:t>
            </a:r>
            <a:br>
              <a:rPr lang="ro"/>
            </a:br>
            <a:r>
              <a:rPr lang="ro"/>
              <a:t>Homework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Râpeanu George - Alexandru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group 916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ro" sz="1837"/>
              <a:t>⊬((∃x)P(x)→(∃x)Q(x))→(∀x)(P(x)→Q(x))</a:t>
            </a:r>
            <a:endParaRPr sz="2720"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¬V ≡ (</a:t>
            </a:r>
            <a:r>
              <a:rPr lang="ro" sz="1820">
                <a:solidFill>
                  <a:schemeClr val="dk1"/>
                </a:solidFill>
              </a:rPr>
              <a:t>(∀x)</a:t>
            </a:r>
            <a:r>
              <a:rPr lang="ro">
                <a:solidFill>
                  <a:schemeClr val="dk1"/>
                </a:solidFill>
              </a:rPr>
              <a:t>¬</a:t>
            </a:r>
            <a:r>
              <a:rPr lang="ro" sz="1820">
                <a:solidFill>
                  <a:schemeClr val="dk1"/>
                </a:solidFill>
              </a:rPr>
              <a:t>P(x) </a:t>
            </a:r>
            <a:r>
              <a:rPr lang="ro">
                <a:solidFill>
                  <a:schemeClr val="dk1"/>
                </a:solidFill>
              </a:rPr>
              <a:t>∨ </a:t>
            </a:r>
            <a:r>
              <a:rPr lang="ro" sz="1820">
                <a:solidFill>
                  <a:schemeClr val="dk1"/>
                </a:solidFill>
              </a:rPr>
              <a:t>(∃x)Q(x)) </a:t>
            </a:r>
            <a:r>
              <a:rPr lang="ro">
                <a:solidFill>
                  <a:schemeClr val="dk1"/>
                </a:solidFill>
              </a:rPr>
              <a:t>∧ </a:t>
            </a:r>
            <a:r>
              <a:rPr lang="ro" sz="1820">
                <a:solidFill>
                  <a:schemeClr val="dk1"/>
                </a:solidFill>
              </a:rPr>
              <a:t>(∃x)(P(x) </a:t>
            </a:r>
            <a:r>
              <a:rPr lang="ro">
                <a:solidFill>
                  <a:schemeClr val="dk1"/>
                </a:solidFill>
              </a:rPr>
              <a:t>∧ ¬</a:t>
            </a:r>
            <a:r>
              <a:rPr lang="ro" sz="1820">
                <a:solidFill>
                  <a:schemeClr val="dk1"/>
                </a:solidFill>
              </a:rPr>
              <a:t>Q(x)) (rename bound variables)</a:t>
            </a:r>
            <a:endParaRPr sz="18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¬V ≡ (</a:t>
            </a:r>
            <a:r>
              <a:rPr lang="ro" sz="1820">
                <a:solidFill>
                  <a:schemeClr val="dk1"/>
                </a:solidFill>
              </a:rPr>
              <a:t>(∀x)</a:t>
            </a:r>
            <a:r>
              <a:rPr lang="ro">
                <a:solidFill>
                  <a:schemeClr val="dk1"/>
                </a:solidFill>
              </a:rPr>
              <a:t>¬</a:t>
            </a:r>
            <a:r>
              <a:rPr lang="ro" sz="1820">
                <a:solidFill>
                  <a:schemeClr val="dk1"/>
                </a:solidFill>
              </a:rPr>
              <a:t>P(x) </a:t>
            </a:r>
            <a:r>
              <a:rPr lang="ro">
                <a:solidFill>
                  <a:schemeClr val="dk1"/>
                </a:solidFill>
              </a:rPr>
              <a:t>∨ </a:t>
            </a:r>
            <a:r>
              <a:rPr lang="ro" sz="1820">
                <a:solidFill>
                  <a:schemeClr val="dk1"/>
                </a:solidFill>
              </a:rPr>
              <a:t>(∃y)Q(y)) </a:t>
            </a:r>
            <a:r>
              <a:rPr lang="ro">
                <a:solidFill>
                  <a:schemeClr val="dk1"/>
                </a:solidFill>
              </a:rPr>
              <a:t>∧ </a:t>
            </a:r>
            <a:r>
              <a:rPr lang="ro" sz="1820">
                <a:solidFill>
                  <a:schemeClr val="dk1"/>
                </a:solidFill>
              </a:rPr>
              <a:t>(∃z)(P(z) </a:t>
            </a:r>
            <a:r>
              <a:rPr lang="ro">
                <a:solidFill>
                  <a:schemeClr val="dk1"/>
                </a:solidFill>
              </a:rPr>
              <a:t>∧ ¬</a:t>
            </a:r>
            <a:r>
              <a:rPr lang="ro" sz="1820">
                <a:solidFill>
                  <a:schemeClr val="dk1"/>
                </a:solidFill>
              </a:rPr>
              <a:t>Q(z)) (extract (∀x) in front)</a:t>
            </a:r>
            <a:endParaRPr sz="18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¬V ≡ </a:t>
            </a:r>
            <a:r>
              <a:rPr lang="ro" sz="1820">
                <a:solidFill>
                  <a:schemeClr val="dk1"/>
                </a:solidFill>
              </a:rPr>
              <a:t>(∀x)(</a:t>
            </a:r>
            <a:r>
              <a:rPr lang="ro">
                <a:solidFill>
                  <a:schemeClr val="dk1"/>
                </a:solidFill>
              </a:rPr>
              <a:t>(¬</a:t>
            </a:r>
            <a:r>
              <a:rPr lang="ro" sz="1820">
                <a:solidFill>
                  <a:schemeClr val="dk1"/>
                </a:solidFill>
              </a:rPr>
              <a:t>P(x) </a:t>
            </a:r>
            <a:r>
              <a:rPr lang="ro">
                <a:solidFill>
                  <a:schemeClr val="dk1"/>
                </a:solidFill>
              </a:rPr>
              <a:t>∨ </a:t>
            </a:r>
            <a:r>
              <a:rPr lang="ro" sz="1820">
                <a:solidFill>
                  <a:schemeClr val="dk1"/>
                </a:solidFill>
              </a:rPr>
              <a:t>(∃y)Q(y)) </a:t>
            </a:r>
            <a:r>
              <a:rPr lang="ro">
                <a:solidFill>
                  <a:schemeClr val="dk1"/>
                </a:solidFill>
              </a:rPr>
              <a:t>∧ </a:t>
            </a:r>
            <a:r>
              <a:rPr lang="ro" sz="1820">
                <a:solidFill>
                  <a:schemeClr val="dk1"/>
                </a:solidFill>
              </a:rPr>
              <a:t>(∃z)(P(z) </a:t>
            </a:r>
            <a:r>
              <a:rPr lang="ro">
                <a:solidFill>
                  <a:schemeClr val="dk1"/>
                </a:solidFill>
              </a:rPr>
              <a:t>∧ ¬</a:t>
            </a:r>
            <a:r>
              <a:rPr lang="ro" sz="1820">
                <a:solidFill>
                  <a:schemeClr val="dk1"/>
                </a:solidFill>
              </a:rPr>
              <a:t>Q(z))) (extract (∃y) in front)</a:t>
            </a:r>
            <a:endParaRPr sz="18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¬V ≡ </a:t>
            </a:r>
            <a:r>
              <a:rPr lang="ro" sz="1820">
                <a:solidFill>
                  <a:schemeClr val="dk1"/>
                </a:solidFill>
              </a:rPr>
              <a:t>(∃y)(∀x)(</a:t>
            </a:r>
            <a:r>
              <a:rPr lang="ro">
                <a:solidFill>
                  <a:schemeClr val="dk1"/>
                </a:solidFill>
              </a:rPr>
              <a:t>(¬</a:t>
            </a:r>
            <a:r>
              <a:rPr lang="ro" sz="1820">
                <a:solidFill>
                  <a:schemeClr val="dk1"/>
                </a:solidFill>
              </a:rPr>
              <a:t>P(x) </a:t>
            </a:r>
            <a:r>
              <a:rPr lang="ro">
                <a:solidFill>
                  <a:schemeClr val="dk1"/>
                </a:solidFill>
              </a:rPr>
              <a:t>∨ </a:t>
            </a:r>
            <a:r>
              <a:rPr lang="ro" sz="1820">
                <a:solidFill>
                  <a:schemeClr val="dk1"/>
                </a:solidFill>
              </a:rPr>
              <a:t>Q(y)) </a:t>
            </a:r>
            <a:r>
              <a:rPr lang="ro">
                <a:solidFill>
                  <a:schemeClr val="dk1"/>
                </a:solidFill>
              </a:rPr>
              <a:t>∧ </a:t>
            </a:r>
            <a:r>
              <a:rPr lang="ro" sz="1820">
                <a:solidFill>
                  <a:schemeClr val="dk1"/>
                </a:solidFill>
              </a:rPr>
              <a:t>(∃z)(P(z) </a:t>
            </a:r>
            <a:r>
              <a:rPr lang="ro">
                <a:solidFill>
                  <a:schemeClr val="dk1"/>
                </a:solidFill>
              </a:rPr>
              <a:t>∧ ¬</a:t>
            </a:r>
            <a:r>
              <a:rPr lang="ro" sz="1820">
                <a:solidFill>
                  <a:schemeClr val="dk1"/>
                </a:solidFill>
              </a:rPr>
              <a:t>Q(z))) (extract (∃z) in front)</a:t>
            </a:r>
            <a:endParaRPr sz="18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¬V ≡ </a:t>
            </a:r>
            <a:r>
              <a:rPr lang="ro" sz="1820">
                <a:solidFill>
                  <a:schemeClr val="dk1"/>
                </a:solidFill>
              </a:rPr>
              <a:t>(∃z)(∃y)(∀x)(</a:t>
            </a:r>
            <a:r>
              <a:rPr lang="ro">
                <a:solidFill>
                  <a:schemeClr val="dk1"/>
                </a:solidFill>
              </a:rPr>
              <a:t>(¬</a:t>
            </a:r>
            <a:r>
              <a:rPr lang="ro" sz="1820">
                <a:solidFill>
                  <a:schemeClr val="dk1"/>
                </a:solidFill>
              </a:rPr>
              <a:t>P(x) </a:t>
            </a:r>
            <a:r>
              <a:rPr lang="ro">
                <a:solidFill>
                  <a:schemeClr val="dk1"/>
                </a:solidFill>
              </a:rPr>
              <a:t>∨ </a:t>
            </a:r>
            <a:r>
              <a:rPr lang="ro" sz="1820">
                <a:solidFill>
                  <a:schemeClr val="dk1"/>
                </a:solidFill>
              </a:rPr>
              <a:t>Q(y)) </a:t>
            </a:r>
            <a:r>
              <a:rPr lang="ro">
                <a:solidFill>
                  <a:schemeClr val="dk1"/>
                </a:solidFill>
              </a:rPr>
              <a:t>∧ </a:t>
            </a:r>
            <a:r>
              <a:rPr lang="ro" sz="1820">
                <a:solidFill>
                  <a:schemeClr val="dk1"/>
                </a:solidFill>
              </a:rPr>
              <a:t>P(z) </a:t>
            </a:r>
            <a:r>
              <a:rPr lang="ro">
                <a:solidFill>
                  <a:schemeClr val="dk1"/>
                </a:solidFill>
              </a:rPr>
              <a:t>∧ ¬</a:t>
            </a:r>
            <a:r>
              <a:rPr lang="ro" sz="1820">
                <a:solidFill>
                  <a:schemeClr val="dk1"/>
                </a:solidFill>
              </a:rPr>
              <a:t>Q(z)) </a:t>
            </a:r>
            <a:r>
              <a:rPr lang="ro">
                <a:solidFill>
                  <a:schemeClr val="dk1"/>
                </a:solidFill>
              </a:rPr>
              <a:t>≡ (¬V)</a:t>
            </a:r>
            <a:r>
              <a:rPr baseline="30000" lang="ro">
                <a:solidFill>
                  <a:schemeClr val="dk1"/>
                </a:solidFill>
              </a:rPr>
              <a:t>p</a:t>
            </a:r>
            <a:r>
              <a:rPr lang="ro">
                <a:solidFill>
                  <a:schemeClr val="dk1"/>
                </a:solidFill>
              </a:rPr>
              <a:t>(z ← a, y ← b; a and b Skolem constants)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(¬V)</a:t>
            </a:r>
            <a:r>
              <a:rPr baseline="30000" lang="ro">
                <a:solidFill>
                  <a:schemeClr val="dk1"/>
                </a:solidFill>
              </a:rPr>
              <a:t>S</a:t>
            </a:r>
            <a:r>
              <a:rPr lang="ro">
                <a:solidFill>
                  <a:schemeClr val="dk1"/>
                </a:solidFill>
              </a:rPr>
              <a:t> ≡ </a:t>
            </a:r>
            <a:r>
              <a:rPr lang="ro" sz="1820">
                <a:solidFill>
                  <a:schemeClr val="dk1"/>
                </a:solidFill>
              </a:rPr>
              <a:t>(∀x)(</a:t>
            </a:r>
            <a:r>
              <a:rPr lang="ro">
                <a:solidFill>
                  <a:schemeClr val="dk1"/>
                </a:solidFill>
              </a:rPr>
              <a:t>(¬</a:t>
            </a:r>
            <a:r>
              <a:rPr lang="ro" sz="1820">
                <a:solidFill>
                  <a:schemeClr val="dk1"/>
                </a:solidFill>
              </a:rPr>
              <a:t>P(x) </a:t>
            </a:r>
            <a:r>
              <a:rPr lang="ro">
                <a:solidFill>
                  <a:schemeClr val="dk1"/>
                </a:solidFill>
              </a:rPr>
              <a:t>∨ </a:t>
            </a:r>
            <a:r>
              <a:rPr lang="ro" sz="1820">
                <a:solidFill>
                  <a:schemeClr val="dk1"/>
                </a:solidFill>
              </a:rPr>
              <a:t>Q(b)) </a:t>
            </a:r>
            <a:r>
              <a:rPr lang="ro">
                <a:solidFill>
                  <a:schemeClr val="dk1"/>
                </a:solidFill>
              </a:rPr>
              <a:t>∧ </a:t>
            </a:r>
            <a:r>
              <a:rPr lang="ro" sz="1820">
                <a:solidFill>
                  <a:schemeClr val="dk1"/>
                </a:solidFill>
              </a:rPr>
              <a:t>P(a) </a:t>
            </a:r>
            <a:r>
              <a:rPr lang="ro">
                <a:solidFill>
                  <a:schemeClr val="dk1"/>
                </a:solidFill>
              </a:rPr>
              <a:t>∧ ¬</a:t>
            </a:r>
            <a:r>
              <a:rPr lang="ro" sz="1820">
                <a:solidFill>
                  <a:schemeClr val="dk1"/>
                </a:solidFill>
              </a:rPr>
              <a:t>Q(a))</a:t>
            </a:r>
            <a:endParaRPr sz="18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(¬V)</a:t>
            </a:r>
            <a:r>
              <a:rPr baseline="30000" lang="ro">
                <a:solidFill>
                  <a:schemeClr val="dk1"/>
                </a:solidFill>
              </a:rPr>
              <a:t>c</a:t>
            </a:r>
            <a:r>
              <a:rPr lang="ro">
                <a:solidFill>
                  <a:schemeClr val="dk1"/>
                </a:solidFill>
              </a:rPr>
              <a:t> ≡ (¬</a:t>
            </a:r>
            <a:r>
              <a:rPr lang="ro" sz="1820">
                <a:solidFill>
                  <a:schemeClr val="dk1"/>
                </a:solidFill>
              </a:rPr>
              <a:t>P(x) </a:t>
            </a:r>
            <a:r>
              <a:rPr lang="ro">
                <a:solidFill>
                  <a:schemeClr val="dk1"/>
                </a:solidFill>
              </a:rPr>
              <a:t>∨ </a:t>
            </a:r>
            <a:r>
              <a:rPr lang="ro" sz="1820">
                <a:solidFill>
                  <a:schemeClr val="dk1"/>
                </a:solidFill>
              </a:rPr>
              <a:t>Q(b)) </a:t>
            </a:r>
            <a:r>
              <a:rPr lang="ro">
                <a:solidFill>
                  <a:schemeClr val="dk1"/>
                </a:solidFill>
              </a:rPr>
              <a:t>∧ </a:t>
            </a:r>
            <a:r>
              <a:rPr lang="ro" sz="1820">
                <a:solidFill>
                  <a:schemeClr val="dk1"/>
                </a:solidFill>
              </a:rPr>
              <a:t>P(a) </a:t>
            </a:r>
            <a:r>
              <a:rPr lang="ro">
                <a:solidFill>
                  <a:schemeClr val="dk1"/>
                </a:solidFill>
              </a:rPr>
              <a:t>∧ ¬</a:t>
            </a:r>
            <a:r>
              <a:rPr lang="ro" sz="1820">
                <a:solidFill>
                  <a:schemeClr val="dk1"/>
                </a:solidFill>
              </a:rPr>
              <a:t>Q(a)</a:t>
            </a:r>
            <a:endParaRPr sz="18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1837"/>
              <a:t>⊬((∃x)P(x)→(∃x)Q(x))→(∀x)(P(x)→Q(x))</a:t>
            </a:r>
            <a:endParaRPr sz="264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20"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(¬V)</a:t>
            </a:r>
            <a:r>
              <a:rPr baseline="30000" lang="ro">
                <a:solidFill>
                  <a:schemeClr val="dk1"/>
                </a:solidFill>
              </a:rPr>
              <a:t>c</a:t>
            </a:r>
            <a:r>
              <a:rPr lang="ro">
                <a:solidFill>
                  <a:schemeClr val="dk1"/>
                </a:solidFill>
              </a:rPr>
              <a:t> ≡ (¬</a:t>
            </a:r>
            <a:r>
              <a:rPr lang="ro" sz="1820">
                <a:solidFill>
                  <a:schemeClr val="dk1"/>
                </a:solidFill>
              </a:rPr>
              <a:t>P(x) </a:t>
            </a:r>
            <a:r>
              <a:rPr lang="ro">
                <a:solidFill>
                  <a:schemeClr val="dk1"/>
                </a:solidFill>
              </a:rPr>
              <a:t>∨ </a:t>
            </a:r>
            <a:r>
              <a:rPr lang="ro" sz="1820">
                <a:solidFill>
                  <a:schemeClr val="dk1"/>
                </a:solidFill>
              </a:rPr>
              <a:t>Q(b)) </a:t>
            </a:r>
            <a:r>
              <a:rPr lang="ro">
                <a:solidFill>
                  <a:schemeClr val="dk1"/>
                </a:solidFill>
              </a:rPr>
              <a:t>∧ </a:t>
            </a:r>
            <a:r>
              <a:rPr lang="ro" sz="1820">
                <a:solidFill>
                  <a:schemeClr val="dk1"/>
                </a:solidFill>
              </a:rPr>
              <a:t>P(a) </a:t>
            </a:r>
            <a:r>
              <a:rPr lang="ro">
                <a:solidFill>
                  <a:schemeClr val="dk1"/>
                </a:solidFill>
              </a:rPr>
              <a:t>∧ ¬</a:t>
            </a:r>
            <a:r>
              <a:rPr lang="ro" sz="1820">
                <a:solidFill>
                  <a:schemeClr val="dk1"/>
                </a:solidFill>
              </a:rPr>
              <a:t>Q(a)</a:t>
            </a:r>
            <a:endParaRPr sz="18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820">
                <a:solidFill>
                  <a:schemeClr val="dk1"/>
                </a:solidFill>
              </a:rPr>
              <a:t>C</a:t>
            </a:r>
            <a:r>
              <a:rPr baseline="-25000" lang="ro" sz="1820">
                <a:solidFill>
                  <a:schemeClr val="dk1"/>
                </a:solidFill>
              </a:rPr>
              <a:t>1</a:t>
            </a:r>
            <a:r>
              <a:rPr lang="ro" sz="1820">
                <a:solidFill>
                  <a:schemeClr val="dk1"/>
                </a:solidFill>
              </a:rPr>
              <a:t> = </a:t>
            </a:r>
            <a:r>
              <a:rPr lang="ro">
                <a:solidFill>
                  <a:schemeClr val="dk1"/>
                </a:solidFill>
              </a:rPr>
              <a:t>¬</a:t>
            </a:r>
            <a:r>
              <a:rPr lang="ro" sz="1820">
                <a:solidFill>
                  <a:schemeClr val="dk1"/>
                </a:solidFill>
              </a:rPr>
              <a:t>P(x) </a:t>
            </a:r>
            <a:r>
              <a:rPr lang="ro">
                <a:solidFill>
                  <a:schemeClr val="dk1"/>
                </a:solidFill>
              </a:rPr>
              <a:t>∨ </a:t>
            </a:r>
            <a:r>
              <a:rPr lang="ro" sz="1820">
                <a:solidFill>
                  <a:schemeClr val="dk1"/>
                </a:solidFill>
              </a:rPr>
              <a:t>Q(b), C</a:t>
            </a:r>
            <a:r>
              <a:rPr baseline="-25000" lang="ro" sz="1820">
                <a:solidFill>
                  <a:schemeClr val="dk1"/>
                </a:solidFill>
              </a:rPr>
              <a:t>2</a:t>
            </a:r>
            <a:r>
              <a:rPr lang="ro" sz="1820">
                <a:solidFill>
                  <a:schemeClr val="dk1"/>
                </a:solidFill>
              </a:rPr>
              <a:t> = P(a), C</a:t>
            </a:r>
            <a:r>
              <a:rPr baseline="-25000" lang="ro" sz="1820">
                <a:solidFill>
                  <a:schemeClr val="dk1"/>
                </a:solidFill>
              </a:rPr>
              <a:t>3</a:t>
            </a:r>
            <a:r>
              <a:rPr lang="ro" sz="1820">
                <a:solidFill>
                  <a:schemeClr val="dk1"/>
                </a:solidFill>
              </a:rPr>
              <a:t> = </a:t>
            </a:r>
            <a:r>
              <a:rPr lang="ro">
                <a:solidFill>
                  <a:schemeClr val="dk1"/>
                </a:solidFill>
              </a:rPr>
              <a:t>¬</a:t>
            </a:r>
            <a:r>
              <a:rPr lang="ro" sz="1820">
                <a:solidFill>
                  <a:schemeClr val="dk1"/>
                </a:solidFill>
              </a:rPr>
              <a:t>Q(a)</a:t>
            </a:r>
            <a:endParaRPr sz="18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820">
                <a:solidFill>
                  <a:schemeClr val="dk1"/>
                </a:solidFill>
              </a:rPr>
              <a:t>We will use linear resolution.</a:t>
            </a:r>
            <a:endParaRPr sz="18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820">
                <a:solidFill>
                  <a:schemeClr val="dk1"/>
                </a:solidFill>
              </a:rPr>
              <a:t>C</a:t>
            </a:r>
            <a:r>
              <a:rPr baseline="-25000" lang="ro" sz="1820">
                <a:solidFill>
                  <a:schemeClr val="dk1"/>
                </a:solidFill>
              </a:rPr>
              <a:t>4</a:t>
            </a:r>
            <a:r>
              <a:rPr lang="ro" sz="1820">
                <a:solidFill>
                  <a:schemeClr val="dk1"/>
                </a:solidFill>
              </a:rPr>
              <a:t> = Res</a:t>
            </a:r>
            <a:r>
              <a:rPr baseline="-25000" lang="ro">
                <a:solidFill>
                  <a:schemeClr val="dk1"/>
                </a:solidFill>
              </a:rPr>
              <a:t>𝜃1=[x←a]</a:t>
            </a:r>
            <a:r>
              <a:rPr lang="ro">
                <a:solidFill>
                  <a:schemeClr val="dk1"/>
                </a:solidFill>
              </a:rPr>
              <a:t>(C</a:t>
            </a:r>
            <a:r>
              <a:rPr baseline="-25000" lang="ro">
                <a:solidFill>
                  <a:schemeClr val="dk1"/>
                </a:solidFill>
              </a:rPr>
              <a:t>1</a:t>
            </a:r>
            <a:r>
              <a:rPr lang="ro">
                <a:solidFill>
                  <a:schemeClr val="dk1"/>
                </a:solidFill>
              </a:rPr>
              <a:t>, C</a:t>
            </a:r>
            <a:r>
              <a:rPr baseline="-25000" lang="ro">
                <a:solidFill>
                  <a:schemeClr val="dk1"/>
                </a:solidFill>
              </a:rPr>
              <a:t>2</a:t>
            </a:r>
            <a:r>
              <a:rPr lang="ro">
                <a:solidFill>
                  <a:schemeClr val="dk1"/>
                </a:solidFill>
              </a:rPr>
              <a:t>) = </a:t>
            </a:r>
            <a:r>
              <a:rPr lang="ro" sz="1820">
                <a:solidFill>
                  <a:schemeClr val="dk1"/>
                </a:solidFill>
              </a:rPr>
              <a:t>Q(b)</a:t>
            </a:r>
            <a:endParaRPr sz="18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1291950" y="2571750"/>
            <a:ext cx="67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1"/>
                </a:solidFill>
              </a:rPr>
              <a:t>Pr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4948475" y="2961775"/>
            <a:ext cx="109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solidFill>
                  <a:schemeClr val="dk1"/>
                </a:solidFill>
              </a:rPr>
              <a:t>lin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4948475" y="3193375"/>
            <a:ext cx="74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chemeClr val="dk1"/>
                </a:solidFill>
              </a:rPr>
              <a:t>Res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311700" y="3020346"/>
            <a:ext cx="85206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820">
                <a:solidFill>
                  <a:schemeClr val="dk1"/>
                </a:solidFill>
              </a:rPr>
              <a:t>There are no further clashing clauses, so </a:t>
            </a:r>
            <a:r>
              <a:rPr lang="ro" sz="1800">
                <a:solidFill>
                  <a:schemeClr val="dk1"/>
                </a:solidFill>
              </a:rPr>
              <a:t>¬V ⊬ ◻. Therefore,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311700" y="3485875"/>
            <a:ext cx="85206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o" sz="1800">
                <a:solidFill>
                  <a:schemeClr val="dk1"/>
                </a:solidFill>
              </a:rPr>
              <a:t> </a:t>
            </a:r>
            <a:r>
              <a:rPr lang="ro" sz="1837">
                <a:solidFill>
                  <a:schemeClr val="dk1"/>
                </a:solidFill>
              </a:rPr>
              <a:t>⊬((∃x)P(x)→(∃x)Q(x))→(∀x)(P(x)→Q(x))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Theoretical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u="sng">
                <a:solidFill>
                  <a:schemeClr val="dk1"/>
                </a:solidFill>
              </a:rPr>
              <a:t>Soundness theorem</a:t>
            </a:r>
            <a:r>
              <a:rPr lang="ro">
                <a:solidFill>
                  <a:schemeClr val="dk1"/>
                </a:solidFill>
              </a:rPr>
              <a:t>: If the empty clause can be derived from the set S of propositional clauses using the resolution algorithm(S⊢</a:t>
            </a:r>
            <a:r>
              <a:rPr baseline="-25000" lang="ro">
                <a:solidFill>
                  <a:schemeClr val="dk1"/>
                </a:solidFill>
              </a:rPr>
              <a:t>Res</a:t>
            </a:r>
            <a:r>
              <a:rPr lang="ro">
                <a:solidFill>
                  <a:schemeClr val="dk1"/>
                </a:solidFill>
              </a:rPr>
              <a:t>◻), then S is an inconsistent set.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u="sng">
                <a:solidFill>
                  <a:schemeClr val="dk1"/>
                </a:solidFill>
              </a:rPr>
              <a:t>Completeness theorem</a:t>
            </a:r>
            <a:r>
              <a:rPr lang="ro">
                <a:solidFill>
                  <a:schemeClr val="dk1"/>
                </a:solidFill>
              </a:rPr>
              <a:t>: If S is an inconsistent set, then the empty clause can be derived from S using the resolution algorithm(</a:t>
            </a:r>
            <a:r>
              <a:rPr lang="ro">
                <a:solidFill>
                  <a:schemeClr val="dk1"/>
                </a:solidFill>
              </a:rPr>
              <a:t>S⊢</a:t>
            </a:r>
            <a:r>
              <a:rPr baseline="-25000" lang="ro">
                <a:solidFill>
                  <a:schemeClr val="dk1"/>
                </a:solidFill>
              </a:rPr>
              <a:t>Res</a:t>
            </a:r>
            <a:r>
              <a:rPr lang="ro">
                <a:solidFill>
                  <a:schemeClr val="dk1"/>
                </a:solidFill>
              </a:rPr>
              <a:t>◻</a:t>
            </a:r>
            <a:r>
              <a:rPr lang="ro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 u="sng">
                <a:solidFill>
                  <a:schemeClr val="dk1"/>
                </a:solidFill>
              </a:rPr>
              <a:t>Soundness and completeness theorem</a:t>
            </a:r>
            <a:r>
              <a:rPr lang="ro">
                <a:solidFill>
                  <a:schemeClr val="dk1"/>
                </a:solidFill>
              </a:rPr>
              <a:t>: S is an inconsistent set if and only if </a:t>
            </a:r>
            <a:r>
              <a:rPr lang="ro">
                <a:solidFill>
                  <a:schemeClr val="dk1"/>
                </a:solidFill>
              </a:rPr>
              <a:t>S⊢</a:t>
            </a:r>
            <a:r>
              <a:rPr baseline="-25000" lang="ro">
                <a:solidFill>
                  <a:schemeClr val="dk1"/>
                </a:solidFill>
              </a:rPr>
              <a:t>Res</a:t>
            </a:r>
            <a:r>
              <a:rPr lang="ro">
                <a:solidFill>
                  <a:schemeClr val="dk1"/>
                </a:solidFill>
              </a:rPr>
              <a:t>◻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Theoretical results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FFFFFF"/>
                </a:solidFill>
              </a:rPr>
              <a:t>Theorem: a propositional formula U is a theorem (tautology) if and only if the empty clause can be derived from the conjuctiv normal form of CNF(￢U)</a:t>
            </a:r>
            <a:r>
              <a:rPr lang="ro">
                <a:solidFill>
                  <a:schemeClr val="dk1"/>
                </a:solidFill>
              </a:rPr>
              <a:t>⊢</a:t>
            </a:r>
            <a:r>
              <a:rPr baseline="-25000" lang="ro">
                <a:solidFill>
                  <a:schemeClr val="dk1"/>
                </a:solidFill>
              </a:rPr>
              <a:t>Res</a:t>
            </a:r>
            <a:r>
              <a:rPr lang="ro">
                <a:solidFill>
                  <a:schemeClr val="dk1"/>
                </a:solidFill>
              </a:rPr>
              <a:t>◻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Theorem: Let U</a:t>
            </a:r>
            <a:r>
              <a:rPr baseline="-25000" lang="ro">
                <a:solidFill>
                  <a:schemeClr val="dk1"/>
                </a:solidFill>
              </a:rPr>
              <a:t>1</a:t>
            </a:r>
            <a:r>
              <a:rPr lang="ro">
                <a:solidFill>
                  <a:schemeClr val="dk1"/>
                </a:solidFill>
              </a:rPr>
              <a:t>, U</a:t>
            </a:r>
            <a:r>
              <a:rPr baseline="-25000" lang="ro">
                <a:solidFill>
                  <a:schemeClr val="dk1"/>
                </a:solidFill>
              </a:rPr>
              <a:t>2</a:t>
            </a:r>
            <a:r>
              <a:rPr lang="ro">
                <a:solidFill>
                  <a:schemeClr val="dk1"/>
                </a:solidFill>
              </a:rPr>
              <a:t>, …, U</a:t>
            </a:r>
            <a:r>
              <a:rPr baseline="-25000" lang="ro">
                <a:solidFill>
                  <a:schemeClr val="dk1"/>
                </a:solidFill>
              </a:rPr>
              <a:t>n</a:t>
            </a:r>
            <a:r>
              <a:rPr lang="ro">
                <a:solidFill>
                  <a:schemeClr val="dk1"/>
                </a:solidFill>
              </a:rPr>
              <a:t>, V be propositional formulas.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U</a:t>
            </a:r>
            <a:r>
              <a:rPr baseline="-25000" lang="ro">
                <a:solidFill>
                  <a:schemeClr val="dk1"/>
                </a:solidFill>
              </a:rPr>
              <a:t>1</a:t>
            </a:r>
            <a:r>
              <a:rPr lang="ro">
                <a:solidFill>
                  <a:schemeClr val="dk1"/>
                </a:solidFill>
              </a:rPr>
              <a:t>, U</a:t>
            </a:r>
            <a:r>
              <a:rPr baseline="-25000" lang="ro">
                <a:solidFill>
                  <a:schemeClr val="dk1"/>
                </a:solidFill>
              </a:rPr>
              <a:t>2</a:t>
            </a:r>
            <a:r>
              <a:rPr lang="ro">
                <a:solidFill>
                  <a:schemeClr val="dk1"/>
                </a:solidFill>
              </a:rPr>
              <a:t>, …, U</a:t>
            </a:r>
            <a:r>
              <a:rPr baseline="-25000" lang="ro">
                <a:solidFill>
                  <a:schemeClr val="dk1"/>
                </a:solidFill>
              </a:rPr>
              <a:t>n</a:t>
            </a:r>
            <a:r>
              <a:rPr lang="ro">
                <a:solidFill>
                  <a:schemeClr val="dk1"/>
                </a:solidFill>
              </a:rPr>
              <a:t>⊢ V  if and only if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	U</a:t>
            </a:r>
            <a:r>
              <a:rPr baseline="-25000" lang="ro">
                <a:solidFill>
                  <a:schemeClr val="dk1"/>
                </a:solidFill>
              </a:rPr>
              <a:t>1</a:t>
            </a:r>
            <a:r>
              <a:rPr lang="ro">
                <a:solidFill>
                  <a:schemeClr val="dk1"/>
                </a:solidFill>
              </a:rPr>
              <a:t>, U</a:t>
            </a:r>
            <a:r>
              <a:rPr baseline="-25000" lang="ro">
                <a:solidFill>
                  <a:schemeClr val="dk1"/>
                </a:solidFill>
              </a:rPr>
              <a:t>2</a:t>
            </a:r>
            <a:r>
              <a:rPr lang="ro">
                <a:solidFill>
                  <a:schemeClr val="dk1"/>
                </a:solidFill>
              </a:rPr>
              <a:t>, …, U</a:t>
            </a:r>
            <a:r>
              <a:rPr baseline="-25000" lang="ro">
                <a:solidFill>
                  <a:schemeClr val="dk1"/>
                </a:solidFill>
              </a:rPr>
              <a:t>n</a:t>
            </a:r>
            <a:r>
              <a:rPr lang="ro">
                <a:solidFill>
                  <a:schemeClr val="dk1"/>
                </a:solidFill>
              </a:rPr>
              <a:t>⊨ V  if and only if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	CNF(U</a:t>
            </a:r>
            <a:r>
              <a:rPr baseline="-25000" lang="ro">
                <a:solidFill>
                  <a:schemeClr val="dk1"/>
                </a:solidFill>
              </a:rPr>
              <a:t>1</a:t>
            </a:r>
            <a:r>
              <a:rPr lang="ro">
                <a:solidFill>
                  <a:schemeClr val="dk1"/>
                </a:solidFill>
              </a:rPr>
              <a:t>∧ U</a:t>
            </a:r>
            <a:r>
              <a:rPr baseline="-25000" lang="ro">
                <a:solidFill>
                  <a:schemeClr val="dk1"/>
                </a:solidFill>
              </a:rPr>
              <a:t>2</a:t>
            </a:r>
            <a:r>
              <a:rPr lang="ro">
                <a:solidFill>
                  <a:schemeClr val="dk1"/>
                </a:solidFill>
              </a:rPr>
              <a:t>∧...∧U</a:t>
            </a:r>
            <a:r>
              <a:rPr baseline="-25000" lang="ro">
                <a:solidFill>
                  <a:schemeClr val="dk1"/>
                </a:solidFill>
              </a:rPr>
              <a:t>n</a:t>
            </a:r>
            <a:r>
              <a:rPr lang="ro">
                <a:solidFill>
                  <a:schemeClr val="dk1"/>
                </a:solidFill>
              </a:rPr>
              <a:t>∧¬</a:t>
            </a:r>
            <a:r>
              <a:rPr lang="ro">
                <a:solidFill>
                  <a:srgbClr val="FFFFFF"/>
                </a:solidFill>
              </a:rPr>
              <a:t>V)</a:t>
            </a:r>
            <a:r>
              <a:rPr lang="ro">
                <a:solidFill>
                  <a:schemeClr val="dk1"/>
                </a:solidFill>
              </a:rPr>
              <a:t>⊢</a:t>
            </a:r>
            <a:r>
              <a:rPr baseline="-25000" lang="ro">
                <a:solidFill>
                  <a:schemeClr val="dk1"/>
                </a:solidFill>
              </a:rPr>
              <a:t>Res</a:t>
            </a:r>
            <a:r>
              <a:rPr lang="ro">
                <a:solidFill>
                  <a:schemeClr val="dk1"/>
                </a:solidFill>
              </a:rPr>
              <a:t>◻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Some strategies for propositional resolution are: </a:t>
            </a:r>
            <a:r>
              <a:rPr b="1" lang="ro">
                <a:solidFill>
                  <a:schemeClr val="dk1"/>
                </a:solidFill>
              </a:rPr>
              <a:t>level-saturation </a:t>
            </a:r>
            <a:r>
              <a:rPr lang="ro">
                <a:solidFill>
                  <a:schemeClr val="dk1"/>
                </a:solidFill>
              </a:rPr>
              <a:t>strategy,</a:t>
            </a:r>
            <a:r>
              <a:rPr b="1" lang="ro">
                <a:solidFill>
                  <a:schemeClr val="dk1"/>
                </a:solidFill>
              </a:rPr>
              <a:t> deletion</a:t>
            </a:r>
            <a:r>
              <a:rPr lang="ro">
                <a:solidFill>
                  <a:schemeClr val="dk1"/>
                </a:solidFill>
              </a:rPr>
              <a:t>,</a:t>
            </a:r>
            <a:r>
              <a:rPr b="1" lang="ro">
                <a:solidFill>
                  <a:schemeClr val="dk1"/>
                </a:solidFill>
              </a:rPr>
              <a:t> set of support </a:t>
            </a:r>
            <a:r>
              <a:rPr lang="ro">
                <a:solidFill>
                  <a:schemeClr val="dk1"/>
                </a:solidFill>
              </a:rPr>
              <a:t>strategy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>
                <a:solidFill>
                  <a:schemeClr val="dk1"/>
                </a:solidFill>
              </a:rPr>
              <a:t>Some refinements for propositional resolution are:</a:t>
            </a:r>
            <a:r>
              <a:rPr b="1" lang="ro">
                <a:solidFill>
                  <a:schemeClr val="dk1"/>
                </a:solidFill>
              </a:rPr>
              <a:t> lock</a:t>
            </a:r>
            <a:r>
              <a:rPr lang="ro">
                <a:solidFill>
                  <a:schemeClr val="dk1"/>
                </a:solidFill>
              </a:rPr>
              <a:t> resolution, </a:t>
            </a:r>
            <a:r>
              <a:rPr b="1" lang="ro">
                <a:solidFill>
                  <a:schemeClr val="dk1"/>
                </a:solidFill>
              </a:rPr>
              <a:t>linear</a:t>
            </a:r>
            <a:r>
              <a:rPr lang="ro">
                <a:solidFill>
                  <a:schemeClr val="dk1"/>
                </a:solidFill>
              </a:rPr>
              <a:t> resolution, </a:t>
            </a:r>
            <a:r>
              <a:rPr b="1" lang="ro">
                <a:solidFill>
                  <a:schemeClr val="dk1"/>
                </a:solidFill>
              </a:rPr>
              <a:t>semantic</a:t>
            </a:r>
            <a:r>
              <a:rPr lang="ro">
                <a:solidFill>
                  <a:schemeClr val="dk1"/>
                </a:solidFill>
              </a:rPr>
              <a:t> resolution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Transition to predicate logic resolution	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A predicate formula U is in prenex normal form if it has the form (Q</a:t>
            </a:r>
            <a:r>
              <a:rPr baseline="-25000" lang="ro">
                <a:solidFill>
                  <a:schemeClr val="dk1"/>
                </a:solidFill>
              </a:rPr>
              <a:t>1</a:t>
            </a:r>
            <a:r>
              <a:rPr lang="ro">
                <a:solidFill>
                  <a:schemeClr val="dk1"/>
                </a:solidFill>
              </a:rPr>
              <a:t>x</a:t>
            </a:r>
            <a:r>
              <a:rPr baseline="-25000" lang="ro">
                <a:solidFill>
                  <a:schemeClr val="dk1"/>
                </a:solidFill>
              </a:rPr>
              <a:t>1</a:t>
            </a:r>
            <a:r>
              <a:rPr lang="ro">
                <a:solidFill>
                  <a:schemeClr val="dk1"/>
                </a:solidFill>
              </a:rPr>
              <a:t>)</a:t>
            </a:r>
            <a:r>
              <a:rPr lang="ro">
                <a:solidFill>
                  <a:schemeClr val="dk1"/>
                </a:solidFill>
              </a:rPr>
              <a:t>(Q</a:t>
            </a:r>
            <a:r>
              <a:rPr baseline="-25000" lang="ro">
                <a:solidFill>
                  <a:schemeClr val="dk1"/>
                </a:solidFill>
              </a:rPr>
              <a:t>2</a:t>
            </a:r>
            <a:r>
              <a:rPr lang="ro">
                <a:solidFill>
                  <a:schemeClr val="dk1"/>
                </a:solidFill>
              </a:rPr>
              <a:t>x</a:t>
            </a:r>
            <a:r>
              <a:rPr baseline="-25000" lang="ro">
                <a:solidFill>
                  <a:schemeClr val="dk1"/>
                </a:solidFill>
              </a:rPr>
              <a:t>2</a:t>
            </a:r>
            <a:r>
              <a:rPr lang="ro">
                <a:solidFill>
                  <a:schemeClr val="dk1"/>
                </a:solidFill>
              </a:rPr>
              <a:t>)...(Q</a:t>
            </a:r>
            <a:r>
              <a:rPr baseline="-25000" lang="ro">
                <a:solidFill>
                  <a:schemeClr val="dk1"/>
                </a:solidFill>
              </a:rPr>
              <a:t>n</a:t>
            </a:r>
            <a:r>
              <a:rPr lang="ro">
                <a:solidFill>
                  <a:schemeClr val="dk1"/>
                </a:solidFill>
              </a:rPr>
              <a:t>x</a:t>
            </a:r>
            <a:r>
              <a:rPr baseline="-25000" lang="ro">
                <a:solidFill>
                  <a:schemeClr val="dk1"/>
                </a:solidFill>
              </a:rPr>
              <a:t>n</a:t>
            </a:r>
            <a:r>
              <a:rPr lang="ro">
                <a:solidFill>
                  <a:schemeClr val="dk1"/>
                </a:solidFill>
              </a:rPr>
              <a:t>)M, where Q</a:t>
            </a:r>
            <a:r>
              <a:rPr baseline="-25000" lang="ro">
                <a:solidFill>
                  <a:schemeClr val="dk1"/>
                </a:solidFill>
              </a:rPr>
              <a:t>1</a:t>
            </a:r>
            <a:r>
              <a:rPr lang="ro">
                <a:solidFill>
                  <a:schemeClr val="dk1"/>
                </a:solidFill>
              </a:rPr>
              <a:t>, Q</a:t>
            </a:r>
            <a:r>
              <a:rPr baseline="-25000" lang="ro">
                <a:solidFill>
                  <a:schemeClr val="dk1"/>
                </a:solidFill>
              </a:rPr>
              <a:t>2</a:t>
            </a:r>
            <a:r>
              <a:rPr lang="ro">
                <a:solidFill>
                  <a:schemeClr val="dk1"/>
                </a:solidFill>
              </a:rPr>
              <a:t>, ... , Q</a:t>
            </a:r>
            <a:r>
              <a:rPr baseline="-25000" lang="ro">
                <a:solidFill>
                  <a:schemeClr val="dk1"/>
                </a:solidFill>
              </a:rPr>
              <a:t>n</a:t>
            </a:r>
            <a:r>
              <a:rPr lang="ro">
                <a:solidFill>
                  <a:schemeClr val="dk1"/>
                </a:solidFill>
              </a:rPr>
              <a:t> are quantifiers and M is quantifier free. The sequence (Q</a:t>
            </a:r>
            <a:r>
              <a:rPr baseline="-25000" lang="ro">
                <a:solidFill>
                  <a:schemeClr val="dk1"/>
                </a:solidFill>
              </a:rPr>
              <a:t>1</a:t>
            </a:r>
            <a:r>
              <a:rPr lang="ro">
                <a:solidFill>
                  <a:schemeClr val="dk1"/>
                </a:solidFill>
              </a:rPr>
              <a:t>x</a:t>
            </a:r>
            <a:r>
              <a:rPr baseline="-25000" lang="ro">
                <a:solidFill>
                  <a:schemeClr val="dk1"/>
                </a:solidFill>
              </a:rPr>
              <a:t>1</a:t>
            </a:r>
            <a:r>
              <a:rPr lang="ro">
                <a:solidFill>
                  <a:schemeClr val="dk1"/>
                </a:solidFill>
              </a:rPr>
              <a:t>)(Q</a:t>
            </a:r>
            <a:r>
              <a:rPr baseline="-25000" lang="ro">
                <a:solidFill>
                  <a:schemeClr val="dk1"/>
                </a:solidFill>
              </a:rPr>
              <a:t>2</a:t>
            </a:r>
            <a:r>
              <a:rPr lang="ro">
                <a:solidFill>
                  <a:schemeClr val="dk1"/>
                </a:solidFill>
              </a:rPr>
              <a:t>x</a:t>
            </a:r>
            <a:r>
              <a:rPr baseline="-25000" lang="ro">
                <a:solidFill>
                  <a:schemeClr val="dk1"/>
                </a:solidFill>
              </a:rPr>
              <a:t>2</a:t>
            </a:r>
            <a:r>
              <a:rPr lang="ro">
                <a:solidFill>
                  <a:schemeClr val="dk1"/>
                </a:solidFill>
              </a:rPr>
              <a:t>)...(Q</a:t>
            </a:r>
            <a:r>
              <a:rPr baseline="-25000" lang="ro">
                <a:solidFill>
                  <a:schemeClr val="dk1"/>
                </a:solidFill>
              </a:rPr>
              <a:t>n</a:t>
            </a:r>
            <a:r>
              <a:rPr lang="ro">
                <a:solidFill>
                  <a:schemeClr val="dk1"/>
                </a:solidFill>
              </a:rPr>
              <a:t>x</a:t>
            </a:r>
            <a:r>
              <a:rPr baseline="-25000" lang="ro">
                <a:solidFill>
                  <a:schemeClr val="dk1"/>
                </a:solidFill>
              </a:rPr>
              <a:t>n</a:t>
            </a:r>
            <a:r>
              <a:rPr lang="ro">
                <a:solidFill>
                  <a:schemeClr val="dk1"/>
                </a:solidFill>
              </a:rPr>
              <a:t>) is called the matrix of U and M is called the matrix of U. A predicate formula is in conjunctive prenex normal form if its matrix is in CNF.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Let U be a first-order formula, and U</a:t>
            </a:r>
            <a:r>
              <a:rPr baseline="30000" lang="ro">
                <a:solidFill>
                  <a:schemeClr val="dk1"/>
                </a:solidFill>
              </a:rPr>
              <a:t>P</a:t>
            </a:r>
            <a:r>
              <a:rPr lang="ro">
                <a:solidFill>
                  <a:schemeClr val="dk1"/>
                </a:solidFill>
              </a:rPr>
              <a:t>= (Q</a:t>
            </a:r>
            <a:r>
              <a:rPr baseline="-25000" lang="ro">
                <a:solidFill>
                  <a:schemeClr val="dk1"/>
                </a:solidFill>
              </a:rPr>
              <a:t>1</a:t>
            </a:r>
            <a:r>
              <a:rPr lang="ro">
                <a:solidFill>
                  <a:schemeClr val="dk1"/>
                </a:solidFill>
              </a:rPr>
              <a:t>x</a:t>
            </a:r>
            <a:r>
              <a:rPr baseline="-25000" lang="ro">
                <a:solidFill>
                  <a:schemeClr val="dk1"/>
                </a:solidFill>
              </a:rPr>
              <a:t>1</a:t>
            </a:r>
            <a:r>
              <a:rPr lang="ro">
                <a:solidFill>
                  <a:schemeClr val="dk1"/>
                </a:solidFill>
              </a:rPr>
              <a:t>)(Q</a:t>
            </a:r>
            <a:r>
              <a:rPr baseline="-25000" lang="ro">
                <a:solidFill>
                  <a:schemeClr val="dk1"/>
                </a:solidFill>
              </a:rPr>
              <a:t>2</a:t>
            </a:r>
            <a:r>
              <a:rPr lang="ro">
                <a:solidFill>
                  <a:schemeClr val="dk1"/>
                </a:solidFill>
              </a:rPr>
              <a:t>x</a:t>
            </a:r>
            <a:r>
              <a:rPr baseline="-25000" lang="ro">
                <a:solidFill>
                  <a:schemeClr val="dk1"/>
                </a:solidFill>
              </a:rPr>
              <a:t>2</a:t>
            </a:r>
            <a:r>
              <a:rPr lang="ro">
                <a:solidFill>
                  <a:schemeClr val="dk1"/>
                </a:solidFill>
              </a:rPr>
              <a:t>)...(Q</a:t>
            </a:r>
            <a:r>
              <a:rPr baseline="-25000" lang="ro">
                <a:solidFill>
                  <a:schemeClr val="dk1"/>
                </a:solidFill>
              </a:rPr>
              <a:t>n</a:t>
            </a:r>
            <a:r>
              <a:rPr lang="ro">
                <a:solidFill>
                  <a:schemeClr val="dk1"/>
                </a:solidFill>
              </a:rPr>
              <a:t>x</a:t>
            </a:r>
            <a:r>
              <a:rPr baseline="-25000" lang="ro">
                <a:solidFill>
                  <a:schemeClr val="dk1"/>
                </a:solidFill>
              </a:rPr>
              <a:t>n</a:t>
            </a:r>
            <a:r>
              <a:rPr lang="ro">
                <a:solidFill>
                  <a:schemeClr val="dk1"/>
                </a:solidFill>
              </a:rPr>
              <a:t>)M be one of its conjunctive prenex normal form. We denote by U</a:t>
            </a:r>
            <a:r>
              <a:rPr baseline="30000" lang="ro">
                <a:solidFill>
                  <a:schemeClr val="dk1"/>
                </a:solidFill>
              </a:rPr>
              <a:t>s</a:t>
            </a:r>
            <a:r>
              <a:rPr lang="ro">
                <a:solidFill>
                  <a:schemeClr val="dk1"/>
                </a:solidFill>
              </a:rPr>
              <a:t> its Skolem normal form. A clausal form U</a:t>
            </a:r>
            <a:r>
              <a:rPr baseline="30000" lang="ro">
                <a:solidFill>
                  <a:schemeClr val="dk1"/>
                </a:solidFill>
              </a:rPr>
              <a:t>c</a:t>
            </a:r>
            <a:r>
              <a:rPr lang="ro">
                <a:solidFill>
                  <a:schemeClr val="dk1"/>
                </a:solidFill>
              </a:rPr>
              <a:t> is obtained by deleting the prefix of U</a:t>
            </a:r>
            <a:r>
              <a:rPr baseline="30000" lang="ro">
                <a:solidFill>
                  <a:schemeClr val="dk1"/>
                </a:solidFill>
              </a:rPr>
              <a:t>s</a:t>
            </a:r>
            <a:r>
              <a:rPr lang="ro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>
                <a:solidFill>
                  <a:schemeClr val="dk1"/>
                </a:solidFill>
              </a:rPr>
              <a:t>Theorem: Let V be a first-order formula. Then:</a:t>
            </a:r>
            <a:br>
              <a:rPr lang="ro">
                <a:solidFill>
                  <a:schemeClr val="dk1"/>
                </a:solidFill>
              </a:rPr>
            </a:br>
            <a:r>
              <a:rPr lang="ro">
                <a:solidFill>
                  <a:schemeClr val="dk1"/>
                </a:solidFill>
              </a:rPr>
              <a:t>V is inconsistent ⇔ V</a:t>
            </a:r>
            <a:r>
              <a:rPr baseline="30000" lang="ro">
                <a:solidFill>
                  <a:schemeClr val="dk1"/>
                </a:solidFill>
              </a:rPr>
              <a:t>p</a:t>
            </a:r>
            <a:r>
              <a:rPr lang="ro">
                <a:solidFill>
                  <a:schemeClr val="dk1"/>
                </a:solidFill>
              </a:rPr>
              <a:t> is inconsistent ⇔ V</a:t>
            </a:r>
            <a:r>
              <a:rPr baseline="30000" lang="ro">
                <a:solidFill>
                  <a:schemeClr val="dk1"/>
                </a:solidFill>
              </a:rPr>
              <a:t>S</a:t>
            </a:r>
            <a:r>
              <a:rPr lang="ro">
                <a:solidFill>
                  <a:schemeClr val="dk1"/>
                </a:solidFill>
              </a:rPr>
              <a:t> is inconsistent ⇔ V</a:t>
            </a:r>
            <a:r>
              <a:rPr baseline="30000" lang="ro">
                <a:solidFill>
                  <a:schemeClr val="dk1"/>
                </a:solidFill>
              </a:rPr>
              <a:t>c</a:t>
            </a:r>
            <a:r>
              <a:rPr lang="ro">
                <a:solidFill>
                  <a:schemeClr val="dk1"/>
                </a:solidFill>
              </a:rPr>
              <a:t> is inconsistent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Problem statement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Exercise 4.6. Using a refinement of predicate resolution prove: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o">
                <a:solidFill>
                  <a:schemeClr val="dk1"/>
                </a:solidFill>
              </a:rPr>
              <a:t>⊢(∀x)(P(x)→Q(x))→</a:t>
            </a:r>
            <a:r>
              <a:rPr lang="ro">
                <a:solidFill>
                  <a:schemeClr val="dk1"/>
                </a:solidFill>
              </a:rPr>
              <a:t>(</a:t>
            </a:r>
            <a:r>
              <a:rPr lang="ro">
                <a:solidFill>
                  <a:schemeClr val="dk1"/>
                </a:solidFill>
              </a:rPr>
              <a:t>(∃x)P(x)→</a:t>
            </a:r>
            <a:r>
              <a:rPr lang="ro">
                <a:solidFill>
                  <a:schemeClr val="dk1"/>
                </a:solidFill>
              </a:rPr>
              <a:t>(∃x)Q(x))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o">
                <a:solidFill>
                  <a:schemeClr val="dk1"/>
                </a:solidFill>
              </a:rPr>
              <a:t>⊬((∃x)P(x)→(∃x)Q(x))→(∀x)(P(x)→Q(x))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o" sz="2022"/>
              <a:t>⊢(∀x)(P(x)→Q(x))→((∃x)P(x)→(∃x)Q(x))</a:t>
            </a:r>
            <a:endParaRPr sz="3022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V = </a:t>
            </a:r>
            <a:r>
              <a:rPr lang="ro">
                <a:solidFill>
                  <a:schemeClr val="dk1"/>
                </a:solidFill>
              </a:rPr>
              <a:t>⊢(∀x)(P(x)→Q(x))→((∃x)P(x)→(∃x)Q(x))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022">
                <a:solidFill>
                  <a:schemeClr val="dk1"/>
                </a:solidFill>
              </a:rPr>
              <a:t>⊢ V ⇔ </a:t>
            </a:r>
            <a:r>
              <a:rPr lang="ro">
                <a:solidFill>
                  <a:schemeClr val="dk1"/>
                </a:solidFill>
              </a:rPr>
              <a:t>¬</a:t>
            </a:r>
            <a:r>
              <a:rPr lang="ro" sz="2022">
                <a:solidFill>
                  <a:schemeClr val="dk1"/>
                </a:solidFill>
              </a:rPr>
              <a:t>V⊢</a:t>
            </a:r>
            <a:r>
              <a:rPr lang="ro">
                <a:solidFill>
                  <a:schemeClr val="dk1"/>
                </a:solidFill>
              </a:rPr>
              <a:t>◻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¬V ≡ ¬((∀x)(P(x)→Q(x))</a:t>
            </a:r>
            <a:r>
              <a:rPr lang="ro">
                <a:solidFill>
                  <a:srgbClr val="00FFFF"/>
                </a:solidFill>
              </a:rPr>
              <a:t>→</a:t>
            </a:r>
            <a:r>
              <a:rPr lang="ro">
                <a:solidFill>
                  <a:schemeClr val="dk1"/>
                </a:solidFill>
              </a:rPr>
              <a:t>((∃x)P(x)→(∃x)Q(x))) ≡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     ≡ ¬((¬(∀x)(P(x)</a:t>
            </a:r>
            <a:r>
              <a:rPr lang="ro">
                <a:solidFill>
                  <a:schemeClr val="accent5"/>
                </a:solidFill>
              </a:rPr>
              <a:t>→</a:t>
            </a:r>
            <a:r>
              <a:rPr lang="ro">
                <a:solidFill>
                  <a:schemeClr val="dk1"/>
                </a:solidFill>
              </a:rPr>
              <a:t>Q(x))) ∨ ((∃x)P(x)</a:t>
            </a:r>
            <a:r>
              <a:rPr lang="ro">
                <a:solidFill>
                  <a:schemeClr val="accent5"/>
                </a:solidFill>
              </a:rPr>
              <a:t>→</a:t>
            </a:r>
            <a:r>
              <a:rPr lang="ro">
                <a:solidFill>
                  <a:schemeClr val="dk1"/>
                </a:solidFill>
              </a:rPr>
              <a:t>(∃x)Q(x))) ≡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     ≡ </a:t>
            </a:r>
            <a:r>
              <a:rPr lang="ro">
                <a:solidFill>
                  <a:srgbClr val="00FFFF"/>
                </a:solidFill>
              </a:rPr>
              <a:t>¬</a:t>
            </a:r>
            <a:r>
              <a:rPr lang="ro">
                <a:solidFill>
                  <a:schemeClr val="dk1"/>
                </a:solidFill>
              </a:rPr>
              <a:t>((¬(∀x)(¬P(x) ∨ Q(x))) </a:t>
            </a:r>
            <a:r>
              <a:rPr lang="ro">
                <a:solidFill>
                  <a:srgbClr val="00FFFF"/>
                </a:solidFill>
              </a:rPr>
              <a:t>∨</a:t>
            </a:r>
            <a:r>
              <a:rPr lang="ro">
                <a:solidFill>
                  <a:schemeClr val="dk1"/>
                </a:solidFill>
              </a:rPr>
              <a:t> (¬(∃x)P(x) ∨ (∃x)Q(x))) ≡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     ≡ </a:t>
            </a:r>
            <a:r>
              <a:rPr lang="ro">
                <a:solidFill>
                  <a:schemeClr val="accent5"/>
                </a:solidFill>
              </a:rPr>
              <a:t>¬</a:t>
            </a:r>
            <a:r>
              <a:rPr lang="ro">
                <a:solidFill>
                  <a:schemeClr val="dk1"/>
                </a:solidFill>
              </a:rPr>
              <a:t>(</a:t>
            </a:r>
            <a:r>
              <a:rPr lang="ro">
                <a:solidFill>
                  <a:schemeClr val="accent5"/>
                </a:solidFill>
              </a:rPr>
              <a:t>¬</a:t>
            </a:r>
            <a:r>
              <a:rPr lang="ro">
                <a:solidFill>
                  <a:schemeClr val="dk1"/>
                </a:solidFill>
              </a:rPr>
              <a:t>(∀x)(¬P(x) ∨ Q(x))) ∧ </a:t>
            </a:r>
            <a:r>
              <a:rPr lang="ro">
                <a:solidFill>
                  <a:schemeClr val="accent5"/>
                </a:solidFill>
              </a:rPr>
              <a:t>¬</a:t>
            </a:r>
            <a:r>
              <a:rPr lang="ro">
                <a:solidFill>
                  <a:schemeClr val="dk1"/>
                </a:solidFill>
              </a:rPr>
              <a:t>(¬(∃x)P(x) </a:t>
            </a:r>
            <a:r>
              <a:rPr lang="ro">
                <a:solidFill>
                  <a:schemeClr val="accent5"/>
                </a:solidFill>
              </a:rPr>
              <a:t>∨</a:t>
            </a:r>
            <a:r>
              <a:rPr lang="ro">
                <a:solidFill>
                  <a:schemeClr val="dk1"/>
                </a:solidFill>
              </a:rPr>
              <a:t> (∃x)Q(x)) ≡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     ≡ (∀x)(¬P(x) ∨ Q(x)) ∧ ((∃x)P(x) ∧ </a:t>
            </a:r>
            <a:r>
              <a:rPr lang="ro">
                <a:solidFill>
                  <a:schemeClr val="accent5"/>
                </a:solidFill>
              </a:rPr>
              <a:t>¬(∃x)</a:t>
            </a:r>
            <a:r>
              <a:rPr lang="ro">
                <a:solidFill>
                  <a:schemeClr val="dk1"/>
                </a:solidFill>
              </a:rPr>
              <a:t>Q(x)) ≡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>
                <a:solidFill>
                  <a:schemeClr val="dk1"/>
                </a:solidFill>
              </a:rPr>
              <a:t>     ≡ (∀x)(¬P(x) ∨ Q(x)) ∧ (∃x)P(x) ∧ (∀x)¬Q(x)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o" sz="2022"/>
              <a:t>⊢(∀x)(P(x)→Q(x))→((∃x)P(x)→(∃x)Q(x))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¬V ≡ (∀x)(¬P(x) ∨ Q(x)) ∧ (∃x)P(x) ∧ (∀x)¬Q(x) (rename bound variables)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¬V ≡ (∀x)(¬P(x) ∨ Q(x)) ∧ (∃y)P(y) ∧ (∀z)¬Q(z) (extract (∀x) in front)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¬V ≡ (∀x)((¬P(x) ∨ Q(x)) ∧ (∃y)P(y) ∧ (∀z)¬Q(z)) (extract (∀z) in front)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¬V ≡ (∀z)(∀x)((¬P(x) ∨ Q(x)) ∧ (∃y)P(y) ∧ ¬Q(z)) (extract (∃y) in front)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¬V ≡ (∃y)(∀z)(∀x)((¬P(x) ∨ Q(x)) ∧ P(y) ∧ ¬Q(z)) ≡ (¬V)</a:t>
            </a:r>
            <a:r>
              <a:rPr baseline="30000" lang="ro">
                <a:solidFill>
                  <a:schemeClr val="dk1"/>
                </a:solidFill>
              </a:rPr>
              <a:t>p</a:t>
            </a:r>
            <a:r>
              <a:rPr lang="ro">
                <a:solidFill>
                  <a:schemeClr val="dk1"/>
                </a:solidFill>
              </a:rPr>
              <a:t> (y ← a, a skolem constant)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(¬V)</a:t>
            </a:r>
            <a:r>
              <a:rPr baseline="30000" lang="ro">
                <a:solidFill>
                  <a:schemeClr val="dk1"/>
                </a:solidFill>
              </a:rPr>
              <a:t>S </a:t>
            </a:r>
            <a:r>
              <a:rPr lang="ro">
                <a:solidFill>
                  <a:schemeClr val="dk1"/>
                </a:solidFill>
              </a:rPr>
              <a:t>≡ (∀z)(∀x)((¬P(x) ∨ Q(x)) ∧ P(a) ∧ ¬Q(z))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>
                <a:solidFill>
                  <a:schemeClr val="dk1"/>
                </a:solidFill>
              </a:rPr>
              <a:t>(¬V)</a:t>
            </a:r>
            <a:r>
              <a:rPr baseline="30000" lang="ro">
                <a:solidFill>
                  <a:schemeClr val="dk1"/>
                </a:solidFill>
              </a:rPr>
              <a:t>c</a:t>
            </a:r>
            <a:r>
              <a:rPr lang="ro">
                <a:solidFill>
                  <a:schemeClr val="dk1"/>
                </a:solidFill>
              </a:rPr>
              <a:t> ≡ (¬P(x) ∨ Q(x)) ∧ P(a) ∧ ¬Q(z)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022"/>
              <a:t>⊢(∀x)(P(x)→Q(x))→((∃x)P(x)→(∃x)Q(x))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(¬V)</a:t>
            </a:r>
            <a:r>
              <a:rPr baseline="30000" lang="ro">
                <a:solidFill>
                  <a:schemeClr val="dk1"/>
                </a:solidFill>
              </a:rPr>
              <a:t>c</a:t>
            </a:r>
            <a:r>
              <a:rPr lang="ro">
                <a:solidFill>
                  <a:schemeClr val="dk1"/>
                </a:solidFill>
              </a:rPr>
              <a:t> ≡ (¬P(x) ∨ Q(x)) ∧ P(a) ∧ ¬Q(z)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We will apply Lock resolution.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C</a:t>
            </a:r>
            <a:r>
              <a:rPr baseline="-25000" lang="ro">
                <a:solidFill>
                  <a:schemeClr val="dk1"/>
                </a:solidFill>
              </a:rPr>
              <a:t>1</a:t>
            </a:r>
            <a:r>
              <a:rPr lang="ro">
                <a:solidFill>
                  <a:schemeClr val="dk1"/>
                </a:solidFill>
              </a:rPr>
              <a:t> = </a:t>
            </a:r>
            <a:r>
              <a:rPr baseline="-25000" lang="ro">
                <a:solidFill>
                  <a:schemeClr val="dk1"/>
                </a:solidFill>
              </a:rPr>
              <a:t>(2)</a:t>
            </a:r>
            <a:r>
              <a:rPr lang="ro">
                <a:solidFill>
                  <a:schemeClr val="dk1"/>
                </a:solidFill>
              </a:rPr>
              <a:t>¬P(x) ∨ </a:t>
            </a:r>
            <a:r>
              <a:rPr baseline="-25000" lang="ro">
                <a:solidFill>
                  <a:schemeClr val="dk1"/>
                </a:solidFill>
              </a:rPr>
              <a:t>(1)</a:t>
            </a:r>
            <a:r>
              <a:rPr lang="ro">
                <a:solidFill>
                  <a:schemeClr val="dk1"/>
                </a:solidFill>
              </a:rPr>
              <a:t>Q(x), C</a:t>
            </a:r>
            <a:r>
              <a:rPr baseline="-25000" lang="ro">
                <a:solidFill>
                  <a:schemeClr val="dk1"/>
                </a:solidFill>
              </a:rPr>
              <a:t>2</a:t>
            </a:r>
            <a:r>
              <a:rPr lang="ro">
                <a:solidFill>
                  <a:schemeClr val="dk1"/>
                </a:solidFill>
              </a:rPr>
              <a:t> = </a:t>
            </a:r>
            <a:r>
              <a:rPr baseline="-25000" lang="ro">
                <a:solidFill>
                  <a:schemeClr val="dk1"/>
                </a:solidFill>
              </a:rPr>
              <a:t>(3)</a:t>
            </a:r>
            <a:r>
              <a:rPr lang="ro">
                <a:solidFill>
                  <a:schemeClr val="dk1"/>
                </a:solidFill>
              </a:rPr>
              <a:t>P(a), C</a:t>
            </a:r>
            <a:r>
              <a:rPr baseline="-25000" lang="ro">
                <a:solidFill>
                  <a:schemeClr val="dk1"/>
                </a:solidFill>
              </a:rPr>
              <a:t>3</a:t>
            </a:r>
            <a:r>
              <a:rPr lang="ro">
                <a:solidFill>
                  <a:schemeClr val="dk1"/>
                </a:solidFill>
              </a:rPr>
              <a:t> = </a:t>
            </a:r>
            <a:r>
              <a:rPr baseline="-25000" lang="ro">
                <a:solidFill>
                  <a:schemeClr val="dk1"/>
                </a:solidFill>
              </a:rPr>
              <a:t>(4)</a:t>
            </a:r>
            <a:r>
              <a:rPr lang="ro">
                <a:solidFill>
                  <a:schemeClr val="dk1"/>
                </a:solidFill>
              </a:rPr>
              <a:t>¬Q(z)</a:t>
            </a:r>
            <a:endParaRPr baseline="-25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30000">
              <a:solidFill>
                <a:schemeClr val="dk1"/>
              </a:solidFill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218850" y="2498600"/>
            <a:ext cx="58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rgbClr val="FFFFFF"/>
                </a:solidFill>
              </a:rPr>
              <a:t>Pr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633850" y="3717475"/>
            <a:ext cx="58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chemeClr val="dk1"/>
                </a:solidFill>
              </a:rPr>
              <a:t>Res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633850" y="3458125"/>
            <a:ext cx="13041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ro" sz="1800">
                <a:solidFill>
                  <a:schemeClr val="dk1"/>
                </a:solidFill>
              </a:rPr>
              <a:t>Lock, Pr</a:t>
            </a:r>
            <a:endParaRPr baseline="30000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311700" y="2571750"/>
            <a:ext cx="8520600" cy="1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solidFill>
                  <a:schemeClr val="dk1"/>
                </a:solidFill>
              </a:rPr>
              <a:t>C</a:t>
            </a:r>
            <a:r>
              <a:rPr baseline="-25000" lang="ro" sz="1800">
                <a:solidFill>
                  <a:schemeClr val="dk1"/>
                </a:solidFill>
              </a:rPr>
              <a:t>4</a:t>
            </a:r>
            <a:r>
              <a:rPr lang="ro" sz="1800">
                <a:solidFill>
                  <a:schemeClr val="dk1"/>
                </a:solidFill>
              </a:rPr>
              <a:t> = Res</a:t>
            </a:r>
            <a:r>
              <a:rPr baseline="-25000" lang="ro" sz="1800">
                <a:solidFill>
                  <a:schemeClr val="dk1"/>
                </a:solidFill>
              </a:rPr>
              <a:t>𝜃1=[x←a, z←a]</a:t>
            </a:r>
            <a:r>
              <a:rPr lang="ro" sz="1800">
                <a:solidFill>
                  <a:schemeClr val="dk1"/>
                </a:solidFill>
              </a:rPr>
              <a:t>(C</a:t>
            </a:r>
            <a:r>
              <a:rPr baseline="-25000" lang="ro" sz="1800">
                <a:solidFill>
                  <a:schemeClr val="dk1"/>
                </a:solidFill>
              </a:rPr>
              <a:t>1</a:t>
            </a:r>
            <a:r>
              <a:rPr lang="ro" sz="1800">
                <a:solidFill>
                  <a:schemeClr val="dk1"/>
                </a:solidFill>
              </a:rPr>
              <a:t>, C</a:t>
            </a:r>
            <a:r>
              <a:rPr baseline="-25000" lang="ro" sz="1800">
                <a:solidFill>
                  <a:schemeClr val="dk1"/>
                </a:solidFill>
              </a:rPr>
              <a:t>3</a:t>
            </a:r>
            <a:r>
              <a:rPr lang="ro" sz="1800">
                <a:solidFill>
                  <a:schemeClr val="dk1"/>
                </a:solidFill>
              </a:rPr>
              <a:t>) = </a:t>
            </a:r>
            <a:r>
              <a:rPr baseline="-25000" lang="ro" sz="1800">
                <a:solidFill>
                  <a:schemeClr val="dk1"/>
                </a:solidFill>
              </a:rPr>
              <a:t>(2)</a:t>
            </a:r>
            <a:r>
              <a:rPr lang="ro" sz="1800">
                <a:solidFill>
                  <a:schemeClr val="dk1"/>
                </a:solidFill>
              </a:rPr>
              <a:t>¬P(a)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387900" y="2996400"/>
            <a:ext cx="85206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solidFill>
                  <a:schemeClr val="dk1"/>
                </a:solidFill>
              </a:rPr>
              <a:t>C</a:t>
            </a:r>
            <a:r>
              <a:rPr baseline="-25000" lang="ro" sz="1800">
                <a:solidFill>
                  <a:schemeClr val="dk1"/>
                </a:solidFill>
              </a:rPr>
              <a:t>5</a:t>
            </a:r>
            <a:r>
              <a:rPr lang="ro" sz="1800">
                <a:solidFill>
                  <a:schemeClr val="dk1"/>
                </a:solidFill>
              </a:rPr>
              <a:t> = Res</a:t>
            </a:r>
            <a:r>
              <a:rPr baseline="30000" lang="ro" sz="1800">
                <a:solidFill>
                  <a:schemeClr val="dk1"/>
                </a:solidFill>
              </a:rPr>
              <a:t>Pr</a:t>
            </a:r>
            <a:r>
              <a:rPr lang="ro" sz="1800">
                <a:solidFill>
                  <a:schemeClr val="dk1"/>
                </a:solidFill>
              </a:rPr>
              <a:t>(C</a:t>
            </a:r>
            <a:r>
              <a:rPr baseline="-25000" lang="ro" sz="1800">
                <a:solidFill>
                  <a:schemeClr val="dk1"/>
                </a:solidFill>
              </a:rPr>
              <a:t>2</a:t>
            </a:r>
            <a:r>
              <a:rPr lang="ro" sz="1800">
                <a:solidFill>
                  <a:schemeClr val="dk1"/>
                </a:solidFill>
              </a:rPr>
              <a:t>, C</a:t>
            </a:r>
            <a:r>
              <a:rPr baseline="-25000" lang="ro" sz="1800">
                <a:solidFill>
                  <a:schemeClr val="dk1"/>
                </a:solidFill>
              </a:rPr>
              <a:t>4</a:t>
            </a:r>
            <a:r>
              <a:rPr lang="ro" sz="1800">
                <a:solidFill>
                  <a:schemeClr val="dk1"/>
                </a:solidFill>
              </a:rPr>
              <a:t>) = ◻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800">
                <a:solidFill>
                  <a:schemeClr val="dk1"/>
                </a:solidFill>
              </a:rPr>
              <a:t>¬V⊢   ◻ and thus  </a:t>
            </a:r>
            <a:r>
              <a:rPr lang="ro" sz="2022">
                <a:solidFill>
                  <a:schemeClr val="dk1"/>
                </a:solidFill>
              </a:rPr>
              <a:t>⊢ (∀x)(P(x)→Q(x))→((∃x)P(x)→(∃x)Q(x))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ro" sz="1820"/>
              <a:t>⊬((∃x)P(x)→(∃x)Q(x))→(∀x)(P(x)→Q(x))</a:t>
            </a:r>
            <a:endParaRPr sz="2720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820">
                <a:solidFill>
                  <a:schemeClr val="dk1"/>
                </a:solidFill>
              </a:rPr>
              <a:t>V = </a:t>
            </a:r>
            <a:r>
              <a:rPr lang="ro" sz="1820">
                <a:solidFill>
                  <a:schemeClr val="dk1"/>
                </a:solidFill>
              </a:rPr>
              <a:t>((∃x)P(x)→(∃x)Q(x))→(∀x)(P(x)→Q(x))</a:t>
            </a:r>
            <a:endParaRPr sz="18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820">
                <a:solidFill>
                  <a:schemeClr val="dk1"/>
                </a:solidFill>
              </a:rPr>
              <a:t>⊬ V ⇔ </a:t>
            </a:r>
            <a:r>
              <a:rPr lang="ro">
                <a:solidFill>
                  <a:schemeClr val="dk1"/>
                </a:solidFill>
              </a:rPr>
              <a:t>¬</a:t>
            </a:r>
            <a:r>
              <a:rPr lang="ro" sz="2022">
                <a:solidFill>
                  <a:schemeClr val="dk1"/>
                </a:solidFill>
              </a:rPr>
              <a:t>V</a:t>
            </a:r>
            <a:r>
              <a:rPr lang="ro">
                <a:solidFill>
                  <a:schemeClr val="dk1"/>
                </a:solidFill>
              </a:rPr>
              <a:t>⊬◻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¬V = ¬(</a:t>
            </a:r>
            <a:r>
              <a:rPr lang="ro" sz="1820">
                <a:solidFill>
                  <a:schemeClr val="dk1"/>
                </a:solidFill>
              </a:rPr>
              <a:t>((∃x)P(x)→(∃x)Q(x))</a:t>
            </a:r>
            <a:r>
              <a:rPr lang="ro" sz="1820">
                <a:solidFill>
                  <a:schemeClr val="accent5"/>
                </a:solidFill>
              </a:rPr>
              <a:t>→</a:t>
            </a:r>
            <a:r>
              <a:rPr lang="ro" sz="1820">
                <a:solidFill>
                  <a:schemeClr val="dk1"/>
                </a:solidFill>
              </a:rPr>
              <a:t>(∀x)(P(x)→Q(x)))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   ≡ ¬(¬(</a:t>
            </a:r>
            <a:r>
              <a:rPr lang="ro" sz="1820">
                <a:solidFill>
                  <a:schemeClr val="dk1"/>
                </a:solidFill>
              </a:rPr>
              <a:t>(∃x)P(x)</a:t>
            </a:r>
            <a:r>
              <a:rPr lang="ro" sz="1820">
                <a:solidFill>
                  <a:schemeClr val="accent5"/>
                </a:solidFill>
              </a:rPr>
              <a:t>→</a:t>
            </a:r>
            <a:r>
              <a:rPr lang="ro" sz="1820">
                <a:solidFill>
                  <a:schemeClr val="dk1"/>
                </a:solidFill>
              </a:rPr>
              <a:t>(∃x)Q(x)) </a:t>
            </a:r>
            <a:r>
              <a:rPr lang="ro">
                <a:solidFill>
                  <a:schemeClr val="dk1"/>
                </a:solidFill>
              </a:rPr>
              <a:t>∨ </a:t>
            </a:r>
            <a:r>
              <a:rPr lang="ro" sz="1820">
                <a:solidFill>
                  <a:schemeClr val="dk1"/>
                </a:solidFill>
              </a:rPr>
              <a:t>(∀x)(P(x)</a:t>
            </a:r>
            <a:r>
              <a:rPr lang="ro" sz="1820">
                <a:solidFill>
                  <a:schemeClr val="accent5"/>
                </a:solidFill>
              </a:rPr>
              <a:t>→</a:t>
            </a:r>
            <a:r>
              <a:rPr lang="ro" sz="1820">
                <a:solidFill>
                  <a:schemeClr val="dk1"/>
                </a:solidFill>
              </a:rPr>
              <a:t>Q(x))) </a:t>
            </a:r>
            <a:r>
              <a:rPr lang="ro">
                <a:solidFill>
                  <a:schemeClr val="dk1"/>
                </a:solidFill>
              </a:rPr>
              <a:t>≡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   ≡ </a:t>
            </a:r>
            <a:r>
              <a:rPr lang="ro">
                <a:solidFill>
                  <a:srgbClr val="00FFFF"/>
                </a:solidFill>
              </a:rPr>
              <a:t>¬</a:t>
            </a:r>
            <a:r>
              <a:rPr lang="ro">
                <a:solidFill>
                  <a:schemeClr val="dk1"/>
                </a:solidFill>
              </a:rPr>
              <a:t>(¬(¬</a:t>
            </a:r>
            <a:r>
              <a:rPr lang="ro" sz="1820">
                <a:solidFill>
                  <a:schemeClr val="dk1"/>
                </a:solidFill>
              </a:rPr>
              <a:t>(∃x)P(x) </a:t>
            </a:r>
            <a:r>
              <a:rPr lang="ro">
                <a:solidFill>
                  <a:schemeClr val="dk1"/>
                </a:solidFill>
              </a:rPr>
              <a:t>∨ </a:t>
            </a:r>
            <a:r>
              <a:rPr lang="ro" sz="1820">
                <a:solidFill>
                  <a:schemeClr val="dk1"/>
                </a:solidFill>
              </a:rPr>
              <a:t>(∃x)Q(x)) </a:t>
            </a:r>
            <a:r>
              <a:rPr lang="ro">
                <a:solidFill>
                  <a:srgbClr val="00FFFF"/>
                </a:solidFill>
              </a:rPr>
              <a:t>∨</a:t>
            </a:r>
            <a:r>
              <a:rPr lang="ro">
                <a:solidFill>
                  <a:schemeClr val="dk1"/>
                </a:solidFill>
              </a:rPr>
              <a:t> </a:t>
            </a:r>
            <a:r>
              <a:rPr lang="ro" sz="1820">
                <a:solidFill>
                  <a:schemeClr val="dk1"/>
                </a:solidFill>
              </a:rPr>
              <a:t>(∀x)(</a:t>
            </a:r>
            <a:r>
              <a:rPr lang="ro">
                <a:solidFill>
                  <a:schemeClr val="dk1"/>
                </a:solidFill>
              </a:rPr>
              <a:t>¬</a:t>
            </a:r>
            <a:r>
              <a:rPr lang="ro" sz="1820">
                <a:solidFill>
                  <a:schemeClr val="dk1"/>
                </a:solidFill>
              </a:rPr>
              <a:t>P(x) </a:t>
            </a:r>
            <a:r>
              <a:rPr lang="ro">
                <a:solidFill>
                  <a:schemeClr val="dk1"/>
                </a:solidFill>
              </a:rPr>
              <a:t>∨ </a:t>
            </a:r>
            <a:r>
              <a:rPr lang="ro" sz="1820">
                <a:solidFill>
                  <a:schemeClr val="dk1"/>
                </a:solidFill>
              </a:rPr>
              <a:t>Q(x))) </a:t>
            </a:r>
            <a:r>
              <a:rPr lang="ro">
                <a:solidFill>
                  <a:schemeClr val="dk1"/>
                </a:solidFill>
              </a:rPr>
              <a:t>≡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</a:rPr>
              <a:t>   ≡ (</a:t>
            </a:r>
            <a:r>
              <a:rPr lang="ro">
                <a:solidFill>
                  <a:schemeClr val="accent5"/>
                </a:solidFill>
              </a:rPr>
              <a:t>¬</a:t>
            </a:r>
            <a:r>
              <a:rPr lang="ro" sz="1820">
                <a:solidFill>
                  <a:schemeClr val="accent5"/>
                </a:solidFill>
              </a:rPr>
              <a:t>(∃x)</a:t>
            </a:r>
            <a:r>
              <a:rPr lang="ro" sz="1820">
                <a:solidFill>
                  <a:schemeClr val="dk1"/>
                </a:solidFill>
              </a:rPr>
              <a:t>P(x) </a:t>
            </a:r>
            <a:r>
              <a:rPr lang="ro">
                <a:solidFill>
                  <a:schemeClr val="dk1"/>
                </a:solidFill>
              </a:rPr>
              <a:t>∨ </a:t>
            </a:r>
            <a:r>
              <a:rPr lang="ro" sz="1820">
                <a:solidFill>
                  <a:schemeClr val="dk1"/>
                </a:solidFill>
              </a:rPr>
              <a:t>(∃x)Q(x)) </a:t>
            </a:r>
            <a:r>
              <a:rPr lang="ro">
                <a:solidFill>
                  <a:schemeClr val="dk1"/>
                </a:solidFill>
              </a:rPr>
              <a:t>∧ </a:t>
            </a:r>
            <a:r>
              <a:rPr lang="ro">
                <a:solidFill>
                  <a:srgbClr val="00FFFF"/>
                </a:solidFill>
              </a:rPr>
              <a:t>¬</a:t>
            </a:r>
            <a:r>
              <a:rPr lang="ro" sz="1820">
                <a:solidFill>
                  <a:srgbClr val="00FFFF"/>
                </a:solidFill>
              </a:rPr>
              <a:t>(∀x)</a:t>
            </a:r>
            <a:r>
              <a:rPr lang="ro" sz="1820">
                <a:solidFill>
                  <a:schemeClr val="dk1"/>
                </a:solidFill>
              </a:rPr>
              <a:t>(</a:t>
            </a:r>
            <a:r>
              <a:rPr lang="ro">
                <a:solidFill>
                  <a:schemeClr val="dk1"/>
                </a:solidFill>
              </a:rPr>
              <a:t>¬</a:t>
            </a:r>
            <a:r>
              <a:rPr lang="ro" sz="1820">
                <a:solidFill>
                  <a:schemeClr val="dk1"/>
                </a:solidFill>
              </a:rPr>
              <a:t>P(x) </a:t>
            </a:r>
            <a:r>
              <a:rPr lang="ro">
                <a:solidFill>
                  <a:schemeClr val="dk1"/>
                </a:solidFill>
              </a:rPr>
              <a:t>∨ </a:t>
            </a:r>
            <a:r>
              <a:rPr lang="ro" sz="1820">
                <a:solidFill>
                  <a:schemeClr val="dk1"/>
                </a:solidFill>
              </a:rPr>
              <a:t>Q(x)) </a:t>
            </a:r>
            <a:r>
              <a:rPr lang="ro">
                <a:solidFill>
                  <a:schemeClr val="dk1"/>
                </a:solidFill>
              </a:rPr>
              <a:t>≡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>
                <a:solidFill>
                  <a:schemeClr val="dk1"/>
                </a:solidFill>
              </a:rPr>
              <a:t>   ≡ (</a:t>
            </a:r>
            <a:r>
              <a:rPr lang="ro" sz="1820">
                <a:solidFill>
                  <a:schemeClr val="dk1"/>
                </a:solidFill>
              </a:rPr>
              <a:t>(∀x)</a:t>
            </a:r>
            <a:r>
              <a:rPr lang="ro">
                <a:solidFill>
                  <a:schemeClr val="dk1"/>
                </a:solidFill>
              </a:rPr>
              <a:t>¬</a:t>
            </a:r>
            <a:r>
              <a:rPr lang="ro" sz="1820">
                <a:solidFill>
                  <a:schemeClr val="dk1"/>
                </a:solidFill>
              </a:rPr>
              <a:t>P(x) </a:t>
            </a:r>
            <a:r>
              <a:rPr lang="ro">
                <a:solidFill>
                  <a:schemeClr val="dk1"/>
                </a:solidFill>
              </a:rPr>
              <a:t>∨ </a:t>
            </a:r>
            <a:r>
              <a:rPr lang="ro" sz="1820">
                <a:solidFill>
                  <a:schemeClr val="dk1"/>
                </a:solidFill>
              </a:rPr>
              <a:t>(∃x)Q(x)) </a:t>
            </a:r>
            <a:r>
              <a:rPr lang="ro">
                <a:solidFill>
                  <a:schemeClr val="dk1"/>
                </a:solidFill>
              </a:rPr>
              <a:t>∧ </a:t>
            </a:r>
            <a:r>
              <a:rPr lang="ro" sz="1820">
                <a:solidFill>
                  <a:schemeClr val="dk1"/>
                </a:solidFill>
              </a:rPr>
              <a:t>(∃x)(P(x) </a:t>
            </a:r>
            <a:r>
              <a:rPr lang="ro">
                <a:solidFill>
                  <a:schemeClr val="dk1"/>
                </a:solidFill>
              </a:rPr>
              <a:t>∧ ¬</a:t>
            </a:r>
            <a:r>
              <a:rPr lang="ro" sz="1820">
                <a:solidFill>
                  <a:schemeClr val="dk1"/>
                </a:solidFill>
              </a:rPr>
              <a:t>Q(x))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