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76" r:id="rId3"/>
    <p:sldId id="291" r:id="rId4"/>
    <p:sldId id="295" r:id="rId5"/>
    <p:sldId id="296" r:id="rId6"/>
    <p:sldId id="297" r:id="rId7"/>
    <p:sldId id="299" r:id="rId8"/>
    <p:sldId id="300" r:id="rId9"/>
    <p:sldId id="301" r:id="rId10"/>
    <p:sldId id="302" r:id="rId11"/>
    <p:sldId id="303" r:id="rId12"/>
    <p:sldId id="305" r:id="rId13"/>
    <p:sldId id="292" r:id="rId14"/>
    <p:sldId id="293" r:id="rId15"/>
    <p:sldId id="294" r:id="rId16"/>
    <p:sldId id="306" r:id="rId17"/>
    <p:sldId id="290" r:id="rId18"/>
    <p:sldId id="286" r:id="rId19"/>
    <p:sldId id="287" r:id="rId20"/>
    <p:sldId id="288" r:id="rId21"/>
    <p:sldId id="289" r:id="rId22"/>
    <p:sldId id="275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71757" autoAdjust="0"/>
  </p:normalViewPr>
  <p:slideViewPr>
    <p:cSldViewPr>
      <p:cViewPr>
        <p:scale>
          <a:sx n="80" d="100"/>
          <a:sy n="80" d="100"/>
        </p:scale>
        <p:origin x="-216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3" y="5453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496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B1F9C-D4D9-4272-A315-C9A68CBB5628}" type="datetimeFigureOut">
              <a:rPr lang="de-AT" smtClean="0"/>
              <a:pPr/>
              <a:t>24.02.2012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5EB44-2BE6-46B5-9A77-3AC3C76357D0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="" xmlns:p14="http://schemas.microsoft.com/office/powerpoint/2010/main" val="27814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Die Startfolie</a:t>
            </a:r>
            <a:r>
              <a:rPr lang="de-AT" baseline="0" dirty="0" smtClean="0"/>
              <a:t> enthält ab jetzt immer ein Kurzbeispiel zum Aussehen (Modell  oder Schema) einer Datenbank.</a:t>
            </a:r>
          </a:p>
          <a:p>
            <a:endParaRPr lang="de-AT" baseline="0" dirty="0" smtClean="0"/>
          </a:p>
          <a:p>
            <a:r>
              <a:rPr lang="de-AT" baseline="0" dirty="0" smtClean="0"/>
              <a:t>Hier in 2 möglichen Darstellungen  (links : Erwin,  rechts: Access)</a:t>
            </a:r>
          </a:p>
          <a:p>
            <a:endParaRPr lang="de-AT" baseline="0" dirty="0" smtClean="0"/>
          </a:p>
          <a:p>
            <a:r>
              <a:rPr lang="de-AT" baseline="0" dirty="0" smtClean="0"/>
              <a:t>In beiden fällen werden 2 Tabellen gezeigt die optisch immer Kästchen sind</a:t>
            </a:r>
          </a:p>
          <a:p>
            <a:r>
              <a:rPr lang="de-AT" baseline="0" dirty="0" smtClean="0"/>
              <a:t>  ??  Wie erkennt man den Primärschlüssel</a:t>
            </a:r>
          </a:p>
          <a:p>
            <a:endParaRPr lang="de-AT" baseline="0" dirty="0" smtClean="0"/>
          </a:p>
          <a:p>
            <a:r>
              <a:rPr lang="de-AT" baseline="0" dirty="0" smtClean="0"/>
              <a:t>Die Beziehung dazwischen ist immer als Strich dargestellt, </a:t>
            </a:r>
          </a:p>
          <a:p>
            <a:r>
              <a:rPr lang="de-AT" baseline="0" dirty="0" smtClean="0"/>
              <a:t>  wobei (jeweils unterschiedliche Symbole)   die Richtung festlegen</a:t>
            </a:r>
          </a:p>
          <a:p>
            <a:r>
              <a:rPr lang="de-AT" baseline="0" dirty="0" smtClean="0"/>
              <a:t>Alle Beziehungen in Datenbanken sind ja 1:n </a:t>
            </a:r>
          </a:p>
          <a:p>
            <a:r>
              <a:rPr lang="de-AT" baseline="0" dirty="0" smtClean="0"/>
              <a:t>   ??  Was ist jeweils das Symbol für  „n“</a:t>
            </a:r>
          </a:p>
          <a:p>
            <a:endParaRPr lang="de-AT" baseline="0" dirty="0" smtClean="0"/>
          </a:p>
          <a:p>
            <a:r>
              <a:rPr lang="de-AT" baseline="0" dirty="0" smtClean="0"/>
              <a:t>Wie erkennt man </a:t>
            </a:r>
            <a:r>
              <a:rPr lang="de-AT" baseline="0" smtClean="0"/>
              <a:t>die Fremdschlüssel</a:t>
            </a:r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</a:t>
            </a:fld>
            <a:endParaRPr lang="de-AT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13</a:t>
            </a:fld>
            <a:endParaRPr lang="de-AT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smtClean="0"/>
              <a:t>!! Bitte ein wenig lesen und nicht nur durchklicken</a:t>
            </a:r>
          </a:p>
          <a:p>
            <a:endParaRPr lang="de-AT" dirty="0" smtClean="0"/>
          </a:p>
          <a:p>
            <a:r>
              <a:rPr lang="de-AT" dirty="0" smtClean="0"/>
              <a:t>Wir importieren eine Textdatei (auch wenn </a:t>
            </a:r>
            <a:r>
              <a:rPr lang="de-AT" dirty="0" err="1" smtClean="0"/>
              <a:t>csv-Files</a:t>
            </a:r>
            <a:r>
              <a:rPr lang="de-AT" dirty="0" smtClean="0"/>
              <a:t> ein Excel Logo haben)</a:t>
            </a:r>
          </a:p>
          <a:p>
            <a:endParaRPr lang="de-AT" dirty="0" smtClean="0"/>
          </a:p>
          <a:p>
            <a:r>
              <a:rPr lang="de-AT" dirty="0" smtClean="0"/>
              <a:t>Rot eingeringelt  ist das </a:t>
            </a:r>
            <a:r>
              <a:rPr lang="de-AT" dirty="0" err="1" smtClean="0"/>
              <a:t>Hackerl</a:t>
            </a:r>
            <a:r>
              <a:rPr lang="de-AT" dirty="0" smtClean="0"/>
              <a:t>   für  „Erste Spalte enthält</a:t>
            </a:r>
            <a:r>
              <a:rPr lang="de-AT" baseline="0" dirty="0" smtClean="0"/>
              <a:t> die Feldnamen“ es wird also nötig sein</a:t>
            </a:r>
          </a:p>
          <a:p>
            <a:endParaRPr lang="de-AT" baseline="0" dirty="0" smtClean="0"/>
          </a:p>
          <a:p>
            <a:r>
              <a:rPr lang="de-AT" baseline="0" dirty="0" smtClean="0"/>
              <a:t>In diesem Import sind alle Feld (Spalten-)</a:t>
            </a:r>
            <a:r>
              <a:rPr lang="de-AT" baseline="0" dirty="0" err="1" smtClean="0"/>
              <a:t>datentypen</a:t>
            </a:r>
            <a:r>
              <a:rPr lang="de-AT" baseline="0" dirty="0" smtClean="0"/>
              <a:t> Text, es ist also nichts zu verändern,</a:t>
            </a:r>
          </a:p>
          <a:p>
            <a:r>
              <a:rPr lang="de-AT" baseline="0" dirty="0" smtClean="0"/>
              <a:t>            in vielen anderen Fällen müssen aber die Datentypen überprüft werden!!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14</a:t>
            </a:fld>
            <a:endParaRPr lang="de-AT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de-AT" dirty="0" smtClean="0"/>
          </a:p>
          <a:p>
            <a:r>
              <a:rPr lang="de-AT" dirty="0" smtClean="0"/>
              <a:t>Das PK Feld der Tabelle Staaten wurde nach dem </a:t>
            </a:r>
            <a:r>
              <a:rPr lang="de-AT" dirty="0" err="1" smtClean="0"/>
              <a:t>import</a:t>
            </a:r>
            <a:r>
              <a:rPr lang="de-AT" dirty="0" smtClean="0"/>
              <a:t> umbenannt (in Entwurfsansicht)</a:t>
            </a:r>
          </a:p>
          <a:p>
            <a:endParaRPr lang="de-AT" dirty="0" smtClean="0"/>
          </a:p>
          <a:p>
            <a:r>
              <a:rPr lang="de-AT" dirty="0" smtClean="0"/>
              <a:t>Vergessen Sie bei Beziehungen nie</a:t>
            </a:r>
            <a:r>
              <a:rPr lang="de-AT" baseline="0" dirty="0" smtClean="0"/>
              <a:t> das </a:t>
            </a:r>
            <a:r>
              <a:rPr lang="de-AT" baseline="0" dirty="0" err="1" smtClean="0"/>
              <a:t>Hackerl</a:t>
            </a:r>
            <a:r>
              <a:rPr lang="de-AT" baseline="0" dirty="0" smtClean="0"/>
              <a:t> bei   „mit </a:t>
            </a:r>
            <a:r>
              <a:rPr lang="de-AT" baseline="0" dirty="0" err="1" smtClean="0"/>
              <a:t>referentieller</a:t>
            </a:r>
            <a:r>
              <a:rPr lang="de-AT" baseline="0" dirty="0" smtClean="0"/>
              <a:t> Integrität“</a:t>
            </a:r>
          </a:p>
          <a:p>
            <a:endParaRPr lang="de-AT" baseline="0" dirty="0" smtClean="0"/>
          </a:p>
          <a:p>
            <a:r>
              <a:rPr lang="de-AT" baseline="0" dirty="0" smtClean="0"/>
              <a:t>Sollten Sie versuchen den PK von Klassen auf 2 Felder zu erweitern  (wirklich nur optional für sehr fleißige)</a:t>
            </a:r>
          </a:p>
          <a:p>
            <a:pPr>
              <a:buFontTx/>
              <a:buChar char="-"/>
            </a:pPr>
            <a:r>
              <a:rPr lang="de-AT" baseline="0" dirty="0" smtClean="0"/>
              <a:t>  Beziehung zu Schüler entfernen</a:t>
            </a:r>
          </a:p>
          <a:p>
            <a:pPr>
              <a:buFontTx/>
              <a:buChar char="-"/>
            </a:pPr>
            <a:r>
              <a:rPr lang="de-AT" baseline="0" dirty="0" smtClean="0"/>
              <a:t>  Tabelle Klassen in Entwurfsansicht öffnen, die obersten 2 Zeilen markieren  PK setzen</a:t>
            </a:r>
          </a:p>
          <a:p>
            <a:pPr>
              <a:buFontTx/>
              <a:buChar char="-"/>
            </a:pPr>
            <a:r>
              <a:rPr lang="de-AT" baseline="0" dirty="0" smtClean="0"/>
              <a:t>  In Tabelle Schüler (Entwurfsansicht) das 2. Fremdschlüsselfeld hinzufügen</a:t>
            </a:r>
          </a:p>
          <a:p>
            <a:pPr>
              <a:buFontTx/>
              <a:buChar char="-"/>
            </a:pPr>
            <a:r>
              <a:rPr lang="de-AT" baseline="0" dirty="0" smtClean="0"/>
              <a:t>  Bei allen Schülerdaten 20100 ins Feld </a:t>
            </a:r>
            <a:r>
              <a:rPr lang="de-AT" baseline="0" dirty="0" err="1" smtClean="0"/>
              <a:t>S_Jahrsem</a:t>
            </a:r>
            <a:r>
              <a:rPr lang="de-AT" baseline="0" dirty="0" smtClean="0"/>
              <a:t> eintragen (kann man mit einer Aktualisierungsabfrage machen)</a:t>
            </a:r>
          </a:p>
          <a:p>
            <a:pPr>
              <a:buFontTx/>
              <a:buChar char="-"/>
            </a:pPr>
            <a:r>
              <a:rPr lang="de-AT" baseline="0" dirty="0" smtClean="0"/>
              <a:t>  Die Beziehung Klassen </a:t>
            </a:r>
            <a:r>
              <a:rPr lang="de-AT" baseline="0" dirty="0" smtClean="0">
                <a:sym typeface="Wingdings" pitchFamily="2" charset="2"/>
              </a:rPr>
              <a:t> Schüler neu erstellen</a:t>
            </a:r>
            <a:br>
              <a:rPr lang="de-AT" baseline="0" dirty="0" smtClean="0">
                <a:sym typeface="Wingdings" pitchFamily="2" charset="2"/>
              </a:rPr>
            </a:br>
            <a:r>
              <a:rPr lang="de-AT" baseline="0" dirty="0" smtClean="0">
                <a:sym typeface="Wingdings" pitchFamily="2" charset="2"/>
              </a:rPr>
              <a:t>         dazu mit drag and drop (nur </a:t>
            </a:r>
            <a:r>
              <a:rPr lang="de-AT" baseline="0" dirty="0" err="1" smtClean="0">
                <a:sym typeface="Wingdings" pitchFamily="2" charset="2"/>
              </a:rPr>
              <a:t>K_Nr</a:t>
            </a:r>
            <a:r>
              <a:rPr lang="de-AT" baseline="0" dirty="0" smtClean="0">
                <a:sym typeface="Wingdings" pitchFamily="2" charset="2"/>
              </a:rPr>
              <a:t>) starten und dann im Beziehungsfenster  das jeweilige 2. Feld dazuschreiben</a:t>
            </a:r>
            <a:br>
              <a:rPr lang="de-AT" baseline="0" dirty="0" smtClean="0">
                <a:sym typeface="Wingdings" pitchFamily="2" charset="2"/>
              </a:rPr>
            </a:br>
            <a:r>
              <a:rPr lang="de-AT" baseline="0" dirty="0" smtClean="0">
                <a:sym typeface="Wingdings" pitchFamily="2" charset="2"/>
              </a:rPr>
              <a:t>         optisch wird hier in Access die Beziehung dann mit 2 „Pfeilen“ dargestellt</a:t>
            </a:r>
            <a:endParaRPr lang="de-AT" baseline="0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15</a:t>
            </a:fld>
            <a:endParaRPr lang="de-AT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Hier beginnt eine neue Übung,  wofür Sie eine komplett neue Datenbank anlegen müssen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17</a:t>
            </a:fld>
            <a:endParaRPr lang="de-AT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Ein real im Unternehmen verwendetes Formular ist ideal</a:t>
            </a:r>
            <a:br>
              <a:rPr lang="de-AT" dirty="0" smtClean="0"/>
            </a:br>
            <a:r>
              <a:rPr lang="de-AT" dirty="0" smtClean="0"/>
              <a:t>als Grundlage um den richtigen Datenbankaufbau zu finden.</a:t>
            </a:r>
          </a:p>
          <a:p>
            <a:endParaRPr lang="de-AT" dirty="0" smtClean="0"/>
          </a:p>
          <a:p>
            <a:r>
              <a:rPr lang="de-AT" dirty="0" smtClean="0"/>
              <a:t>„Echte Formulare lügen nicht“ – </a:t>
            </a:r>
            <a:br>
              <a:rPr lang="de-AT" dirty="0" smtClean="0"/>
            </a:br>
            <a:r>
              <a:rPr lang="de-AT" dirty="0" smtClean="0"/>
              <a:t>eben weil sie im Unternehmensalltag eingesetzt werden zeigen sie korrekt die benötigten Daten</a:t>
            </a:r>
          </a:p>
          <a:p>
            <a:endParaRPr lang="de-AT" dirty="0" smtClean="0"/>
          </a:p>
          <a:p>
            <a:r>
              <a:rPr lang="de-AT" dirty="0" smtClean="0"/>
              <a:t>Ganz anders ist das mit Interviews oder irgendwelchen Textdokumenten, </a:t>
            </a:r>
            <a:br>
              <a:rPr lang="de-AT" dirty="0" smtClean="0"/>
            </a:br>
            <a:r>
              <a:rPr lang="de-AT" dirty="0" smtClean="0"/>
              <a:t>die</a:t>
            </a:r>
            <a:r>
              <a:rPr lang="de-AT" baseline="0" dirty="0" smtClean="0"/>
              <a:t> nur für den Zweck des Datenbankentwurfs angefertigt werden.</a:t>
            </a:r>
          </a:p>
          <a:p>
            <a:r>
              <a:rPr lang="de-AT" baseline="0" dirty="0" smtClean="0"/>
              <a:t>Da wird viel zu oft Wesentliches vergessen!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18</a:t>
            </a:fld>
            <a:endParaRPr lang="de-AT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19</a:t>
            </a:fld>
            <a:endParaRPr lang="de-AT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Das Löschen der ersten beiden Zeilen </a:t>
            </a:r>
            <a:br>
              <a:rPr lang="de-AT" dirty="0" smtClean="0"/>
            </a:br>
            <a:r>
              <a:rPr lang="de-AT" dirty="0" smtClean="0"/>
              <a:t>spart beim Import eine Menge Arbeit, weil jetzt in der 1. Zeile die Spaltennamen stehen</a:t>
            </a:r>
          </a:p>
          <a:p>
            <a:r>
              <a:rPr lang="de-AT" dirty="0" smtClean="0"/>
              <a:t>!!!!!!!!!! Es ist also unbedingt vorher notwendig</a:t>
            </a:r>
            <a:r>
              <a:rPr lang="de-AT" baseline="0" dirty="0" smtClean="0"/>
              <a:t> !!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Hinweis:</a:t>
            </a:r>
            <a:r>
              <a:rPr lang="de-AT" baseline="0" dirty="0" smtClean="0"/>
              <a:t>  Jetzt wird aus Excel importiert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20</a:t>
            </a:fld>
            <a:endParaRPr lang="de-AT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Leider hat Excel keine Datentypen definiert, deshalb wird alles was aus Ziffern besteht zu double</a:t>
            </a:r>
          </a:p>
          <a:p>
            <a:r>
              <a:rPr lang="de-AT" dirty="0" smtClean="0"/>
              <a:t>          Manchmal verwirrt auch noch die Formatierung (wie bei Rabatt % und bei Zahlungsziel)</a:t>
            </a:r>
          </a:p>
          <a:p>
            <a:r>
              <a:rPr lang="de-AT" dirty="0" smtClean="0"/>
              <a:t>Daher alle double kritisch hinterfragen</a:t>
            </a:r>
          </a:p>
          <a:p>
            <a:endParaRPr lang="de-AT" dirty="0" smtClean="0"/>
          </a:p>
          <a:p>
            <a:r>
              <a:rPr lang="de-AT" dirty="0" err="1" smtClean="0"/>
              <a:t>DebitorNr</a:t>
            </a:r>
            <a:r>
              <a:rPr lang="de-AT" dirty="0" smtClean="0"/>
              <a:t> ist sicher kein double, </a:t>
            </a:r>
          </a:p>
          <a:p>
            <a:r>
              <a:rPr lang="de-AT" dirty="0" smtClean="0"/>
              <a:t>    Genaugenommen</a:t>
            </a:r>
            <a:r>
              <a:rPr lang="de-AT" baseline="0" dirty="0" smtClean="0"/>
              <a:t> ist es eine  Ganzzahl (</a:t>
            </a:r>
            <a:r>
              <a:rPr lang="de-AT" baseline="0" dirty="0" err="1" smtClean="0"/>
              <a:t>long</a:t>
            </a:r>
            <a:r>
              <a:rPr lang="de-AT" baseline="0" dirty="0" smtClean="0"/>
              <a:t> integer) welche </a:t>
            </a:r>
            <a:br>
              <a:rPr lang="de-AT" baseline="0" dirty="0" smtClean="0"/>
            </a:br>
            <a:r>
              <a:rPr lang="de-AT" baseline="0" dirty="0" smtClean="0"/>
              <a:t>         mittels Formatierung die führenden 000  bekommt.</a:t>
            </a:r>
          </a:p>
          <a:p>
            <a:r>
              <a:rPr lang="de-AT" dirty="0" smtClean="0"/>
              <a:t> Postleitzahl, Zahlungsziel eher integer (</a:t>
            </a:r>
            <a:r>
              <a:rPr lang="de-AT" dirty="0" err="1" smtClean="0"/>
              <a:t>long</a:t>
            </a:r>
            <a:r>
              <a:rPr lang="de-AT" dirty="0" smtClean="0"/>
              <a:t> integer)</a:t>
            </a:r>
          </a:p>
          <a:p>
            <a:endParaRPr lang="de-AT" dirty="0" smtClean="0"/>
          </a:p>
          <a:p>
            <a:r>
              <a:rPr lang="de-AT" dirty="0" smtClean="0"/>
              <a:t>Ähnliches</a:t>
            </a:r>
            <a:r>
              <a:rPr lang="de-AT" baseline="0" dirty="0" smtClean="0"/>
              <a:t> trifft auch auf die Artikelnummer zu, die optisch ein Text ist,</a:t>
            </a:r>
          </a:p>
          <a:p>
            <a:r>
              <a:rPr lang="de-AT" baseline="0" dirty="0" smtClean="0"/>
              <a:t>   aber in Wahrheit ein </a:t>
            </a:r>
            <a:r>
              <a:rPr lang="de-AT" baseline="0" dirty="0" err="1" smtClean="0"/>
              <a:t>long</a:t>
            </a:r>
            <a:r>
              <a:rPr lang="de-AT" baseline="0" dirty="0" smtClean="0"/>
              <a:t> integer mit benutzerdefinierter Formatierung!!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Man kann auch nachher in Access noch Datentypen ändern,</a:t>
            </a:r>
          </a:p>
          <a:p>
            <a:r>
              <a:rPr lang="de-AT" dirty="0" smtClean="0"/>
              <a:t>sofern die jeweiligen Inhalte dabei nicht verfälscht/gelöscht werden</a:t>
            </a:r>
          </a:p>
          <a:p>
            <a:endParaRPr lang="de-AT" dirty="0" smtClean="0"/>
          </a:p>
          <a:p>
            <a:r>
              <a:rPr lang="de-AT" dirty="0" smtClean="0"/>
              <a:t>Unter „weiteres“ finden sich noch sonstige Einstellungsmöglichkeiten (je nach Art des Imports)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21</a:t>
            </a:fld>
            <a:endParaRPr lang="de-AT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Das sollte schon halbwegs machbar sein, </a:t>
            </a:r>
            <a:br>
              <a:rPr lang="de-AT" dirty="0" smtClean="0"/>
            </a:br>
            <a:r>
              <a:rPr lang="de-AT" dirty="0" smtClean="0"/>
              <a:t>auch wenn man jetzt noch nicht versteht, warum die</a:t>
            </a:r>
            <a:r>
              <a:rPr lang="de-AT" baseline="0" dirty="0" smtClean="0"/>
              <a:t> Datenbank gerade diese 4 Tabellen haben soll.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22</a:t>
            </a:fld>
            <a:endParaRPr lang="de-AT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smtClean="0"/>
              <a:t>Zweck eines PK</a:t>
            </a:r>
          </a:p>
          <a:p>
            <a:r>
              <a:rPr lang="de-AT" dirty="0" smtClean="0"/>
              <a:t>    identifiziert einen</a:t>
            </a:r>
            <a:r>
              <a:rPr lang="de-AT" baseline="0" dirty="0" smtClean="0"/>
              <a:t> Datensatz einer Tabelle eindeutig (weil er ja nicht öfter vorkommen darf)</a:t>
            </a:r>
          </a:p>
          <a:p>
            <a:r>
              <a:rPr lang="de-AT" baseline="0" dirty="0" smtClean="0"/>
              <a:t>    ist daher die  1er Seite der Beziehungen</a:t>
            </a:r>
          </a:p>
          <a:p>
            <a:r>
              <a:rPr lang="de-AT" baseline="0" dirty="0" smtClean="0"/>
              <a:t>         ohne PK kann es keine Beziehungen geben</a:t>
            </a:r>
          </a:p>
          <a:p>
            <a:endParaRPr lang="de-AT" baseline="0" dirty="0" smtClean="0"/>
          </a:p>
          <a:p>
            <a:r>
              <a:rPr lang="de-AT" baseline="0" dirty="0" smtClean="0"/>
              <a:t>1 : n ist die in Datenbanken umgesetzte Art von Beziehungen</a:t>
            </a:r>
          </a:p>
          <a:p>
            <a:r>
              <a:rPr lang="de-AT" baseline="0" dirty="0" smtClean="0"/>
              <a:t>    1 die Seite mit dem PK,   n die Seite mit dem FK</a:t>
            </a:r>
          </a:p>
          <a:p>
            <a:r>
              <a:rPr lang="de-AT" baseline="0" dirty="0" smtClean="0"/>
              <a:t>    weil es keine 2 Datensätze mit gleichem PK geben darf kommt der </a:t>
            </a:r>
            <a:r>
              <a:rPr lang="de-AT" baseline="0" dirty="0" err="1" smtClean="0"/>
              <a:t>pk</a:t>
            </a:r>
            <a:r>
              <a:rPr lang="de-AT" baseline="0" dirty="0" smtClean="0"/>
              <a:t> Wert auf dieser Seite nur 1 mal vor</a:t>
            </a:r>
          </a:p>
          <a:p>
            <a:r>
              <a:rPr lang="de-AT" baseline="0" dirty="0" smtClean="0"/>
              <a:t>    in </a:t>
            </a:r>
            <a:r>
              <a:rPr lang="de-AT" baseline="0" dirty="0" err="1" smtClean="0"/>
              <a:t>FKs</a:t>
            </a:r>
            <a:r>
              <a:rPr lang="de-AT" baseline="0" dirty="0" smtClean="0"/>
              <a:t> (</a:t>
            </a:r>
            <a:r>
              <a:rPr lang="de-AT" baseline="0" dirty="0" err="1" smtClean="0"/>
              <a:t>foreign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keys</a:t>
            </a:r>
            <a:r>
              <a:rPr lang="de-AT" baseline="0" dirty="0" smtClean="0"/>
              <a:t>) hat zwar jeder Datensatz nur einen Wert, </a:t>
            </a:r>
          </a:p>
          <a:p>
            <a:r>
              <a:rPr lang="de-AT" baseline="0" dirty="0" smtClean="0"/>
              <a:t>            in verschiedenen Datensätzen kann aber der gleiche Wert stehen, der Wert kann also n mal vorkommen</a:t>
            </a:r>
          </a:p>
          <a:p>
            <a:r>
              <a:rPr lang="de-AT" baseline="0" dirty="0" smtClean="0"/>
              <a:t>  Einfach mal die konkreten Daten  im PK </a:t>
            </a:r>
            <a:r>
              <a:rPr lang="de-AT" baseline="0" dirty="0" err="1" smtClean="0"/>
              <a:t>Abt_ID</a:t>
            </a:r>
            <a:r>
              <a:rPr lang="de-AT" baseline="0" dirty="0" smtClean="0"/>
              <a:t> und im dazugehörigen FK </a:t>
            </a:r>
            <a:r>
              <a:rPr lang="de-AT" baseline="0" dirty="0" err="1" smtClean="0"/>
              <a:t>K_Abteilung</a:t>
            </a:r>
            <a:r>
              <a:rPr lang="de-AT" baseline="0" dirty="0" smtClean="0"/>
              <a:t> ansehen</a:t>
            </a:r>
          </a:p>
          <a:p>
            <a:r>
              <a:rPr lang="de-AT" baseline="0" dirty="0" smtClean="0"/>
              <a:t>----------------</a:t>
            </a:r>
          </a:p>
          <a:p>
            <a:r>
              <a:rPr lang="de-AT" baseline="0" dirty="0" smtClean="0"/>
              <a:t>Hier bitte praktisch testen was passiert wenn man versucht den Wert eine FK auf einen sinnlosen Inhalt zu ändern</a:t>
            </a:r>
          </a:p>
          <a:p>
            <a:r>
              <a:rPr lang="de-AT" baseline="0" dirty="0" smtClean="0"/>
              <a:t>                                      ebenfalls </a:t>
            </a:r>
            <a:r>
              <a:rPr lang="de-AT" baseline="0" dirty="0" smtClean="0">
                <a:sym typeface="Wingdings" pitchFamily="2" charset="2"/>
              </a:rPr>
              <a:t> was passiert wenn man eine PK Wert ändert, wo es schon FK Einträge gibt</a:t>
            </a:r>
            <a:endParaRPr lang="de-AT" baseline="0" dirty="0" smtClean="0"/>
          </a:p>
          <a:p>
            <a:r>
              <a:rPr lang="de-AT" baseline="0" dirty="0" smtClean="0"/>
              <a:t>----------------</a:t>
            </a:r>
          </a:p>
          <a:p>
            <a:r>
              <a:rPr lang="de-AT" baseline="0" dirty="0" smtClean="0"/>
              <a:t>Wenn Felder sich als PK eignen, dann sollte (kann) man sie verwenden</a:t>
            </a:r>
          </a:p>
          <a:p>
            <a:r>
              <a:rPr lang="de-AT" baseline="0" dirty="0" smtClean="0"/>
              <a:t>  - wenn sie eindeutig sind (z.B. Jedem realen Lehrer entspricht ein Datensatz in Tabelle Lehrer)</a:t>
            </a:r>
          </a:p>
          <a:p>
            <a:r>
              <a:rPr lang="de-AT" baseline="0" dirty="0" smtClean="0"/>
              <a:t>     auch in der Realität ist das Lehrerkürzel eindeutig, daher eignet es sich als PK</a:t>
            </a:r>
          </a:p>
          <a:p>
            <a:r>
              <a:rPr lang="de-AT" baseline="0" dirty="0" smtClean="0"/>
              <a:t>  - und beim erstmaligen Speichern (</a:t>
            </a:r>
            <a:r>
              <a:rPr lang="de-AT" baseline="0" dirty="0" err="1" smtClean="0"/>
              <a:t>insert</a:t>
            </a:r>
            <a:r>
              <a:rPr lang="de-AT" baseline="0" dirty="0" smtClean="0"/>
              <a:t>) eines Datensatzes auch vorhanden sind</a:t>
            </a:r>
          </a:p>
          <a:p>
            <a:r>
              <a:rPr lang="de-AT" baseline="0" dirty="0" smtClean="0"/>
              <a:t>  - und sich die Werte nicht mehr verändern</a:t>
            </a:r>
          </a:p>
          <a:p>
            <a:endParaRPr lang="de-AT" baseline="0" dirty="0" smtClean="0"/>
          </a:p>
          <a:p>
            <a:r>
              <a:rPr lang="de-AT" baseline="0" dirty="0" smtClean="0"/>
              <a:t>Findet sich kein solches Feld in einer Tabelle, dann</a:t>
            </a:r>
          </a:p>
          <a:p>
            <a:r>
              <a:rPr lang="de-AT" baseline="0" dirty="0" smtClean="0"/>
              <a:t>   gibt es als Ersatz meist laufende Nummern (z.B. Abteilungen, </a:t>
            </a:r>
            <a:r>
              <a:rPr lang="de-AT" baseline="0" dirty="0" err="1" smtClean="0"/>
              <a:t>Schueler</a:t>
            </a:r>
            <a:r>
              <a:rPr lang="de-AT" baseline="0" dirty="0" smtClean="0"/>
              <a:t>)</a:t>
            </a:r>
          </a:p>
          <a:p>
            <a:r>
              <a:rPr lang="de-AT" baseline="0" dirty="0" smtClean="0"/>
              <a:t>   der Datentyp Autowert ist dafür ideal, weil er die Numerierung gleich selbst übernimmt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2</a:t>
            </a:fld>
            <a:endParaRPr lang="de-AT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smtClean="0"/>
              <a:t>Markiert man (mit </a:t>
            </a:r>
            <a:r>
              <a:rPr lang="de-AT" dirty="0" err="1" smtClean="0"/>
              <a:t>Shift</a:t>
            </a:r>
            <a:r>
              <a:rPr lang="de-AT" dirty="0" smtClean="0"/>
              <a:t>, </a:t>
            </a:r>
            <a:r>
              <a:rPr lang="de-AT" dirty="0" err="1" smtClean="0"/>
              <a:t>Strg</a:t>
            </a:r>
            <a:r>
              <a:rPr lang="de-AT" dirty="0" smtClean="0"/>
              <a:t>) mehrere Zeilen kann man den PK auf mehrere Felder setzen</a:t>
            </a:r>
          </a:p>
          <a:p>
            <a:endParaRPr lang="de-AT" dirty="0" smtClean="0"/>
          </a:p>
          <a:p>
            <a:r>
              <a:rPr lang="de-AT" dirty="0" smtClean="0"/>
              <a:t>Datentypdetails, welche die Speicherung betreffen sind</a:t>
            </a:r>
          </a:p>
          <a:p>
            <a:r>
              <a:rPr lang="de-AT" baseline="0" dirty="0" smtClean="0"/>
              <a:t>  - </a:t>
            </a:r>
            <a:r>
              <a:rPr lang="de-AT" dirty="0" smtClean="0"/>
              <a:t>Feldgröße  (max. Länge bei Strings, genauerer Typ bei Zahlen)</a:t>
            </a:r>
          </a:p>
          <a:p>
            <a:r>
              <a:rPr lang="de-AT" baseline="0" dirty="0" smtClean="0"/>
              <a:t>  - Standardwert  (wenn man beim </a:t>
            </a:r>
            <a:r>
              <a:rPr lang="de-AT" baseline="0" dirty="0" err="1" smtClean="0"/>
              <a:t>insert</a:t>
            </a:r>
            <a:r>
              <a:rPr lang="de-AT" baseline="0" dirty="0" smtClean="0"/>
              <a:t> in dieses Feld keinen Wert speichert,</a:t>
            </a:r>
          </a:p>
          <a:p>
            <a:r>
              <a:rPr lang="de-AT" baseline="0" dirty="0" smtClean="0"/>
              <a:t>                           dann wird dieser gespeichert)</a:t>
            </a:r>
          </a:p>
          <a:p>
            <a:r>
              <a:rPr lang="de-AT" baseline="0" dirty="0" smtClean="0"/>
              <a:t>  - Gültigkeitsregel (indirekt, prüft die Eingabe und verhindert ev. die Speicherung)</a:t>
            </a:r>
          </a:p>
          <a:p>
            <a:r>
              <a:rPr lang="de-AT" baseline="0" dirty="0" smtClean="0"/>
              <a:t>  - Eingabe erforderlich (darf das Feld beim Speichern leer sein, </a:t>
            </a:r>
            <a:r>
              <a:rPr lang="de-AT" baseline="0" dirty="0" smtClean="0">
                <a:solidFill>
                  <a:srgbClr val="FF0000"/>
                </a:solidFill>
              </a:rPr>
              <a:t>im Datenbankjargon den Wert NULL </a:t>
            </a:r>
            <a:r>
              <a:rPr lang="de-AT" baseline="0" dirty="0" smtClean="0"/>
              <a:t>annehmen)</a:t>
            </a:r>
          </a:p>
          <a:p>
            <a:r>
              <a:rPr lang="de-AT" baseline="0" dirty="0" smtClean="0"/>
              <a:t>  - Leere Zeichenfolge (nur bei Text  der Inhalt „“  (Leerstring) wird automatisch in den Nullwert umgewandelt)</a:t>
            </a:r>
          </a:p>
          <a:p>
            <a:r>
              <a:rPr lang="de-AT" baseline="0" dirty="0" smtClean="0"/>
              <a:t>  - Indiziert (intern wird ein Index gespeichert – schnelleres Lesen)</a:t>
            </a:r>
          </a:p>
          <a:p>
            <a:r>
              <a:rPr lang="de-AT" baseline="0" dirty="0" smtClean="0"/>
              <a:t>  - Unicode-Kompression  (Access speichert seit 2000 Strings im 2 Byte Unicode, soll UTF-8 verwendet werden)</a:t>
            </a:r>
          </a:p>
          <a:p>
            <a:endParaRPr lang="de-AT" baseline="0" dirty="0" smtClean="0"/>
          </a:p>
          <a:p>
            <a:r>
              <a:rPr lang="de-AT" baseline="0" dirty="0" smtClean="0"/>
              <a:t>Alle anderen sind darstellungsbezogene Infos für die Anzeige </a:t>
            </a:r>
            <a:r>
              <a:rPr lang="de-AT" baseline="0" dirty="0" err="1" smtClean="0"/>
              <a:t>bzw.Eingabe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3</a:t>
            </a:fld>
            <a:endParaRPr lang="de-AT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Typisch für Access ist es, </a:t>
            </a:r>
            <a:r>
              <a:rPr lang="de-AT" dirty="0" err="1" smtClean="0"/>
              <a:t>dass</a:t>
            </a:r>
            <a:r>
              <a:rPr lang="de-AT" dirty="0" smtClean="0"/>
              <a:t> ein Entwickler eine Datenbank erstellt</a:t>
            </a:r>
          </a:p>
          <a:p>
            <a:r>
              <a:rPr lang="de-AT" dirty="0" smtClean="0"/>
              <a:t>  und diese Benutzern gibt, welche damit arbeiten.</a:t>
            </a:r>
          </a:p>
          <a:p>
            <a:endParaRPr lang="de-AT" dirty="0" smtClean="0"/>
          </a:p>
          <a:p>
            <a:r>
              <a:rPr lang="de-AT" dirty="0" smtClean="0"/>
              <a:t>Eine neue Datenbank erstellt man somit eher selten</a:t>
            </a:r>
            <a:r>
              <a:rPr lang="de-AT" baseline="0" dirty="0" smtClean="0"/>
              <a:t> (wenn man nicht gerade eine komplett neue Lösung entwickelt).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In der Praxis kommt es trotzdem vor, weil sich Access auch</a:t>
            </a:r>
            <a:r>
              <a:rPr lang="de-AT" baseline="0" dirty="0" smtClean="0"/>
              <a:t> gut eignet um </a:t>
            </a:r>
          </a:p>
          <a:p>
            <a:r>
              <a:rPr lang="de-AT" baseline="0" dirty="0" smtClean="0"/>
              <a:t>  Daten aus vielen Quellen zu importieren, </a:t>
            </a:r>
            <a:r>
              <a:rPr lang="de-AT" baseline="0" dirty="0" err="1" smtClean="0"/>
              <a:t>irgendie</a:t>
            </a:r>
            <a:r>
              <a:rPr lang="de-AT" baseline="0" dirty="0" smtClean="0"/>
              <a:t> zu verknüpfen</a:t>
            </a:r>
          </a:p>
          <a:p>
            <a:r>
              <a:rPr lang="de-AT" baseline="0" dirty="0" smtClean="0"/>
              <a:t>  und in anderer Form wieder zu exportieren.</a:t>
            </a:r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5</a:t>
            </a:fld>
            <a:endParaRPr lang="de-AT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Rechts unten den Datenbanknamen und den Speicherort festlegen!!</a:t>
            </a:r>
          </a:p>
          <a:p>
            <a:r>
              <a:rPr lang="de-AT" dirty="0" smtClean="0"/>
              <a:t> oder zumindest merken!!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6</a:t>
            </a:fld>
            <a:endParaRPr lang="de-AT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Während heutige Entwicklungsumgebungen oft erfolgreich  mit der</a:t>
            </a:r>
            <a:r>
              <a:rPr lang="de-AT" baseline="0" dirty="0" smtClean="0"/>
              <a:t> (obigen) Registerdarstellung arbeiten</a:t>
            </a:r>
          </a:p>
          <a:p>
            <a:r>
              <a:rPr lang="de-AT" baseline="0" dirty="0" smtClean="0"/>
              <a:t>ist diese in Access leider eingeschränkt,  man sieht IMMER NUR ein Fenster am Schirm!!</a:t>
            </a:r>
          </a:p>
          <a:p>
            <a:endParaRPr lang="de-AT" baseline="0" dirty="0" smtClean="0"/>
          </a:p>
          <a:p>
            <a:r>
              <a:rPr lang="de-AT" baseline="0" dirty="0" smtClean="0"/>
              <a:t>Deshalb ist wahrscheinlich die Einstellung überlappende Fenster praktischer.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7</a:t>
            </a:fld>
            <a:endParaRPr lang="de-AT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r>
              <a:rPr lang="de-AT" dirty="0" smtClean="0"/>
              <a:t>Weil wir alle bereits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Programmiererfahrung</a:t>
            </a:r>
            <a:r>
              <a:rPr lang="de-AT" baseline="0" dirty="0" smtClean="0"/>
              <a:t> haben ist es besser, </a:t>
            </a:r>
          </a:p>
          <a:p>
            <a:r>
              <a:rPr lang="de-AT" baseline="0" dirty="0" smtClean="0"/>
              <a:t>  die Struktur einer Tabelle grundsätzlich NUR in der Tabellen Entwurfsansicht darzustellen.</a:t>
            </a:r>
          </a:p>
          <a:p>
            <a:endParaRPr lang="de-AT" baseline="0" dirty="0" smtClean="0"/>
          </a:p>
          <a:p>
            <a:r>
              <a:rPr lang="de-AT" baseline="0" dirty="0" smtClean="0"/>
              <a:t>Deshalb soll die Möglichkeit auch während der Datenansicht rechts neue Spalten dazuzugeben </a:t>
            </a:r>
          </a:p>
          <a:p>
            <a:r>
              <a:rPr lang="de-AT" baseline="0" dirty="0" smtClean="0"/>
              <a:t>  eher ausgeschaltet bleiben.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8</a:t>
            </a:fld>
            <a:endParaRPr lang="de-AT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Es</a:t>
            </a:r>
            <a:r>
              <a:rPr lang="de-AT" baseline="0" dirty="0" smtClean="0"/>
              <a:t> gibt natürlich auch andere Möglichkeiten Objekte von einer Datenbank zur anderen zu kopieren (Exportfunktion) – hier wird wenigstens die Fenstertechnik wieder geübt!  </a:t>
            </a:r>
            <a:r>
              <a:rPr lang="de-AT" baseline="0" dirty="0" smtClean="0">
                <a:sym typeface="Wingdings" pitchFamily="2" charset="2"/>
              </a:rPr>
              <a:t>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xmlns="" val="1653688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r>
              <a:rPr lang="de-AT" dirty="0" smtClean="0"/>
              <a:t>Bei drag and drop  werden Tabellenstruktur + PK + Daten kopiert</a:t>
            </a:r>
          </a:p>
          <a:p>
            <a:endParaRPr lang="de-AT" dirty="0" smtClean="0"/>
          </a:p>
          <a:p>
            <a:r>
              <a:rPr lang="de-AT" dirty="0" smtClean="0"/>
              <a:t>Bei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Strg-C</a:t>
            </a:r>
            <a:r>
              <a:rPr lang="de-AT" baseline="0" dirty="0" smtClean="0"/>
              <a:t>   </a:t>
            </a:r>
            <a:r>
              <a:rPr lang="de-AT" baseline="0" dirty="0" err="1" smtClean="0"/>
              <a:t>Strg-V</a:t>
            </a:r>
            <a:r>
              <a:rPr lang="de-AT" baseline="0" dirty="0" smtClean="0"/>
              <a:t>   können Sie den kopierten Umfang selbst bestimmen.</a:t>
            </a:r>
          </a:p>
          <a:p>
            <a:endParaRPr lang="de-AT" baseline="0" dirty="0" smtClean="0"/>
          </a:p>
          <a:p>
            <a:r>
              <a:rPr lang="de-AT" baseline="0" dirty="0" smtClean="0"/>
              <a:t>In keinem Fall werden </a:t>
            </a:r>
            <a:r>
              <a:rPr lang="de-AT" baseline="0" smtClean="0"/>
              <a:t>Beziehungen kopiert!!!!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11</a:t>
            </a:fld>
            <a:endParaRPr lang="de-AT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6048672" cy="1282154"/>
          </a:xfrm>
          <a:noFill/>
        </p:spPr>
        <p:txBody>
          <a:bodyPr>
            <a:normAutofit/>
          </a:bodyPr>
          <a:lstStyle>
            <a:lvl1pPr marL="0" indent="0"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9BA9-D4A2-4974-B0A4-496C727882B1}" type="datetime1">
              <a:rPr lang="de-DE" smtClean="0"/>
              <a:pPr/>
              <a:t>24.02.2012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251520" y="630932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A01</a:t>
            </a:r>
            <a:endParaRPr lang="de-AT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04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6FEC-2C28-4AC6-8084-72439C930F7B}" type="datetime1">
              <a:rPr lang="de-DE" smtClean="0"/>
              <a:pPr/>
              <a:t>24.02.2012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 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380312" y="6298922"/>
            <a:ext cx="936104" cy="365125"/>
          </a:xfrm>
        </p:spPr>
        <p:txBody>
          <a:bodyPr/>
          <a:lstStyle/>
          <a:p>
            <a:fld id="{1CEECB6C-7AC0-49CE-A0AB-6987B2290DED}" type="datetime1">
              <a:rPr lang="de-DE" smtClean="0"/>
              <a:pPr/>
              <a:t>24.02.2012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39952" y="6309320"/>
            <a:ext cx="3168352" cy="365125"/>
          </a:xfrm>
        </p:spPr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289093"/>
            <a:ext cx="432048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0D15-7462-40D7-BBE7-A80B4E765789}" type="datetime1">
              <a:rPr lang="de-DE" smtClean="0"/>
              <a:pPr/>
              <a:t>24.02.2012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73CE-2723-4D1E-9275-1374613DC6A3}" type="datetime1">
              <a:rPr lang="de-DE" smtClean="0"/>
              <a:pPr/>
              <a:t>24.02.2012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95536" y="1124744"/>
            <a:ext cx="8424936" cy="500141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58090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4778" y="1124744"/>
            <a:ext cx="4100264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20208" y="1124744"/>
            <a:ext cx="4100264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6E1C-61AF-4B5F-94AD-292A8821161B}" type="datetime1">
              <a:rPr lang="de-DE" smtClean="0"/>
              <a:pPr/>
              <a:t>24.02.2012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253A-9148-41AA-8104-CF6B296C3813}" type="datetime1">
              <a:rPr lang="de-DE" smtClean="0"/>
              <a:pPr/>
              <a:t>24.02.2012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676A-A8AF-4F77-8884-1612DAC5D386}" type="datetime1">
              <a:rPr lang="de-DE" smtClean="0"/>
              <a:pPr/>
              <a:t>24.02.2012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A6FA-A494-48E0-9AC7-BC4F1720BBC2}" type="datetime1">
              <a:rPr lang="de-DE" smtClean="0"/>
              <a:pPr/>
              <a:t>24.02.2012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72" descr="MED_Befundung_Banner_Korr01_ECI_A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980" t="-174" r="13318" b="16530"/>
          <a:stretch>
            <a:fillRect/>
          </a:stretch>
        </p:blipFill>
        <p:spPr bwMode="auto">
          <a:xfrm>
            <a:off x="0" y="-18090"/>
            <a:ext cx="9144000" cy="68760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206084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89EA-1223-4B0B-89C3-2B45EDFEA5B8}" type="datetime1">
              <a:rPr lang="de-DE" smtClean="0"/>
              <a:pPr/>
              <a:t>24.02.2012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E6B2-8CAB-4138-9B8D-D85947345EB6}" type="datetime1">
              <a:rPr lang="de-DE" smtClean="0"/>
              <a:pPr/>
              <a:t>24.02.2012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0846-834F-44D5-BD5B-49A3B76BEE27}" type="datetime1">
              <a:rPr lang="de-DE" smtClean="0"/>
              <a:pPr/>
              <a:t>24.02.2012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-17682" y="202630"/>
            <a:ext cx="8876674" cy="7780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536" y="1124744"/>
            <a:ext cx="8424936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71792" y="6298922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9CF7F14-78A3-40D6-BCCD-1B0989A7D923}" type="datetime1">
              <a:rPr lang="de-DE" smtClean="0"/>
              <a:pPr/>
              <a:t>24.02.2012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95936" y="6309320"/>
            <a:ext cx="3168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79904" y="6289093"/>
            <a:ext cx="540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4" y="6309320"/>
            <a:ext cx="3782786" cy="50978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 rot="16200000">
            <a:off x="7031797" y="4463534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de-AT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2" r:id="rId3"/>
    <p:sldLayoutId id="2147483653" r:id="rId4"/>
    <p:sldLayoutId id="2147483654" r:id="rId5"/>
    <p:sldLayoutId id="2147483655" r:id="rId6"/>
    <p:sldLayoutId id="2147483649" r:id="rId7"/>
    <p:sldLayoutId id="2147483656" r:id="rId8"/>
    <p:sldLayoutId id="2147483657" r:id="rId9"/>
    <p:sldLayoutId id="2147483658" r:id="rId10"/>
    <p:sldLayoutId id="2147483650" r:id="rId11"/>
    <p:sldLayoutId id="2147483659" r:id="rId12"/>
  </p:sldLayoutIdLst>
  <p:hf hdr="0" dt="0"/>
  <p:txStyles>
    <p:titleStyle>
      <a:lvl1pPr marL="273050" indent="0"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416824" cy="1282154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DBIS2 – </a:t>
            </a:r>
            <a:br>
              <a:rPr lang="de-AT" dirty="0" smtClean="0"/>
            </a:br>
            <a:r>
              <a:rPr lang="de-AT" dirty="0" smtClean="0"/>
              <a:t>Datenbanken und Informationssysteme</a:t>
            </a:r>
            <a:endParaRPr lang="de-AT" dirty="0"/>
          </a:p>
        </p:txBody>
      </p:sp>
      <p:pic>
        <p:nvPicPr>
          <p:cNvPr id="40962" name="Picture 2" descr="C:\Users\psad\AppData\Local\Temp\SNAGHTML1d4a389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72816"/>
            <a:ext cx="7696200" cy="3781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9075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Kopieren von Objekten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014986" y="6398014"/>
            <a:ext cx="3168352" cy="365125"/>
          </a:xfrm>
        </p:spPr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298954" y="6377787"/>
            <a:ext cx="540568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Objekte (Tabellen, Abfragen, Berichte, …) können einfach zwischen Datenbanken transferiert werden.</a:t>
            </a:r>
            <a:endParaRPr lang="de-A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6554" y="2093136"/>
            <a:ext cx="8856984" cy="472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Gerade Verbindung 6"/>
          <p:cNvCxnSpPr/>
          <p:nvPr/>
        </p:nvCxnSpPr>
        <p:spPr>
          <a:xfrm>
            <a:off x="1566714" y="2293558"/>
            <a:ext cx="1368152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5815186" y="2312311"/>
            <a:ext cx="1368152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1523492" y="4021750"/>
            <a:ext cx="3024336" cy="216024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15249" y="222547"/>
            <a:ext cx="729605" cy="7296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8348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Kopieren von einer Tabelle – </a:t>
            </a:r>
            <a:r>
              <a:rPr lang="de-AT" b="1" dirty="0" smtClean="0">
                <a:solidFill>
                  <a:srgbClr val="FF0000"/>
                </a:solidFill>
              </a:rPr>
              <a:t>Übung A3-2</a:t>
            </a:r>
            <a:endParaRPr lang="de-AT" b="1" dirty="0">
              <a:solidFill>
                <a:srgbClr val="FF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Erstelle eine Leere Datenbank (am Desktop) mit den Dateinamen: „</a:t>
            </a:r>
            <a:r>
              <a:rPr lang="de-AT" b="1" dirty="0" err="1" smtClean="0">
                <a:solidFill>
                  <a:schemeClr val="tx2"/>
                </a:solidFill>
              </a:rPr>
              <a:t>Uebungkopieren</a:t>
            </a:r>
            <a:r>
              <a:rPr lang="de-AT" dirty="0" smtClean="0"/>
              <a:t>“</a:t>
            </a:r>
          </a:p>
          <a:p>
            <a:r>
              <a:rPr lang="de-AT" dirty="0" smtClean="0"/>
              <a:t>Kopiere die Tabelle „Schüler“  und die Tabelle „Klassen“ aus der Schülerdatenbank in die neue Datenbank </a:t>
            </a:r>
          </a:p>
          <a:p>
            <a:r>
              <a:rPr lang="de-AT" dirty="0" smtClean="0"/>
              <a:t>Überprüfe das Ergebnis – was ist alles kopiert worden?</a:t>
            </a:r>
            <a:endParaRPr lang="de-AT" dirty="0"/>
          </a:p>
          <a:p>
            <a:endParaRPr lang="de-AT" dirty="0"/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5249" y="222547"/>
            <a:ext cx="729605" cy="7296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098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endParaRPr lang="de-AT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29699" name="Inhaltsplatzhalter 3"/>
          <p:cNvSpPr>
            <a:spLocks noGrp="1"/>
          </p:cNvSpPr>
          <p:nvPr>
            <p:ph idx="1"/>
          </p:nvPr>
        </p:nvSpPr>
        <p:spPr>
          <a:xfrm>
            <a:off x="395288" y="1125538"/>
            <a:ext cx="8424862" cy="5000625"/>
          </a:xfrm>
        </p:spPr>
        <p:txBody>
          <a:bodyPr/>
          <a:lstStyle/>
          <a:p>
            <a:pPr eaLnBrk="1" hangingPunct="1"/>
            <a:endParaRPr lang="de-AT" smtClean="0"/>
          </a:p>
        </p:txBody>
      </p:sp>
      <p:sp>
        <p:nvSpPr>
          <p:cNvPr id="5" name="Rechteck 4"/>
          <p:cNvSpPr/>
          <p:nvPr/>
        </p:nvSpPr>
        <p:spPr>
          <a:xfrm>
            <a:off x="0" y="9525"/>
            <a:ext cx="9144000" cy="6848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9701" name="Textfeld 5"/>
          <p:cNvSpPr txBox="1">
            <a:spLocks noChangeArrowheads="1"/>
          </p:cNvSpPr>
          <p:nvPr/>
        </p:nvSpPr>
        <p:spPr bwMode="auto">
          <a:xfrm>
            <a:off x="0" y="162880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de-AT" sz="6600" dirty="0" smtClean="0">
                <a:latin typeface="Calibri" pitchFamily="34" charset="0"/>
              </a:rPr>
              <a:t>Übungen </a:t>
            </a:r>
            <a:br>
              <a:rPr lang="de-AT" sz="6600" dirty="0" smtClean="0">
                <a:latin typeface="Calibri" pitchFamily="34" charset="0"/>
              </a:rPr>
            </a:br>
            <a:r>
              <a:rPr lang="de-AT" sz="6600" dirty="0" smtClean="0">
                <a:latin typeface="Calibri" pitchFamily="34" charset="0"/>
              </a:rPr>
              <a:t>importiere Daten</a:t>
            </a:r>
          </a:p>
          <a:p>
            <a:pPr algn="ctr"/>
            <a:r>
              <a:rPr lang="de-AT" sz="6600" dirty="0" smtClean="0">
                <a:latin typeface="Calibri" pitchFamily="34" charset="0"/>
              </a:rPr>
              <a:t>aus </a:t>
            </a:r>
            <a:r>
              <a:rPr lang="de-AT" sz="6600" dirty="0" err="1" smtClean="0">
                <a:latin typeface="Calibri" pitchFamily="34" charset="0"/>
              </a:rPr>
              <a:t>Textdatein</a:t>
            </a:r>
            <a:endParaRPr lang="de-AT" sz="6600" dirty="0">
              <a:latin typeface="Calibri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11530-E6DA-4A8F-B1D0-3F32FBF6C09A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31920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Übung 1  mit der </a:t>
            </a:r>
            <a:r>
              <a:rPr lang="de-AT" dirty="0" err="1" smtClean="0"/>
              <a:t>schuelerDB</a:t>
            </a:r>
            <a:r>
              <a:rPr lang="de-AT" dirty="0" smtClean="0"/>
              <a:t> (der letzten Woche)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Es sollen bei den Schülern Staatsbürgerschaft Einträge </a:t>
            </a:r>
            <a:r>
              <a:rPr lang="de-AT" dirty="0" err="1" smtClean="0"/>
              <a:t>erfasst</a:t>
            </a:r>
            <a:r>
              <a:rPr lang="de-AT" dirty="0" smtClean="0"/>
              <a:t> werden (ähnlich Religion)</a:t>
            </a:r>
          </a:p>
          <a:p>
            <a:r>
              <a:rPr lang="de-AT" dirty="0" smtClean="0"/>
              <a:t>Es ist sinnvoll vorher eine Tabelle mit den möglichen Staaten zu erstellen. Netterweise liegen diese Daten als Datei „</a:t>
            </a:r>
            <a:r>
              <a:rPr lang="de-AT" dirty="0" err="1" smtClean="0"/>
              <a:t>staaten.csv</a:t>
            </a:r>
            <a:r>
              <a:rPr lang="de-AT" dirty="0" smtClean="0"/>
              <a:t>“ vor</a:t>
            </a:r>
          </a:p>
          <a:p>
            <a:r>
              <a:rPr lang="de-AT" dirty="0" smtClean="0"/>
              <a:t>Wir importieren daher diese Daten und erstellen dabei auch gleich die Staatentabelle.</a:t>
            </a:r>
          </a:p>
          <a:p>
            <a:r>
              <a:rPr lang="de-AT" dirty="0" smtClean="0"/>
              <a:t>Menü Externe Daten  - Textdatei (siehe nächste Folien)</a:t>
            </a:r>
          </a:p>
          <a:p>
            <a:r>
              <a:rPr lang="de-AT" dirty="0" smtClean="0"/>
              <a:t>Zum Schluß </a:t>
            </a:r>
            <a:r>
              <a:rPr lang="de-AT" dirty="0" err="1" smtClean="0"/>
              <a:t>muss</a:t>
            </a:r>
            <a:r>
              <a:rPr lang="de-AT" dirty="0" smtClean="0"/>
              <a:t> noch Fremdschlüsselfeld (FK) und Beziehung erstellt werden.</a:t>
            </a:r>
          </a:p>
          <a:p>
            <a:endParaRPr lang="de-AT" dirty="0" smtClean="0"/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Übung - importieren Textdatei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1031" name="Picture 7" descr="C:\Users\psad\AppData\Local\Temp\SNAGHTML19ca297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052736"/>
            <a:ext cx="5832648" cy="3114299"/>
          </a:xfrm>
          <a:prstGeom prst="rect">
            <a:avLst/>
          </a:prstGeom>
          <a:noFill/>
        </p:spPr>
      </p:pic>
      <p:cxnSp>
        <p:nvCxnSpPr>
          <p:cNvPr id="8" name="Gekrümmte Verbindung 7"/>
          <p:cNvCxnSpPr/>
          <p:nvPr/>
        </p:nvCxnSpPr>
        <p:spPr>
          <a:xfrm rot="5400000">
            <a:off x="1907704" y="1844824"/>
            <a:ext cx="1224136" cy="21602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 descr="C:\Users\psad\AppData\Local\Temp\SNAGHTML19cb0ef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1052736"/>
            <a:ext cx="2376264" cy="2763308"/>
          </a:xfrm>
          <a:prstGeom prst="rect">
            <a:avLst/>
          </a:prstGeom>
          <a:noFill/>
        </p:spPr>
      </p:pic>
      <p:cxnSp>
        <p:nvCxnSpPr>
          <p:cNvPr id="10" name="Gekrümmte Verbindung 9"/>
          <p:cNvCxnSpPr/>
          <p:nvPr/>
        </p:nvCxnSpPr>
        <p:spPr>
          <a:xfrm flipV="1">
            <a:off x="5436096" y="2060848"/>
            <a:ext cx="1152128" cy="79208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 descr="C:\Users\psad\AppData\Local\Temp\SNAGHTML19cf145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84168" y="3933056"/>
            <a:ext cx="3059832" cy="2732625"/>
          </a:xfrm>
          <a:prstGeom prst="rect">
            <a:avLst/>
          </a:prstGeom>
          <a:noFill/>
        </p:spPr>
      </p:pic>
      <p:cxnSp>
        <p:nvCxnSpPr>
          <p:cNvPr id="14" name="Gekrümmte Verbindung 13"/>
          <p:cNvCxnSpPr/>
          <p:nvPr/>
        </p:nvCxnSpPr>
        <p:spPr>
          <a:xfrm rot="16200000" flipH="1">
            <a:off x="7740352" y="3645024"/>
            <a:ext cx="1152128" cy="14401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 descr="C:\Users\psad\AppData\Local\Temp\SNAGHTML19d0fe23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19672" y="4221088"/>
            <a:ext cx="4408562" cy="2244654"/>
          </a:xfrm>
          <a:prstGeom prst="rect">
            <a:avLst/>
          </a:prstGeom>
          <a:noFill/>
        </p:spPr>
      </p:pic>
      <p:sp>
        <p:nvSpPr>
          <p:cNvPr id="21" name="Abgerundete rechteckige Legende 20"/>
          <p:cNvSpPr/>
          <p:nvPr/>
        </p:nvSpPr>
        <p:spPr>
          <a:xfrm>
            <a:off x="251520" y="4437112"/>
            <a:ext cx="1440160" cy="1728192"/>
          </a:xfrm>
          <a:prstGeom prst="wedgeRoundRectCallout">
            <a:avLst>
              <a:gd name="adj1" fmla="val 149657"/>
              <a:gd name="adj2" fmla="val 79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Hier kann pro Feld der Datentyp angegeben werden</a:t>
            </a:r>
            <a:endParaRPr lang="de-AT" dirty="0"/>
          </a:p>
        </p:txBody>
      </p:sp>
      <p:cxnSp>
        <p:nvCxnSpPr>
          <p:cNvPr id="18" name="Gekrümmte Verbindung 17"/>
          <p:cNvCxnSpPr/>
          <p:nvPr/>
        </p:nvCxnSpPr>
        <p:spPr>
          <a:xfrm rot="10800000">
            <a:off x="5364088" y="5157192"/>
            <a:ext cx="1008112" cy="57606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psad\AppData\Local\Temp\SNAGHTML19d3287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196752"/>
            <a:ext cx="3960440" cy="2314234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Übung – importieren Textdatei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1268760"/>
            <a:ext cx="4221163" cy="191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Gekrümmte Verbindung 18"/>
          <p:cNvCxnSpPr/>
          <p:nvPr/>
        </p:nvCxnSpPr>
        <p:spPr>
          <a:xfrm>
            <a:off x="3707904" y="1844824"/>
            <a:ext cx="1080120" cy="14401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bgerundete rechteckige Legende 15"/>
          <p:cNvSpPr/>
          <p:nvPr/>
        </p:nvSpPr>
        <p:spPr>
          <a:xfrm>
            <a:off x="3203848" y="2420888"/>
            <a:ext cx="1584176" cy="936104"/>
          </a:xfrm>
          <a:prstGeom prst="wedgeRoundRectCallout">
            <a:avLst>
              <a:gd name="adj1" fmla="val -65928"/>
              <a:gd name="adj2" fmla="val -830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PK wird als Autowert erstellt</a:t>
            </a:r>
            <a:endParaRPr lang="de-AT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1680" y="3933056"/>
            <a:ext cx="4335463" cy="229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Abgerundete rechteckige Legende 29"/>
          <p:cNvSpPr/>
          <p:nvPr/>
        </p:nvSpPr>
        <p:spPr>
          <a:xfrm>
            <a:off x="179512" y="4437112"/>
            <a:ext cx="1440160" cy="1584176"/>
          </a:xfrm>
          <a:prstGeom prst="wedgeRoundRectCallout">
            <a:avLst>
              <a:gd name="adj1" fmla="val 73037"/>
              <a:gd name="adj2" fmla="val 182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FK wird hier eingetragen und Beziehung wird erstellt</a:t>
            </a:r>
            <a:endParaRPr lang="de-AT" dirty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6516216" y="4221088"/>
            <a:ext cx="2232248" cy="2160240"/>
          </a:xfrm>
          <a:prstGeom prst="wedgeRoundRectCallout">
            <a:avLst>
              <a:gd name="adj1" fmla="val -115639"/>
              <a:gd name="adj2" fmla="val 292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Hier sehen Sie wie ein PK mit 2 Feldern aussieht!</a:t>
            </a:r>
            <a:br>
              <a:rPr lang="de-AT" dirty="0" smtClean="0"/>
            </a:br>
            <a:r>
              <a:rPr lang="de-AT" dirty="0" smtClean="0"/>
              <a:t>Natürlich besteht dann auch der FK aus 2 Feldern</a:t>
            </a:r>
            <a:endParaRPr lang="de-AT" dirty="0"/>
          </a:p>
        </p:txBody>
      </p:sp>
      <p:sp>
        <p:nvSpPr>
          <p:cNvPr id="32" name="Textfeld 31"/>
          <p:cNvSpPr txBox="1"/>
          <p:nvPr/>
        </p:nvSpPr>
        <p:spPr>
          <a:xfrm>
            <a:off x="251520" y="3573016"/>
            <a:ext cx="5689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Und so sollte die dann fertig gesetzte Beziehung aussehen:</a:t>
            </a:r>
            <a:endParaRPr lang="de-AT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endParaRPr lang="de-AT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29699" name="Inhaltsplatzhalter 3"/>
          <p:cNvSpPr>
            <a:spLocks noGrp="1"/>
          </p:cNvSpPr>
          <p:nvPr>
            <p:ph idx="1"/>
          </p:nvPr>
        </p:nvSpPr>
        <p:spPr>
          <a:xfrm>
            <a:off x="395288" y="1125538"/>
            <a:ext cx="8424862" cy="5000625"/>
          </a:xfrm>
        </p:spPr>
        <p:txBody>
          <a:bodyPr/>
          <a:lstStyle/>
          <a:p>
            <a:pPr eaLnBrk="1" hangingPunct="1"/>
            <a:endParaRPr lang="de-AT" smtClean="0"/>
          </a:p>
        </p:txBody>
      </p:sp>
      <p:sp>
        <p:nvSpPr>
          <p:cNvPr id="5" name="Rechteck 4"/>
          <p:cNvSpPr/>
          <p:nvPr/>
        </p:nvSpPr>
        <p:spPr>
          <a:xfrm>
            <a:off x="0" y="9525"/>
            <a:ext cx="9144000" cy="6848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9701" name="Textfeld 5"/>
          <p:cNvSpPr txBox="1">
            <a:spLocks noChangeArrowheads="1"/>
          </p:cNvSpPr>
          <p:nvPr/>
        </p:nvSpPr>
        <p:spPr bwMode="auto">
          <a:xfrm>
            <a:off x="0" y="162880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de-AT" sz="6600" dirty="0" smtClean="0">
                <a:latin typeface="Calibri" pitchFamily="34" charset="0"/>
              </a:rPr>
              <a:t>Übungen </a:t>
            </a:r>
            <a:br>
              <a:rPr lang="de-AT" sz="6600" dirty="0" smtClean="0">
                <a:latin typeface="Calibri" pitchFamily="34" charset="0"/>
              </a:rPr>
            </a:br>
            <a:r>
              <a:rPr lang="de-AT" sz="6600" dirty="0" smtClean="0">
                <a:latin typeface="Calibri" pitchFamily="34" charset="0"/>
              </a:rPr>
              <a:t>importiere Daten</a:t>
            </a:r>
          </a:p>
          <a:p>
            <a:pPr algn="ctr"/>
            <a:r>
              <a:rPr lang="de-AT" sz="6600" dirty="0" smtClean="0">
                <a:latin typeface="Calibri" pitchFamily="34" charset="0"/>
              </a:rPr>
              <a:t>aus Excel</a:t>
            </a:r>
            <a:endParaRPr lang="de-AT" sz="6600" dirty="0">
              <a:latin typeface="Calibri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11530-E6DA-4A8F-B1D0-3F32FBF6C09A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31920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Von Excel nach Access 1 (eine praktische Übung)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smtClean="0"/>
              <a:t>Die Excel Übung „Arbeiten mit mehreren Tabellen“ (Beispiel mit der Rechnung) zeigt ganz klar den Punkt, wo die Datenbank Vorteile bietet</a:t>
            </a:r>
          </a:p>
          <a:p>
            <a:r>
              <a:rPr lang="de-AT" dirty="0" smtClean="0"/>
              <a:t>Mehrere Tabellen und Verknüpfungen dazwischen sind nötig – ein </a:t>
            </a:r>
            <a:r>
              <a:rPr lang="de-AT" dirty="0" err="1" smtClean="0"/>
              <a:t>xls</a:t>
            </a:r>
            <a:r>
              <a:rPr lang="de-AT" dirty="0" smtClean="0"/>
              <a:t> File steht nur für eine Rechnung, jeder File enthält immer wieder alle Artikel und Kundendaten.</a:t>
            </a:r>
          </a:p>
          <a:p>
            <a:r>
              <a:rPr lang="de-AT" dirty="0" smtClean="0"/>
              <a:t>Wir wollen daher eine passende Datenbank erstellen und die </a:t>
            </a:r>
            <a:r>
              <a:rPr lang="de-AT" dirty="0" err="1" smtClean="0"/>
              <a:t>xls</a:t>
            </a:r>
            <a:r>
              <a:rPr lang="de-AT" dirty="0" smtClean="0"/>
              <a:t> Daten von Artikel und Kunden transferieren (dazu müssen die </a:t>
            </a:r>
            <a:r>
              <a:rPr lang="de-AT" dirty="0" err="1" smtClean="0"/>
              <a:t>xls</a:t>
            </a:r>
            <a:r>
              <a:rPr lang="de-AT" dirty="0" smtClean="0"/>
              <a:t> Tabellenblätter leicht geändert werden -</a:t>
            </a:r>
            <a:r>
              <a:rPr lang="de-AT" dirty="0" smtClean="0">
                <a:sym typeface="Wingdings" pitchFamily="2" charset="2"/>
              </a:rPr>
              <a:t> Spaltenüberschriften sollten in der 1. Zeile stehen, darunter Daten)</a:t>
            </a:r>
            <a:endParaRPr lang="de-AT" dirty="0" smtClean="0"/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Von Excel nach Access 2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Analysieren des Rechnungsformulars (echte Formulare sind dafür ideal)</a:t>
            </a:r>
            <a:br>
              <a:rPr lang="de-AT" dirty="0" smtClean="0"/>
            </a:br>
            <a:endParaRPr lang="de-AT" dirty="0" smtClean="0"/>
          </a:p>
          <a:p>
            <a:pPr lvl="1">
              <a:buNone/>
            </a:pP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endParaRPr lang="de-AT" dirty="0" smtClean="0"/>
          </a:p>
          <a:p>
            <a:endParaRPr lang="de-AT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467544" y="2301329"/>
            <a:ext cx="1080120" cy="720080"/>
          </a:xfrm>
          <a:prstGeom prst="wedgeRoundRectCallout">
            <a:avLst>
              <a:gd name="adj1" fmla="val 55888"/>
              <a:gd name="adj2" fmla="val 638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Fixe Daten</a:t>
            </a:r>
            <a:endParaRPr lang="de-AT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467544" y="3813497"/>
            <a:ext cx="1080120" cy="720080"/>
          </a:xfrm>
          <a:prstGeom prst="wedgeRoundRectCallout">
            <a:avLst>
              <a:gd name="adj1" fmla="val 55888"/>
              <a:gd name="adj2" fmla="val 638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Aus  Kunde</a:t>
            </a:r>
            <a:endParaRPr lang="de-AT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323528" y="4893617"/>
            <a:ext cx="1224136" cy="864096"/>
          </a:xfrm>
          <a:prstGeom prst="wedgeRoundRectCallout">
            <a:avLst>
              <a:gd name="adj1" fmla="val 55888"/>
              <a:gd name="adj2" fmla="val 638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Mehrmals pro Rechnung</a:t>
            </a:r>
            <a:endParaRPr lang="de-AT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301329"/>
            <a:ext cx="5761037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Abgerundete rechteckige Legende 13"/>
          <p:cNvSpPr/>
          <p:nvPr/>
        </p:nvSpPr>
        <p:spPr>
          <a:xfrm>
            <a:off x="7380312" y="2085305"/>
            <a:ext cx="1224136" cy="864096"/>
          </a:xfrm>
          <a:prstGeom prst="wedgeRoundRectCallout">
            <a:avLst>
              <a:gd name="adj1" fmla="val -54602"/>
              <a:gd name="adj2" fmla="val 693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Einmal pro Rechnung</a:t>
            </a:r>
            <a:endParaRPr lang="de-AT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3995936" y="4245545"/>
            <a:ext cx="1080120" cy="720080"/>
          </a:xfrm>
          <a:prstGeom prst="wedgeRoundRectCallout">
            <a:avLst>
              <a:gd name="adj1" fmla="val -20833"/>
              <a:gd name="adj2" fmla="val 889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Aus  Artikel</a:t>
            </a:r>
            <a:endParaRPr lang="de-AT" dirty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6156176" y="3957513"/>
            <a:ext cx="2520280" cy="720080"/>
          </a:xfrm>
          <a:prstGeom prst="wedgeRoundRectCallout">
            <a:avLst>
              <a:gd name="adj1" fmla="val -22276"/>
              <a:gd name="adj2" fmla="val 1220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Berechnet (Menge * Preis aus Artikel)</a:t>
            </a:r>
            <a:endParaRPr lang="de-AT" dirty="0"/>
          </a:p>
        </p:txBody>
      </p:sp>
      <p:pic>
        <p:nvPicPr>
          <p:cNvPr id="17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Von Excel nach Access 3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Bereits fix sind 2 Tabellen für Kunden und Artikel</a:t>
            </a:r>
          </a:p>
          <a:p>
            <a:r>
              <a:rPr lang="de-AT" dirty="0" smtClean="0"/>
              <a:t>Am Rechnungsformular sehen wir Daten,</a:t>
            </a:r>
          </a:p>
          <a:p>
            <a:pPr lvl="1"/>
            <a:r>
              <a:rPr lang="de-AT" dirty="0" smtClean="0"/>
              <a:t>Die einmal vorkommen (Datum, Kundennummer)</a:t>
            </a:r>
          </a:p>
          <a:p>
            <a:pPr lvl="1"/>
            <a:r>
              <a:rPr lang="de-AT" dirty="0" smtClean="0"/>
              <a:t>Die mehrfach vorkommen (Menge, Artikelnummer)</a:t>
            </a:r>
          </a:p>
          <a:p>
            <a:r>
              <a:rPr lang="de-AT" dirty="0" smtClean="0"/>
              <a:t>Daher benötigen wir eine Rechnungstabelle und eine weitere Rechnungsposition (-zeilen) Tabelle</a:t>
            </a:r>
          </a:p>
          <a:p>
            <a:r>
              <a:rPr lang="de-AT" dirty="0" smtClean="0"/>
              <a:t>Kundenummer und Artikel-</a:t>
            </a:r>
            <a:br>
              <a:rPr lang="de-AT" dirty="0" smtClean="0"/>
            </a:br>
            <a:r>
              <a:rPr lang="de-AT" dirty="0" err="1" smtClean="0"/>
              <a:t>nummer</a:t>
            </a:r>
            <a:r>
              <a:rPr lang="de-AT" dirty="0" smtClean="0"/>
              <a:t> darin werden</a:t>
            </a:r>
            <a:br>
              <a:rPr lang="de-AT" dirty="0" smtClean="0"/>
            </a:br>
            <a:r>
              <a:rPr lang="de-AT" dirty="0" smtClean="0"/>
              <a:t>Fremdschlüssel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4005064"/>
            <a:ext cx="3240757" cy="217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Wiederholung Datenbankdiagramm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Welche </a:t>
            </a:r>
            <a:r>
              <a:rPr lang="de-AT" dirty="0" err="1" smtClean="0"/>
              <a:t>PKs</a:t>
            </a:r>
            <a:r>
              <a:rPr lang="de-AT" dirty="0" smtClean="0"/>
              <a:t> (</a:t>
            </a:r>
            <a:r>
              <a:rPr lang="de-AT" dirty="0" err="1" smtClean="0"/>
              <a:t>primary</a:t>
            </a:r>
            <a:r>
              <a:rPr lang="de-AT" dirty="0" smtClean="0"/>
              <a:t> </a:t>
            </a:r>
            <a:r>
              <a:rPr lang="de-AT" dirty="0" err="1" smtClean="0"/>
              <a:t>keys</a:t>
            </a:r>
            <a:r>
              <a:rPr lang="de-AT" dirty="0" smtClean="0"/>
              <a:t>) sehen Sie, welchen Zweck haben diese, kann ein PK aus 2 Felder bestehen?</a:t>
            </a:r>
          </a:p>
          <a:p>
            <a:r>
              <a:rPr lang="de-AT" dirty="0" smtClean="0"/>
              <a:t>Welche </a:t>
            </a:r>
            <a:r>
              <a:rPr lang="de-AT" dirty="0" err="1" smtClean="0"/>
              <a:t>FKs</a:t>
            </a:r>
            <a:r>
              <a:rPr lang="de-AT" dirty="0" smtClean="0"/>
              <a:t> sehen Sie, was dürfen diese enthalten?</a:t>
            </a:r>
          </a:p>
          <a:p>
            <a:r>
              <a:rPr lang="de-AT" dirty="0" smtClean="0"/>
              <a:t>Was bedeutet 1 zu n bei Beziehungen</a:t>
            </a:r>
          </a:p>
          <a:p>
            <a:r>
              <a:rPr lang="de-AT" dirty="0" err="1" smtClean="0"/>
              <a:t>L_Nr</a:t>
            </a:r>
            <a:r>
              <a:rPr lang="de-AT" dirty="0" smtClean="0"/>
              <a:t>, </a:t>
            </a:r>
            <a:r>
              <a:rPr lang="de-AT" dirty="0" err="1" smtClean="0"/>
              <a:t>K_Nr</a:t>
            </a:r>
            <a:r>
              <a:rPr lang="de-AT" dirty="0" smtClean="0"/>
              <a:t> sind Felder aus den Tabellen, die sich als</a:t>
            </a:r>
            <a:br>
              <a:rPr lang="de-AT" dirty="0" smtClean="0"/>
            </a:br>
            <a:r>
              <a:rPr lang="de-AT" dirty="0" smtClean="0"/>
              <a:t>PK eignen, was </a:t>
            </a:r>
            <a:br>
              <a:rPr lang="de-AT" dirty="0" smtClean="0"/>
            </a:br>
            <a:r>
              <a:rPr lang="de-AT" dirty="0" smtClean="0"/>
              <a:t>tut man wenn</a:t>
            </a:r>
            <a:br>
              <a:rPr lang="de-AT" dirty="0" smtClean="0"/>
            </a:br>
            <a:r>
              <a:rPr lang="de-AT" dirty="0" smtClean="0"/>
              <a:t>sich keine </a:t>
            </a:r>
            <a:br>
              <a:rPr lang="de-AT" dirty="0" smtClean="0"/>
            </a:br>
            <a:r>
              <a:rPr lang="de-AT" dirty="0" smtClean="0"/>
              <a:t>geeigneten Felder</a:t>
            </a:r>
            <a:br>
              <a:rPr lang="de-AT" dirty="0" smtClean="0"/>
            </a:br>
            <a:r>
              <a:rPr lang="de-AT" dirty="0" smtClean="0"/>
              <a:t>finden?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3717032"/>
            <a:ext cx="53340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Von Excel nach Access 4 der konkrete Import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Schritt 1   </a:t>
            </a:r>
            <a:r>
              <a:rPr lang="de-AT" dirty="0" err="1" smtClean="0"/>
              <a:t>xls</a:t>
            </a:r>
            <a:r>
              <a:rPr lang="de-AT" dirty="0" smtClean="0"/>
              <a:t> Tabellenblätter</a:t>
            </a:r>
            <a:br>
              <a:rPr lang="de-AT" dirty="0" smtClean="0"/>
            </a:br>
            <a:r>
              <a:rPr lang="de-AT" dirty="0" smtClean="0"/>
              <a:t>Kunde und Artikel</a:t>
            </a:r>
            <a:br>
              <a:rPr lang="de-AT" dirty="0" smtClean="0"/>
            </a:br>
            <a:r>
              <a:rPr lang="de-AT" dirty="0" smtClean="0"/>
              <a:t>importieren (vorher in Excel</a:t>
            </a:r>
            <a:br>
              <a:rPr lang="de-AT" dirty="0" smtClean="0"/>
            </a:br>
            <a:r>
              <a:rPr lang="de-AT" dirty="0" smtClean="0"/>
              <a:t>Zeilen 1,2 löschen)</a:t>
            </a:r>
          </a:p>
          <a:p>
            <a:r>
              <a:rPr lang="de-AT" dirty="0" smtClean="0"/>
              <a:t>In Access </a:t>
            </a:r>
            <a:br>
              <a:rPr lang="de-AT" dirty="0" smtClean="0"/>
            </a:br>
            <a:r>
              <a:rPr lang="de-AT" dirty="0" smtClean="0"/>
              <a:t>„Externe Daten – Excel“</a:t>
            </a:r>
            <a:br>
              <a:rPr lang="de-AT" dirty="0" smtClean="0"/>
            </a:br>
            <a:r>
              <a:rPr lang="de-AT" dirty="0" smtClean="0"/>
              <a:t>wählen und dem </a:t>
            </a:r>
            <a:br>
              <a:rPr lang="de-AT" dirty="0" smtClean="0"/>
            </a:br>
            <a:r>
              <a:rPr lang="de-AT" dirty="0" smtClean="0"/>
              <a:t>Importassistenten</a:t>
            </a:r>
            <a:br>
              <a:rPr lang="de-AT" dirty="0" smtClean="0"/>
            </a:br>
            <a:r>
              <a:rPr lang="de-AT" dirty="0" smtClean="0"/>
              <a:t>folgen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980728"/>
            <a:ext cx="3924300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348880"/>
            <a:ext cx="3924300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Gekrümmte Verbindung 9"/>
          <p:cNvCxnSpPr/>
          <p:nvPr/>
        </p:nvCxnSpPr>
        <p:spPr>
          <a:xfrm flipV="1">
            <a:off x="3635896" y="2564904"/>
            <a:ext cx="1224136" cy="14401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3968" y="2924944"/>
            <a:ext cx="4030663" cy="310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Von Excel nach Access 5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18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3079" name="Picture 7" descr="C:\Users\psad\AppData\Local\Temp\SNAGHTML1afe54a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052736"/>
            <a:ext cx="4029075" cy="3152775"/>
          </a:xfrm>
          <a:prstGeom prst="rect">
            <a:avLst/>
          </a:prstGeom>
          <a:noFill/>
        </p:spPr>
      </p:pic>
      <p:pic>
        <p:nvPicPr>
          <p:cNvPr id="3081" name="Picture 9" descr="C:\Users\psad\AppData\Local\Temp\SNAGHTML1b010fd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3501008"/>
            <a:ext cx="5153025" cy="2914650"/>
          </a:xfrm>
          <a:prstGeom prst="rect">
            <a:avLst/>
          </a:prstGeom>
          <a:noFill/>
        </p:spPr>
      </p:pic>
      <p:pic>
        <p:nvPicPr>
          <p:cNvPr id="3083" name="Picture 11" descr="C:\Users\psad\AppData\Local\Temp\SNAGHTML1b0277ac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4077072"/>
            <a:ext cx="2533650" cy="2438400"/>
          </a:xfrm>
          <a:prstGeom prst="rect">
            <a:avLst/>
          </a:prstGeom>
          <a:noFill/>
        </p:spPr>
      </p:pic>
      <p:cxnSp>
        <p:nvCxnSpPr>
          <p:cNvPr id="10" name="Gekrümmte Verbindung 9"/>
          <p:cNvCxnSpPr/>
          <p:nvPr/>
        </p:nvCxnSpPr>
        <p:spPr>
          <a:xfrm rot="5400000">
            <a:off x="827584" y="3717032"/>
            <a:ext cx="1224136" cy="21602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krümmte Verbindung 20"/>
          <p:cNvCxnSpPr/>
          <p:nvPr/>
        </p:nvCxnSpPr>
        <p:spPr>
          <a:xfrm>
            <a:off x="1907704" y="5301208"/>
            <a:ext cx="1512168" cy="36004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bgerundete rechteckige Legende 23"/>
          <p:cNvSpPr/>
          <p:nvPr/>
        </p:nvSpPr>
        <p:spPr>
          <a:xfrm>
            <a:off x="6588224" y="5013176"/>
            <a:ext cx="2160240" cy="1224136"/>
          </a:xfrm>
          <a:prstGeom prst="wedgeRoundRectCallout">
            <a:avLst>
              <a:gd name="adj1" fmla="val -31856"/>
              <a:gd name="adj2" fmla="val -780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 dirty="0" smtClean="0">
                <a:solidFill>
                  <a:srgbClr val="FF0000"/>
                </a:solidFill>
              </a:rPr>
              <a:t>Hier für alle Felder (Spalten) Datentypen prüfen/korrigieren</a:t>
            </a:r>
            <a:endParaRPr lang="de-AT" b="1" dirty="0">
              <a:solidFill>
                <a:srgbClr val="FF0000"/>
              </a:solidFill>
            </a:endParaRPr>
          </a:p>
        </p:txBody>
      </p:sp>
      <p:pic>
        <p:nvPicPr>
          <p:cNvPr id="3085" name="Picture 13" descr="C:\Users\psad\AppData\Local\Temp\SNAGHTML1b07d546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04048" y="2492896"/>
            <a:ext cx="3505200" cy="990601"/>
          </a:xfrm>
          <a:prstGeom prst="rect">
            <a:avLst/>
          </a:prstGeom>
          <a:noFill/>
        </p:spPr>
      </p:pic>
      <p:cxnSp>
        <p:nvCxnSpPr>
          <p:cNvPr id="26" name="Gekrümmte Verbindung 25"/>
          <p:cNvCxnSpPr/>
          <p:nvPr/>
        </p:nvCxnSpPr>
        <p:spPr>
          <a:xfrm rot="5400000" flipH="1" flipV="1">
            <a:off x="4391980" y="3176972"/>
            <a:ext cx="864096" cy="50405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7" name="Picture 15" descr="C:\Users\psad\AppData\Local\Temp\SNAGHTML1b095963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08104" y="908720"/>
            <a:ext cx="2781300" cy="1695451"/>
          </a:xfrm>
          <a:prstGeom prst="rect">
            <a:avLst/>
          </a:prstGeom>
          <a:noFill/>
        </p:spPr>
      </p:pic>
      <p:cxnSp>
        <p:nvCxnSpPr>
          <p:cNvPr id="29" name="Gekrümmte Verbindung 28"/>
          <p:cNvCxnSpPr/>
          <p:nvPr/>
        </p:nvCxnSpPr>
        <p:spPr>
          <a:xfrm rot="5400000" flipH="1" flipV="1">
            <a:off x="4824028" y="1880828"/>
            <a:ext cx="864096" cy="50405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Von Excel nach Access 6 Übungsbeispiel für Sie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7800" indent="-177800"/>
            <a:r>
              <a:rPr lang="de-AT" dirty="0" smtClean="0"/>
              <a:t>Schritt 2 Erstellen Sie die beiden Tabellen für Rechnungen und Rechnungspositionen</a:t>
            </a:r>
            <a:br>
              <a:rPr lang="de-AT" dirty="0" smtClean="0"/>
            </a:br>
            <a:r>
              <a:rPr lang="de-AT" dirty="0" smtClean="0"/>
              <a:t>z.B.</a:t>
            </a:r>
          </a:p>
          <a:p>
            <a:pPr marL="177800" indent="-177800"/>
            <a:endParaRPr lang="de-AT" dirty="0" smtClean="0"/>
          </a:p>
          <a:p>
            <a:pPr marL="177800" indent="-177800"/>
            <a:endParaRPr lang="de-AT" dirty="0" smtClean="0"/>
          </a:p>
          <a:p>
            <a:pPr marL="177800" indent="-177800"/>
            <a:endParaRPr lang="de-AT" dirty="0" smtClean="0"/>
          </a:p>
          <a:p>
            <a:pPr marL="177800" indent="-177800"/>
            <a:endParaRPr lang="de-AT" dirty="0" smtClean="0"/>
          </a:p>
          <a:p>
            <a:pPr marL="177800" indent="-177800"/>
            <a:r>
              <a:rPr lang="de-AT" dirty="0" smtClean="0"/>
              <a:t>Daten für 2 Rechnungen in die neuen Tabellen eingeben</a:t>
            </a:r>
          </a:p>
          <a:p>
            <a:pPr marL="177800" indent="-177800"/>
            <a:r>
              <a:rPr lang="de-AT" dirty="0" smtClean="0"/>
              <a:t>Bitte das fertige Modell sofort dem Lehrer zeigen</a:t>
            </a:r>
            <a:endParaRPr lang="de-AT" i="1" dirty="0" smtClean="0"/>
          </a:p>
          <a:p>
            <a:pPr marL="0" indent="0">
              <a:buNone/>
            </a:pPr>
            <a:endParaRPr lang="de-AT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492896"/>
            <a:ext cx="739638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Wiederholung Tabellenentwurf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Was bedeutet das Schlüssel-Symbol neben </a:t>
            </a:r>
            <a:r>
              <a:rPr lang="de-AT" dirty="0" err="1" smtClean="0"/>
              <a:t>S_Nr</a:t>
            </a:r>
            <a:r>
              <a:rPr lang="de-AT" dirty="0" smtClean="0"/>
              <a:t>, wie wird es gesetzt?</a:t>
            </a:r>
          </a:p>
          <a:p>
            <a:r>
              <a:rPr lang="de-AT" dirty="0" smtClean="0"/>
              <a:t>Wie wird der Zahl Datentyp</a:t>
            </a:r>
            <a:br>
              <a:rPr lang="de-AT" dirty="0" smtClean="0"/>
            </a:br>
            <a:r>
              <a:rPr lang="de-AT" dirty="0" smtClean="0"/>
              <a:t>(bei Postleitzahl) präzisiert?</a:t>
            </a:r>
          </a:p>
          <a:p>
            <a:r>
              <a:rPr lang="de-AT" dirty="0" smtClean="0"/>
              <a:t>Welchen Datentyp hätte das</a:t>
            </a:r>
            <a:br>
              <a:rPr lang="de-AT" dirty="0" smtClean="0"/>
            </a:br>
            <a:r>
              <a:rPr lang="de-AT" dirty="0" smtClean="0"/>
              <a:t>Feld „</a:t>
            </a:r>
            <a:r>
              <a:rPr lang="de-AT" dirty="0" err="1" smtClean="0"/>
              <a:t>S_Isteigenberechtigt</a:t>
            </a:r>
            <a:r>
              <a:rPr lang="de-AT" dirty="0" smtClean="0"/>
              <a:t>“</a:t>
            </a:r>
          </a:p>
          <a:p>
            <a:r>
              <a:rPr lang="de-AT" dirty="0" smtClean="0"/>
              <a:t>Die Datentypdetails (im Reiter</a:t>
            </a:r>
            <a:br>
              <a:rPr lang="de-AT" dirty="0" smtClean="0"/>
            </a:br>
            <a:r>
              <a:rPr lang="de-AT" dirty="0" smtClean="0"/>
              <a:t>Allgemein) sind speicherungs-</a:t>
            </a:r>
            <a:br>
              <a:rPr lang="de-AT" dirty="0" smtClean="0"/>
            </a:br>
            <a:r>
              <a:rPr lang="de-AT" dirty="0" smtClean="0"/>
              <a:t>oder darstellungsbezogen;</a:t>
            </a:r>
            <a:br>
              <a:rPr lang="de-AT" dirty="0" smtClean="0"/>
            </a:br>
            <a:r>
              <a:rPr lang="de-AT" dirty="0" smtClean="0"/>
              <a:t>Welche wofür?</a:t>
            </a:r>
          </a:p>
          <a:p>
            <a:endParaRPr lang="de-AT" dirty="0" smtClean="0"/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3076" name="Picture 4" descr="C:\Users\psad\AppData\Local\Temp\SNAGHTML1fc68e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1628800"/>
            <a:ext cx="3248025" cy="4800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Lernziele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95536" y="1124744"/>
            <a:ext cx="8424936" cy="89439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914400" indent="-914400">
              <a:buAutoNum type="arabicParenR"/>
            </a:pPr>
            <a:r>
              <a:rPr lang="de-DE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Erstellen einer neuen DB</a:t>
            </a:r>
          </a:p>
          <a:p>
            <a:pPr marL="914400" indent="-914400">
              <a:buAutoNum type="arabicParenR"/>
            </a:pPr>
            <a:endParaRPr lang="de-DE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914400" indent="-914400">
              <a:buAutoNum type="arabicParenR"/>
            </a:pPr>
            <a:r>
              <a:rPr lang="de-DE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Kopieren von Objekten zwischen Datenbanken</a:t>
            </a:r>
          </a:p>
          <a:p>
            <a:pPr marL="914400" indent="-914400">
              <a:buAutoNum type="arabicParenR"/>
            </a:pPr>
            <a:endParaRPr lang="de-DE" sz="4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914400" indent="-914400">
              <a:buAutoNum type="arabicParenR"/>
            </a:pPr>
            <a:r>
              <a:rPr lang="de-DE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Praktische Übungen</a:t>
            </a:r>
          </a:p>
          <a:p>
            <a:pPr lvl="1"/>
            <a:r>
              <a:rPr lang="de-DE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	</a:t>
            </a:r>
            <a:r>
              <a:rPr lang="de-DE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	</a:t>
            </a:r>
            <a:endParaRPr lang="de-DE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endParaRPr lang="de-DE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914400" indent="-914400">
              <a:buAutoNum type="arabicParenR"/>
            </a:pPr>
            <a:endParaRPr lang="de-DE" sz="4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914400" indent="-914400">
              <a:buAutoNum type="arabicParenR"/>
            </a:pPr>
            <a:endParaRPr lang="de-DE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914400" indent="-914400">
              <a:buAutoNum type="arabicParenR"/>
            </a:pPr>
            <a:endParaRPr lang="de-DE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Erstellen einer neuen Datenbank</a:t>
            </a:r>
            <a:endParaRPr lang="de-AT" dirty="0"/>
          </a:p>
        </p:txBody>
      </p:sp>
      <p:pic>
        <p:nvPicPr>
          <p:cNvPr id="7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5249" y="222547"/>
            <a:ext cx="729605" cy="729605"/>
          </a:xfrm>
          <a:prstGeom prst="rect">
            <a:avLst/>
          </a:prstGeom>
          <a:noFill/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Bereits beim Erstellen (NEU) einer </a:t>
            </a:r>
            <a:br>
              <a:rPr lang="de-AT" dirty="0" smtClean="0"/>
            </a:br>
            <a:r>
              <a:rPr lang="de-AT" dirty="0" smtClean="0"/>
              <a:t>Datenbank Dateinamen und </a:t>
            </a:r>
            <a:br>
              <a:rPr lang="de-AT" dirty="0" smtClean="0"/>
            </a:br>
            <a:r>
              <a:rPr lang="de-AT" dirty="0" smtClean="0"/>
              <a:t>Speicherort festgelegt werden.</a:t>
            </a:r>
            <a:endParaRPr lang="de-AT" dirty="0"/>
          </a:p>
          <a:p>
            <a:r>
              <a:rPr lang="de-AT" dirty="0" smtClean="0"/>
              <a:t>ACCESS bietet auch eine Menge Vorlagen zum Erstellen von Datenbanken. Hier erspart man sich das Generieren eines Datenmodells, das Anlegen von Tabellen, Abfragen Formulare und Berichte.</a:t>
            </a:r>
          </a:p>
          <a:p>
            <a:r>
              <a:rPr lang="de-AT" dirty="0" smtClean="0"/>
              <a:t>Die selbst erstellte Datenbank liefert allerdings mehr Möglichkeiten und entspricht genau Ihren Anforderungen!!  </a:t>
            </a:r>
            <a:r>
              <a:rPr lang="de-AT" dirty="0" smtClean="0">
                <a:sym typeface="Wingdings" pitchFamily="2" charset="2"/>
              </a:rPr>
              <a:t></a:t>
            </a:r>
            <a:endParaRPr lang="de-AT" dirty="0" smtClean="0"/>
          </a:p>
        </p:txBody>
      </p:sp>
      <p:pic>
        <p:nvPicPr>
          <p:cNvPr id="4098" name="Picture 2" descr="http://www.internet-heute.net/uploaded_images/Diskette_ubt-edit-74766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68570">
            <a:off x="5741079" y="93758"/>
            <a:ext cx="2376264" cy="237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8455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Anlegen einer neuen Datenbank</a:t>
            </a:r>
            <a:endParaRPr lang="de-AT" dirty="0"/>
          </a:p>
        </p:txBody>
      </p:sp>
      <p:pic>
        <p:nvPicPr>
          <p:cNvPr id="11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5249" y="222547"/>
            <a:ext cx="729605" cy="729605"/>
          </a:xfrm>
          <a:prstGeom prst="rect">
            <a:avLst/>
          </a:prstGeom>
          <a:noFill/>
        </p:spPr>
      </p:pic>
      <p:pic>
        <p:nvPicPr>
          <p:cNvPr id="1026" name="Picture 2" descr="C:\Users\Divi\AppData\Local\Temp\SNAGHTMLa2991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352928" cy="548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5983585" y="4610447"/>
            <a:ext cx="2592288" cy="792088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Abgerundetes Rechteck 7"/>
          <p:cNvSpPr/>
          <p:nvPr/>
        </p:nvSpPr>
        <p:spPr>
          <a:xfrm>
            <a:off x="2051720" y="1988840"/>
            <a:ext cx="1296144" cy="1080120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6660232" y="5589240"/>
            <a:ext cx="1512168" cy="144016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5481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EXKURS: Darstellung der Dokumentenfenster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211960" y="6309320"/>
            <a:ext cx="3168352" cy="365125"/>
          </a:xfrm>
        </p:spPr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495928" y="6289093"/>
            <a:ext cx="540568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028" name="Picture 4" descr="C:\Users\Divi\AppData\Local\Temp\SNAGHTML2e460f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6922" y="1052736"/>
            <a:ext cx="6811342" cy="294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Divi\AppData\Local\Temp\SNAGHTML2e6334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5331" y="3429000"/>
            <a:ext cx="733425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bgerundetes Rechteck 8"/>
          <p:cNvSpPr/>
          <p:nvPr/>
        </p:nvSpPr>
        <p:spPr>
          <a:xfrm>
            <a:off x="5868144" y="3933056"/>
            <a:ext cx="648072" cy="792088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2627784" y="1700808"/>
            <a:ext cx="1168648" cy="576064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3541886" y="1700808"/>
            <a:ext cx="1168648" cy="576064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3282757" y="4924282"/>
            <a:ext cx="877007" cy="972108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 flipV="1">
            <a:off x="5639209" y="4905164"/>
            <a:ext cx="877007" cy="972108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15249" y="222547"/>
            <a:ext cx="729605" cy="7296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1063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EXKURS: Darstellung der Dokumentenfenster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2050" name="Picture 2" descr="C:\Users\Divi\AppData\Local\Temp\SNAGHTML2ea5dd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808137"/>
            <a:ext cx="7920880" cy="571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bgerundetes Rechteck 7"/>
          <p:cNvSpPr/>
          <p:nvPr/>
        </p:nvSpPr>
        <p:spPr>
          <a:xfrm>
            <a:off x="2411760" y="2924944"/>
            <a:ext cx="2232248" cy="648072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Abgerundetes Rechteck 6"/>
          <p:cNvSpPr/>
          <p:nvPr/>
        </p:nvSpPr>
        <p:spPr>
          <a:xfrm>
            <a:off x="2339752" y="4315956"/>
            <a:ext cx="3600400" cy="216024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Abgerundete rechteckige Legende 9"/>
          <p:cNvSpPr/>
          <p:nvPr/>
        </p:nvSpPr>
        <p:spPr>
          <a:xfrm>
            <a:off x="6516216" y="3645024"/>
            <a:ext cx="1656184" cy="792088"/>
          </a:xfrm>
          <a:prstGeom prst="wedgeRoundRectCallout">
            <a:avLst>
              <a:gd name="adj1" fmla="val -96623"/>
              <a:gd name="adj2" fmla="val 456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Hackerl</a:t>
            </a:r>
            <a:r>
              <a:rPr lang="de-AT" dirty="0" smtClean="0"/>
              <a:t> entfernen!</a:t>
            </a:r>
            <a:endParaRPr lang="de-AT" dirty="0"/>
          </a:p>
        </p:txBody>
      </p:sp>
      <p:pic>
        <p:nvPicPr>
          <p:cNvPr id="9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15249" y="222547"/>
            <a:ext cx="729605" cy="7296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9616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endParaRPr lang="de-AT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29699" name="Inhaltsplatzhalter 3"/>
          <p:cNvSpPr>
            <a:spLocks noGrp="1"/>
          </p:cNvSpPr>
          <p:nvPr>
            <p:ph idx="1"/>
          </p:nvPr>
        </p:nvSpPr>
        <p:spPr>
          <a:xfrm>
            <a:off x="395288" y="1125538"/>
            <a:ext cx="8424862" cy="5000625"/>
          </a:xfrm>
        </p:spPr>
        <p:txBody>
          <a:bodyPr/>
          <a:lstStyle/>
          <a:p>
            <a:pPr eaLnBrk="1" hangingPunct="1"/>
            <a:endParaRPr lang="de-AT" smtClean="0"/>
          </a:p>
        </p:txBody>
      </p:sp>
      <p:sp>
        <p:nvSpPr>
          <p:cNvPr id="5" name="Rechteck 4"/>
          <p:cNvSpPr/>
          <p:nvPr/>
        </p:nvSpPr>
        <p:spPr>
          <a:xfrm>
            <a:off x="0" y="9525"/>
            <a:ext cx="9144000" cy="6848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9701" name="Textfeld 5"/>
          <p:cNvSpPr txBox="1">
            <a:spLocks noChangeArrowheads="1"/>
          </p:cNvSpPr>
          <p:nvPr/>
        </p:nvSpPr>
        <p:spPr bwMode="auto">
          <a:xfrm>
            <a:off x="0" y="2708275"/>
            <a:ext cx="91440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de-AT" sz="6600" dirty="0" smtClean="0">
                <a:latin typeface="Calibri" pitchFamily="34" charset="0"/>
              </a:rPr>
              <a:t>Kopieren </a:t>
            </a:r>
            <a:r>
              <a:rPr lang="de-AT" sz="6600" smtClean="0">
                <a:latin typeface="Calibri" pitchFamily="34" charset="0"/>
              </a:rPr>
              <a:t>von Objekten</a:t>
            </a:r>
            <a:endParaRPr lang="de-AT" sz="6600" dirty="0">
              <a:latin typeface="Calibri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11530-E6DA-4A8F-B1D0-3F32FBF6C09A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8868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ZQUTYFKESgvC81jUT6uQ"/>
</p:tagLst>
</file>

<file path=ppt/theme/theme1.xml><?xml version="1.0" encoding="utf-8"?>
<a:theme xmlns:a="http://schemas.openxmlformats.org/drawingml/2006/main" name="HTL Spengergasse Vorlage V0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HTL Spengergasse Vorlage V01</Template>
  <TotalTime>0</TotalTime>
  <Words>1729</Words>
  <Application>Microsoft Office PowerPoint</Application>
  <PresentationFormat>Bildschirmpräsentation (4:3)</PresentationFormat>
  <Paragraphs>268</Paragraphs>
  <Slides>22</Slides>
  <Notes>18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HTL Spengergasse Vorlage V01</vt:lpstr>
      <vt:lpstr>DBIS2 –  Datenbanken und Informationssysteme</vt:lpstr>
      <vt:lpstr>Wiederholung Datenbankdiagramm</vt:lpstr>
      <vt:lpstr>Wiederholung Tabellenentwurf</vt:lpstr>
      <vt:lpstr>Lernziele</vt:lpstr>
      <vt:lpstr>Erstellen einer neuen Datenbank</vt:lpstr>
      <vt:lpstr>Anlegen einer neuen Datenbank</vt:lpstr>
      <vt:lpstr>EXKURS: Darstellung der Dokumentenfenster</vt:lpstr>
      <vt:lpstr>EXKURS: Darstellung der Dokumentenfenster</vt:lpstr>
      <vt:lpstr>Folie 9</vt:lpstr>
      <vt:lpstr>Kopieren von Objekten</vt:lpstr>
      <vt:lpstr>Kopieren von einer Tabelle – Übung A3-2</vt:lpstr>
      <vt:lpstr>Folie 12</vt:lpstr>
      <vt:lpstr>Übung 1  mit der schuelerDB (der letzten Woche)</vt:lpstr>
      <vt:lpstr>Übung - importieren Textdatei</vt:lpstr>
      <vt:lpstr>Übung – importieren Textdatei</vt:lpstr>
      <vt:lpstr>Folie 16</vt:lpstr>
      <vt:lpstr>Von Excel nach Access 1 (eine praktische Übung)</vt:lpstr>
      <vt:lpstr>Von Excel nach Access 2</vt:lpstr>
      <vt:lpstr>Von Excel nach Access 3</vt:lpstr>
      <vt:lpstr>Von Excel nach Access 4 der konkrete Import</vt:lpstr>
      <vt:lpstr>Von Excel nach Access 5</vt:lpstr>
      <vt:lpstr>Von Excel nach Access 6 Übungsbeispiel für Sie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DBIS2 –  Datenbanken und Informationssysteme</dc:title>
  <dc:creator>Divi</dc:creator>
  <cp:lastModifiedBy>psad</cp:lastModifiedBy>
  <cp:revision>144</cp:revision>
  <dcterms:created xsi:type="dcterms:W3CDTF">2010-09-09T10:26:00Z</dcterms:created>
  <dcterms:modified xsi:type="dcterms:W3CDTF">2012-02-24T11:38:47Z</dcterms:modified>
</cp:coreProperties>
</file>