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6"/>
  </p:notesMasterIdLst>
  <p:sldIdLst>
    <p:sldId id="256" r:id="rId2"/>
    <p:sldId id="276" r:id="rId3"/>
    <p:sldId id="291" r:id="rId4"/>
    <p:sldId id="292" r:id="rId5"/>
    <p:sldId id="290" r:id="rId6"/>
    <p:sldId id="286" r:id="rId7"/>
    <p:sldId id="287" r:id="rId8"/>
    <p:sldId id="288" r:id="rId9"/>
    <p:sldId id="293" r:id="rId10"/>
    <p:sldId id="294" r:id="rId11"/>
    <p:sldId id="295" r:id="rId12"/>
    <p:sldId id="296" r:id="rId13"/>
    <p:sldId id="297" r:id="rId14"/>
    <p:sldId id="298" r:id="rId1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7" autoAdjust="0"/>
    <p:restoredTop sz="39121" autoAdjust="0"/>
  </p:normalViewPr>
  <p:slideViewPr>
    <p:cSldViewPr>
      <p:cViewPr>
        <p:scale>
          <a:sx n="80" d="100"/>
          <a:sy n="80" d="100"/>
        </p:scale>
        <p:origin x="-1022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1181"/>
    </p:cViewPr>
  </p:notesTextViewPr>
  <p:notesViewPr>
    <p:cSldViewPr>
      <p:cViewPr varScale="1">
        <p:scale>
          <a:sx n="68" d="100"/>
          <a:sy n="68" d="100"/>
        </p:scale>
        <p:origin x="-2496" y="-7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0B1F9C-D4D9-4272-A315-C9A68CBB5628}" type="datetimeFigureOut">
              <a:rPr lang="de-AT" smtClean="0"/>
              <a:pPr/>
              <a:t>02.03.2012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ab jetzt wieder(immer) ein Kurzbeispiel zum Aussehen (Modell  oder Schema) einer Datenbank.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Hier eine im Erwin erstellte Darstellung der </a:t>
            </a:r>
            <a:r>
              <a:rPr lang="de-AT" baseline="0" dirty="0" err="1" smtClean="0"/>
              <a:t>RechnungsDB</a:t>
            </a:r>
            <a:r>
              <a:rPr lang="de-AT" baseline="0" dirty="0" smtClean="0"/>
              <a:t> vom letzten Mal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4 Tabellen sind optisch Kästchen </a:t>
            </a:r>
          </a:p>
          <a:p>
            <a:r>
              <a:rPr lang="de-AT" baseline="0" dirty="0" smtClean="0"/>
              <a:t>  Es ist immer der Tabellenname angeführt (steht oben darüber) </a:t>
            </a:r>
          </a:p>
          <a:p>
            <a:r>
              <a:rPr lang="de-AT" baseline="0" dirty="0" smtClean="0"/>
              <a:t>  und in vielen Fällen auch  die Felder (innen drin im Kästchen)</a:t>
            </a:r>
          </a:p>
          <a:p>
            <a:r>
              <a:rPr lang="de-AT" baseline="0" dirty="0" smtClean="0"/>
              <a:t>Der Primärschlüssel ist dabei oberhalb des Querstrichs, darunter die normalen Felder</a:t>
            </a:r>
          </a:p>
          <a:p>
            <a:endParaRPr lang="de-AT" baseline="0" dirty="0" smtClean="0"/>
          </a:p>
          <a:p>
            <a:r>
              <a:rPr lang="de-AT" baseline="0" dirty="0" smtClean="0"/>
              <a:t>Zur Erinnerung:  Primärschlüssel muß immer einen Wert haben und eindeutig sein </a:t>
            </a:r>
          </a:p>
          <a:p>
            <a:r>
              <a:rPr lang="de-AT" baseline="0" dirty="0" smtClean="0"/>
              <a:t>                        (keine 2 Zeilen mit gleichem PK möglich!!)</a:t>
            </a:r>
          </a:p>
          <a:p>
            <a:r>
              <a:rPr lang="de-AT" baseline="0" dirty="0" smtClean="0"/>
              <a:t>	-- ist nötig um bestimmte Zeilen eindeutig wiederzufinden</a:t>
            </a:r>
          </a:p>
          <a:p>
            <a:r>
              <a:rPr lang="de-AT" baseline="0" dirty="0" smtClean="0"/>
              <a:t>	-- ist der Ausgangspunkt für Beziehungen                  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Beziehung dazwischen ist als Strich dargestellt, </a:t>
            </a:r>
          </a:p>
          <a:p>
            <a:r>
              <a:rPr lang="de-AT" baseline="0" dirty="0" smtClean="0"/>
              <a:t>  wobei (jeweils unterschiedliche Symbole)   die Richtung festlegen</a:t>
            </a:r>
          </a:p>
          <a:p>
            <a:r>
              <a:rPr lang="de-AT" baseline="0" dirty="0" smtClean="0"/>
              <a:t>Alle Beziehungen in Datenbanken sind ja 1:n </a:t>
            </a:r>
          </a:p>
          <a:p>
            <a:r>
              <a:rPr lang="de-AT" baseline="0" dirty="0" smtClean="0"/>
              <a:t>   	-- der schwarze Knödel ist das   n  Symbol</a:t>
            </a:r>
          </a:p>
          <a:p>
            <a:r>
              <a:rPr lang="de-AT" baseline="0" dirty="0" smtClean="0"/>
              <a:t>	-- kein schwarzer Knödel somit die 1 er Seite</a:t>
            </a:r>
          </a:p>
          <a:p>
            <a:endParaRPr lang="de-AT" baseline="0" dirty="0" smtClean="0"/>
          </a:p>
          <a:p>
            <a:r>
              <a:rPr lang="de-AT" baseline="0" dirty="0" smtClean="0"/>
              <a:t>Wie erkennt man die Fremdschlüssel   --- hier durch den </a:t>
            </a:r>
            <a:r>
              <a:rPr lang="de-AT" baseline="0" dirty="0" err="1" smtClean="0"/>
              <a:t>zusatz</a:t>
            </a:r>
            <a:r>
              <a:rPr lang="de-AT" baseline="0" dirty="0" smtClean="0"/>
              <a:t> (FK)</a:t>
            </a:r>
          </a:p>
          <a:p>
            <a:endParaRPr lang="de-AT" baseline="0" dirty="0" smtClean="0"/>
          </a:p>
          <a:p>
            <a:r>
              <a:rPr lang="de-AT" baseline="0" dirty="0" smtClean="0"/>
              <a:t>Wie liste man eine Beziehung??</a:t>
            </a:r>
          </a:p>
          <a:p>
            <a:r>
              <a:rPr lang="de-AT" baseline="0" dirty="0" smtClean="0"/>
              <a:t>Ein Kunde hat n Rechnungen,  ABER eine Rechnung gehört NUR zu einem Kunden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Funktionen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leider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gravierende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Unterschiede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zwischen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verschiedenen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Datenbanksystemen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SQL </a:t>
            </a:r>
            <a:r>
              <a:rPr lang="en-US" baseline="0" dirty="0" err="1" smtClean="0"/>
              <a:t>versteht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mengenorientierte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Sprache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Daher</a:t>
            </a:r>
            <a:r>
              <a:rPr lang="en-US" baseline="0" dirty="0" smtClean="0"/>
              <a:t> hat die </a:t>
            </a:r>
            <a:r>
              <a:rPr lang="en-US" baseline="0" dirty="0" err="1" smtClean="0"/>
              <a:t>Ausgabe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zufällige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Sortierung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diese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mehrmaligen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Ausführen</a:t>
            </a:r>
            <a:r>
              <a:rPr lang="en-US" baseline="0" dirty="0" smtClean="0"/>
              <a:t> des </a:t>
            </a:r>
            <a:r>
              <a:rPr lang="en-US" baseline="0" dirty="0" err="1" smtClean="0"/>
              <a:t>gleichen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Befehls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ändern</a:t>
            </a:r>
            <a:r>
              <a:rPr lang="en-US" baseline="0" dirty="0" smtClean="0"/>
              <a:t>!</a:t>
            </a:r>
          </a:p>
          <a:p>
            <a:r>
              <a:rPr lang="en-US" baseline="0" dirty="0" err="1" smtClean="0"/>
              <a:t>Natürlich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das </a:t>
            </a:r>
            <a:r>
              <a:rPr lang="en-US" baseline="0" dirty="0" err="1" smtClean="0"/>
              <a:t>Ergebnis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sondern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nur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Reihenfolge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Ausgabezeilen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Mit</a:t>
            </a:r>
            <a:r>
              <a:rPr lang="en-US" baseline="0" dirty="0" smtClean="0"/>
              <a:t>  ORDER BY  </a:t>
            </a:r>
            <a:r>
              <a:rPr lang="en-US" baseline="0" dirty="0" err="1" smtClean="0"/>
              <a:t>legt</a:t>
            </a:r>
            <a:r>
              <a:rPr lang="en-US" baseline="0" dirty="0" smtClean="0"/>
              <a:t> man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bestimmte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Sortierung</a:t>
            </a:r>
            <a:r>
              <a:rPr lang="en-US" baseline="0" dirty="0" smtClean="0"/>
              <a:t> fest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beliebige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viele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Sortfelder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jedes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Sortfeld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kann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Zusatz</a:t>
            </a:r>
            <a:r>
              <a:rPr lang="en-US" baseline="0" dirty="0" smtClean="0"/>
              <a:t> DESC (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absteigend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)</a:t>
            </a:r>
          </a:p>
          <a:p>
            <a:r>
              <a:rPr lang="en-US" baseline="0" dirty="0" smtClean="0"/>
              <a:t>  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Rechenausdrücke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alle</a:t>
            </a:r>
            <a:r>
              <a:rPr lang="en-US" baseline="0" dirty="0" smtClean="0"/>
              <a:t> Felder </a:t>
            </a:r>
            <a:r>
              <a:rPr lang="en-US" baseline="0" dirty="0" err="1" smtClean="0"/>
              <a:t>müssen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Tabelle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from </a:t>
            </a:r>
            <a:r>
              <a:rPr lang="en-US" baseline="0" dirty="0" err="1" smtClean="0"/>
              <a:t>stammen</a:t>
            </a:r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SELECT  </a:t>
            </a:r>
            <a:r>
              <a:rPr lang="en-US" baseline="0" dirty="0" err="1" smtClean="0"/>
              <a:t>name,postleitzahl,Ort</a:t>
            </a:r>
            <a:r>
              <a:rPr lang="en-US" baseline="0" dirty="0" smtClean="0"/>
              <a:t>, Region</a:t>
            </a:r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Kunden</a:t>
            </a:r>
            <a:endParaRPr lang="en-US" baseline="0" dirty="0" smtClean="0"/>
          </a:p>
          <a:p>
            <a:r>
              <a:rPr lang="en-US" baseline="0" dirty="0" smtClean="0"/>
              <a:t>order by Region, </a:t>
            </a:r>
            <a:r>
              <a:rPr lang="en-US" baseline="0" dirty="0" err="1" smtClean="0"/>
              <a:t>Postleitzahl</a:t>
            </a:r>
            <a:r>
              <a:rPr lang="en-US" baseline="0" dirty="0" smtClean="0"/>
              <a:t>, Name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Befehle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bitte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einem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Textfile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sammeln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Lehrer </a:t>
            </a:r>
            <a:r>
              <a:rPr lang="en-US" baseline="0" dirty="0" err="1" smtClean="0"/>
              <a:t>vor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Stundenende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zeigen</a:t>
            </a:r>
            <a:r>
              <a:rPr lang="en-US" baseline="0" dirty="0" smtClean="0"/>
              <a:t> 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Hinweis</a:t>
            </a:r>
            <a:r>
              <a:rPr lang="en-US" baseline="0" dirty="0" smtClean="0"/>
              <a:t>:      Falls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Rückfrage</a:t>
            </a:r>
            <a:r>
              <a:rPr lang="en-US" baseline="0" dirty="0" smtClean="0"/>
              <a:t>   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  Parameter </a:t>
            </a:r>
            <a:r>
              <a:rPr lang="en-US" baseline="0" dirty="0" err="1" smtClean="0"/>
              <a:t>eingeben</a:t>
            </a:r>
            <a:r>
              <a:rPr lang="en-US" baseline="0" dirty="0" smtClean="0"/>
              <a:t>     von Access </a:t>
            </a:r>
            <a:r>
              <a:rPr lang="en-US" baseline="0" dirty="0" err="1" smtClean="0"/>
              <a:t>erhalten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                 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Feldnamen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falsch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geschrieben</a:t>
            </a:r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                (</a:t>
            </a:r>
            <a:r>
              <a:rPr lang="en-US" baseline="0" dirty="0" err="1" smtClean="0"/>
              <a:t>genau</a:t>
            </a:r>
            <a:r>
              <a:rPr lang="en-US" baseline="0" dirty="0" smtClean="0"/>
              <a:t> den Text,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den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angeblich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einen</a:t>
            </a:r>
            <a:r>
              <a:rPr lang="en-US" baseline="0" dirty="0" smtClean="0"/>
              <a:t> Parameter </a:t>
            </a:r>
            <a:r>
              <a:rPr lang="en-US" baseline="0" dirty="0" err="1" smtClean="0"/>
              <a:t>eingeben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sollen</a:t>
            </a:r>
            <a:r>
              <a:rPr lang="en-US" baseline="0" dirty="0" smtClean="0"/>
              <a:t>)</a:t>
            </a:r>
          </a:p>
          <a:p>
            <a:endParaRPr lang="en-US" baseline="0" dirty="0" smtClean="0"/>
          </a:p>
          <a:p>
            <a:r>
              <a:rPr lang="en-US" baseline="0" dirty="0" err="1" smtClean="0"/>
              <a:t>Natürlich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normale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Syntaxfehler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überwinden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err="1" smtClean="0"/>
              <a:t>Alle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Abfragen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Ausgabe</a:t>
            </a:r>
            <a:r>
              <a:rPr lang="en-US" baseline="0" dirty="0" smtClean="0"/>
              <a:t>, falls </a:t>
            </a:r>
            <a:r>
              <a:rPr lang="en-US" baseline="0" dirty="0" err="1" smtClean="0"/>
              <a:t>nicht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dürfte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logischer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Fehler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vorliegen</a:t>
            </a:r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 smtClean="0"/>
              <a:t>Was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die 2er </a:t>
            </a:r>
            <a:r>
              <a:rPr lang="en-US" baseline="0" dirty="0" err="1" smtClean="0"/>
              <a:t>Linie</a:t>
            </a:r>
            <a:r>
              <a:rPr lang="en-US" baseline="0" dirty="0" smtClean="0"/>
              <a:t>?</a:t>
            </a:r>
          </a:p>
          <a:p>
            <a:r>
              <a:rPr lang="en-US" baseline="0" dirty="0" smtClean="0"/>
              <a:t> </a:t>
            </a:r>
          </a:p>
          <a:p>
            <a:r>
              <a:rPr lang="en-US" baseline="0" dirty="0" smtClean="0"/>
              <a:t>  </a:t>
            </a:r>
            <a:r>
              <a:rPr lang="en-US" baseline="0" dirty="0" err="1" smtClean="0"/>
              <a:t>verläuft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etwas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ausserhalb</a:t>
            </a:r>
            <a:r>
              <a:rPr lang="en-US" baseline="0" dirty="0" smtClean="0"/>
              <a:t> parallel </a:t>
            </a:r>
            <a:r>
              <a:rPr lang="en-US" baseline="0" dirty="0" err="1" smtClean="0"/>
              <a:t>zur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Ringstraße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http://de.wikipedia.org/wiki/Zweierlinie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Bestehende Daten beim Erstellen einer DB zu benutzen ist praktisch.</a:t>
            </a:r>
          </a:p>
          <a:p>
            <a:endParaRPr lang="de-AT" dirty="0" smtClean="0"/>
          </a:p>
          <a:p>
            <a:r>
              <a:rPr lang="de-AT" dirty="0" smtClean="0"/>
              <a:t>Trotzdem müssen Tabellen</a:t>
            </a:r>
            <a:r>
              <a:rPr lang="de-AT" baseline="0" dirty="0" smtClean="0"/>
              <a:t> mit Überlegung erstellt werden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Datentypen sollen für die entsprechenden Felder geeignet sein</a:t>
            </a:r>
          </a:p>
          <a:p>
            <a:r>
              <a:rPr lang="de-AT" baseline="0" dirty="0" smtClean="0"/>
              <a:t>    Währung für Einkaufspreis, Verkaufspreis</a:t>
            </a:r>
          </a:p>
          <a:p>
            <a:r>
              <a:rPr lang="de-AT" baseline="0" dirty="0" smtClean="0"/>
              <a:t>    </a:t>
            </a:r>
            <a:r>
              <a:rPr lang="de-AT" baseline="0" dirty="0" err="1" smtClean="0"/>
              <a:t>long</a:t>
            </a:r>
            <a:r>
              <a:rPr lang="de-AT" baseline="0" dirty="0" smtClean="0"/>
              <a:t> integer (</a:t>
            </a:r>
            <a:r>
              <a:rPr lang="de-AT" baseline="0" dirty="0" err="1" smtClean="0"/>
              <a:t>integer</a:t>
            </a:r>
            <a:r>
              <a:rPr lang="de-AT" baseline="0" dirty="0" smtClean="0"/>
              <a:t> ist in Access nur 2 Byte) für Postleitzahl, Zahlungsziel, </a:t>
            </a:r>
            <a:r>
              <a:rPr lang="de-AT" baseline="0" dirty="0" err="1" smtClean="0"/>
              <a:t>ev</a:t>
            </a:r>
            <a:r>
              <a:rPr lang="de-AT" baseline="0" dirty="0" smtClean="0"/>
              <a:t> auch Rabattstufe (falls keine Kommastellen geplant sind)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Die </a:t>
            </a:r>
            <a:r>
              <a:rPr lang="de-AT" dirty="0" err="1" smtClean="0"/>
              <a:t>Primary</a:t>
            </a:r>
            <a:r>
              <a:rPr lang="de-AT" dirty="0" smtClean="0"/>
              <a:t> </a:t>
            </a:r>
            <a:r>
              <a:rPr lang="de-AT" dirty="0" err="1" smtClean="0"/>
              <a:t>Keys</a:t>
            </a:r>
            <a:r>
              <a:rPr lang="de-AT" dirty="0" smtClean="0"/>
              <a:t>  </a:t>
            </a:r>
            <a:r>
              <a:rPr lang="de-AT" dirty="0" err="1" smtClean="0"/>
              <a:t>DebitorNr</a:t>
            </a:r>
            <a:r>
              <a:rPr lang="de-AT" dirty="0" smtClean="0"/>
              <a:t> und </a:t>
            </a:r>
            <a:r>
              <a:rPr lang="de-AT" dirty="0" err="1" smtClean="0"/>
              <a:t>ArtikelNr</a:t>
            </a:r>
            <a:r>
              <a:rPr lang="de-AT" dirty="0" smtClean="0"/>
              <a:t>  sehen in Excel zwar wie  Texte aus,</a:t>
            </a:r>
          </a:p>
          <a:p>
            <a:r>
              <a:rPr lang="de-AT" dirty="0" smtClean="0"/>
              <a:t>    das liegt aber nur an den benutzerdefinierten Formatierungen</a:t>
            </a:r>
          </a:p>
          <a:p>
            <a:r>
              <a:rPr lang="de-AT" dirty="0" smtClean="0"/>
              <a:t>!!!!! In Wahrheit sind sie normale Ganzzahlen --- also </a:t>
            </a:r>
            <a:r>
              <a:rPr lang="de-AT" dirty="0" err="1" smtClean="0"/>
              <a:t>long</a:t>
            </a:r>
            <a:r>
              <a:rPr lang="de-AT" dirty="0" smtClean="0"/>
              <a:t> integer</a:t>
            </a:r>
          </a:p>
          <a:p>
            <a:r>
              <a:rPr lang="de-AT" dirty="0" smtClean="0"/>
              <a:t>       Autowert wäre auch praktisch, leider geht das aber nur wenn man noch keine Daten hat</a:t>
            </a:r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Natürlich</a:t>
            </a:r>
            <a:r>
              <a:rPr lang="de-AT" baseline="0" dirty="0" smtClean="0"/>
              <a:t> gilt auch,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PK (</a:t>
            </a:r>
            <a:r>
              <a:rPr lang="de-AT" baseline="0" dirty="0" err="1" smtClean="0"/>
              <a:t>primary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keys</a:t>
            </a:r>
            <a:r>
              <a:rPr lang="de-AT" baseline="0" dirty="0" smtClean="0"/>
              <a:t>)</a:t>
            </a:r>
            <a:r>
              <a:rPr lang="de-AT" dirty="0" smtClean="0"/>
              <a:t>   und</a:t>
            </a:r>
            <a:r>
              <a:rPr lang="de-AT" baseline="0" dirty="0" smtClean="0"/>
              <a:t> Beziehungen (1 : n) notwendig sind,</a:t>
            </a:r>
          </a:p>
          <a:p>
            <a:r>
              <a:rPr lang="de-AT" baseline="0" dirty="0" smtClean="0"/>
              <a:t>       welche vorher das Erstellen eines FK (</a:t>
            </a:r>
            <a:r>
              <a:rPr lang="de-AT" baseline="0" dirty="0" err="1" smtClean="0"/>
              <a:t>foreign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key</a:t>
            </a:r>
            <a:r>
              <a:rPr lang="de-AT" baseline="0" dirty="0" smtClean="0"/>
              <a:t>) mit passendem Datentyp erfordern.</a:t>
            </a:r>
          </a:p>
          <a:p>
            <a:r>
              <a:rPr lang="de-AT" baseline="0" dirty="0" smtClean="0"/>
              <a:t>Frage hier:  was sind die Datentypen von </a:t>
            </a:r>
            <a:r>
              <a:rPr lang="de-AT" baseline="0" dirty="0" err="1" smtClean="0"/>
              <a:t>Re_ID</a:t>
            </a:r>
            <a:r>
              <a:rPr lang="de-AT" baseline="0" dirty="0" smtClean="0"/>
              <a:t> und </a:t>
            </a:r>
            <a:r>
              <a:rPr lang="de-AT" baseline="0" dirty="0" err="1" smtClean="0"/>
              <a:t>Rp_Rechnung</a:t>
            </a:r>
            <a:r>
              <a:rPr lang="de-AT" baseline="0" dirty="0" smtClean="0"/>
              <a:t>?</a:t>
            </a:r>
          </a:p>
          <a:p>
            <a:r>
              <a:rPr lang="de-AT" dirty="0" smtClean="0"/>
              <a:t>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2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de-AT" dirty="0" smtClean="0"/>
              <a:t>Daten transferieren kann man mittels Abfragen (</a:t>
            </a:r>
            <a:r>
              <a:rPr lang="de-AT" dirty="0" err="1" smtClean="0"/>
              <a:t>know</a:t>
            </a:r>
            <a:r>
              <a:rPr lang="de-AT" baseline="0" dirty="0" smtClean="0"/>
              <a:t> </a:t>
            </a:r>
            <a:r>
              <a:rPr lang="de-AT" baseline="0" dirty="0" err="1" smtClean="0"/>
              <a:t>how</a:t>
            </a:r>
            <a:r>
              <a:rPr lang="de-AT" baseline="0" dirty="0" smtClean="0"/>
              <a:t> vorausgesetzt)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Würde man z.B. </a:t>
            </a:r>
            <a:r>
              <a:rPr lang="de-AT" baseline="0" dirty="0" err="1" smtClean="0"/>
              <a:t>ArtikelNr</a:t>
            </a:r>
            <a:r>
              <a:rPr lang="de-AT" baseline="0" dirty="0" smtClean="0"/>
              <a:t>  von Text nach Zahl umwandeln wollen</a:t>
            </a:r>
          </a:p>
          <a:p>
            <a:r>
              <a:rPr lang="de-AT" baseline="0" dirty="0" smtClean="0"/>
              <a:t>und die </a:t>
            </a:r>
            <a:r>
              <a:rPr lang="de-AT" baseline="0" dirty="0" err="1" smtClean="0"/>
              <a:t>ArtikelNr</a:t>
            </a:r>
            <a:r>
              <a:rPr lang="de-AT" baseline="0" dirty="0" smtClean="0"/>
              <a:t> enthielte Einträge wie „AN-00022“, dann geht das mal nicht!</a:t>
            </a:r>
          </a:p>
          <a:p>
            <a:endParaRPr lang="de-AT" baseline="0" dirty="0" smtClean="0"/>
          </a:p>
          <a:p>
            <a:r>
              <a:rPr lang="de-AT" baseline="0" dirty="0" smtClean="0"/>
              <a:t>Felder mit Buchstaben werden bei der Typumwandlung gel</a:t>
            </a:r>
            <a:r>
              <a:rPr lang="de-AT" dirty="0" smtClean="0"/>
              <a:t>öscht.</a:t>
            </a:r>
          </a:p>
          <a:p>
            <a:endParaRPr lang="de-AT" dirty="0" smtClean="0"/>
          </a:p>
          <a:p>
            <a:r>
              <a:rPr lang="de-AT" dirty="0" smtClean="0"/>
              <a:t>Daher zuerst die ersten 3 Stellen entfernen</a:t>
            </a:r>
          </a:p>
          <a:p>
            <a:r>
              <a:rPr lang="de-AT" dirty="0" smtClean="0"/>
              <a:t>  geht händisch oder mit einer  Änderungsabfrage </a:t>
            </a:r>
          </a:p>
          <a:p>
            <a:r>
              <a:rPr lang="de-AT" dirty="0" smtClean="0"/>
              <a:t>  	(update Artikel </a:t>
            </a:r>
            <a:r>
              <a:rPr lang="de-AT" dirty="0" err="1" smtClean="0"/>
              <a:t>set</a:t>
            </a:r>
            <a:r>
              <a:rPr lang="de-AT" dirty="0" smtClean="0"/>
              <a:t> </a:t>
            </a:r>
            <a:r>
              <a:rPr lang="de-AT" dirty="0" err="1" smtClean="0"/>
              <a:t>ArtikelNr</a:t>
            </a:r>
            <a:r>
              <a:rPr lang="de-AT" dirty="0" smtClean="0"/>
              <a:t> = </a:t>
            </a:r>
            <a:r>
              <a:rPr lang="de-AT" dirty="0" err="1" smtClean="0"/>
              <a:t>mid</a:t>
            </a:r>
            <a:r>
              <a:rPr lang="de-AT" dirty="0" smtClean="0"/>
              <a:t>(ArtikelNr;4;100) )</a:t>
            </a:r>
          </a:p>
          <a:p>
            <a:r>
              <a:rPr lang="de-AT" dirty="0" smtClean="0"/>
              <a:t>Danach kann der verbliebene Ziffernteil in eine Zahl umgewandelt werden</a:t>
            </a:r>
            <a:r>
              <a:rPr lang="de-AT" baseline="0" dirty="0" smtClean="0"/>
              <a:t> und wir brauchen gar keine neue Tabelle</a:t>
            </a: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MS-SQL  oder </a:t>
            </a:r>
            <a:r>
              <a:rPr lang="de-AT" dirty="0" err="1" smtClean="0"/>
              <a:t>mySQL</a:t>
            </a:r>
            <a:r>
              <a:rPr lang="de-AT" dirty="0" smtClean="0"/>
              <a:t>   tragen ja ihre Abfragesprache schon im Namen.</a:t>
            </a:r>
          </a:p>
          <a:p>
            <a:endParaRPr lang="de-AT" dirty="0" smtClean="0"/>
          </a:p>
          <a:p>
            <a:r>
              <a:rPr lang="de-AT" dirty="0" smtClean="0"/>
              <a:t>SQL zeichnet sich gleichzeitig durch Einfachheit und Mächtigkeit aus.</a:t>
            </a:r>
          </a:p>
          <a:p>
            <a:r>
              <a:rPr lang="de-AT" dirty="0" smtClean="0"/>
              <a:t>	SQL ist keine </a:t>
            </a:r>
            <a:r>
              <a:rPr lang="de-AT" dirty="0" err="1" smtClean="0"/>
              <a:t>prozedurale</a:t>
            </a:r>
            <a:r>
              <a:rPr lang="de-AT" dirty="0" smtClean="0"/>
              <a:t> sondern eine </a:t>
            </a:r>
            <a:r>
              <a:rPr lang="de-AT" dirty="0" err="1" smtClean="0"/>
              <a:t>deklarative</a:t>
            </a:r>
            <a:r>
              <a:rPr lang="de-AT" dirty="0" smtClean="0"/>
              <a:t> Sprache,</a:t>
            </a:r>
          </a:p>
          <a:p>
            <a:r>
              <a:rPr lang="de-AT" dirty="0" smtClean="0"/>
              <a:t>	daher</a:t>
            </a:r>
            <a:r>
              <a:rPr lang="de-AT" baseline="0" dirty="0" smtClean="0"/>
              <a:t> gibt es keine Schleifen, kein </a:t>
            </a:r>
            <a:r>
              <a:rPr lang="de-AT" baseline="0" dirty="0" err="1" smtClean="0"/>
              <a:t>if</a:t>
            </a:r>
            <a:r>
              <a:rPr lang="de-AT" dirty="0" smtClean="0"/>
              <a:t>	</a:t>
            </a:r>
          </a:p>
          <a:p>
            <a:endParaRPr lang="de-AT" dirty="0" smtClean="0"/>
          </a:p>
          <a:p>
            <a:r>
              <a:rPr lang="de-AT" dirty="0" smtClean="0"/>
              <a:t>In</a:t>
            </a:r>
            <a:r>
              <a:rPr lang="de-AT" baseline="0" dirty="0" smtClean="0"/>
              <a:t> anderen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> erstellt man auch die Tabellen mit Befehlen wie   CREATE, ALTER, DROP</a:t>
            </a:r>
          </a:p>
          <a:p>
            <a:r>
              <a:rPr lang="de-AT" baseline="0" dirty="0" smtClean="0"/>
              <a:t>   		wir haben dazu die Access Tools verwendet (Tabellenentwurf und Beziehungsfenster)</a:t>
            </a:r>
          </a:p>
          <a:p>
            <a:endParaRPr lang="de-AT" baseline="0" dirty="0" smtClean="0"/>
          </a:p>
          <a:p>
            <a:r>
              <a:rPr lang="de-AT" baseline="0" dirty="0" smtClean="0"/>
              <a:t>SELECT  welche spalten</a:t>
            </a:r>
          </a:p>
          <a:p>
            <a:r>
              <a:rPr lang="de-AT" baseline="0" dirty="0" smtClean="0"/>
              <a:t>   FROM  welche Tabelle</a:t>
            </a:r>
          </a:p>
          <a:p>
            <a:r>
              <a:rPr lang="de-AT" baseline="0" dirty="0" smtClean="0"/>
              <a:t> WHERE  unter welcher Bedingung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Mittels  SQL  greifen auch Programmiersprachen  (wie  Java, </a:t>
            </a:r>
            <a:r>
              <a:rPr lang="de-AT" baseline="0" dirty="0" err="1" smtClean="0"/>
              <a:t>php</a:t>
            </a:r>
            <a:r>
              <a:rPr lang="de-AT" baseline="0" dirty="0" smtClean="0"/>
              <a:t>) </a:t>
            </a:r>
            <a:br>
              <a:rPr lang="de-AT" baseline="0" dirty="0" smtClean="0"/>
            </a:br>
            <a:r>
              <a:rPr lang="de-AT" baseline="0" dirty="0" smtClean="0"/>
              <a:t>   auf Datenbanken zu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baseline="0" dirty="0" smtClean="0"/>
          </a:p>
          <a:p>
            <a:r>
              <a:rPr lang="de-AT" baseline="0" dirty="0" smtClean="0"/>
              <a:t>SELECT  welche spalten</a:t>
            </a:r>
          </a:p>
          <a:p>
            <a:r>
              <a:rPr lang="de-AT" baseline="0" dirty="0" smtClean="0"/>
              <a:t>   FROM  welche Tabelle</a:t>
            </a:r>
          </a:p>
          <a:p>
            <a:r>
              <a:rPr lang="de-AT" baseline="0" dirty="0" smtClean="0"/>
              <a:t> WHERE  unter welcher Bedingung</a:t>
            </a:r>
            <a:r>
              <a:rPr lang="de-AT" dirty="0" smtClean="0"/>
              <a:t/>
            </a:r>
            <a:br>
              <a:rPr lang="de-AT" dirty="0" smtClean="0"/>
            </a:br>
            <a:endParaRPr lang="de-AT" dirty="0" smtClean="0"/>
          </a:p>
          <a:p>
            <a:r>
              <a:rPr lang="de-AT" dirty="0" smtClean="0"/>
              <a:t>Der Output eines</a:t>
            </a:r>
            <a:r>
              <a:rPr lang="de-AT" baseline="0" dirty="0" smtClean="0"/>
              <a:t>  SQL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Statements  sieht aus wie eine Tabelle</a:t>
            </a:r>
          </a:p>
          <a:p>
            <a:r>
              <a:rPr lang="de-AT" baseline="0" dirty="0" smtClean="0"/>
              <a:t>  und damit ähnlich wie der Input (die Tabelle beim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)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Hier ist es auch eine echte Teilmenge von Spalten und Zeilen-</a:t>
            </a: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Zuerst</a:t>
            </a:r>
            <a:r>
              <a:rPr lang="de-AT" baseline="0" dirty="0" smtClean="0"/>
              <a:t>   Erstellen Abfrageentwurf</a:t>
            </a:r>
          </a:p>
          <a:p>
            <a:r>
              <a:rPr lang="de-AT" baseline="0" dirty="0" smtClean="0"/>
              <a:t>In  Tabelle anzeigen die gewünschte Tabelle hinzufügen</a:t>
            </a:r>
          </a:p>
          <a:p>
            <a:r>
              <a:rPr lang="de-AT" baseline="0" dirty="0" smtClean="0"/>
              <a:t>In der Abfrage Entwurfsansicht die gewünschten Felder eintragen (oder via drag and drop runterziehen)</a:t>
            </a:r>
          </a:p>
          <a:p>
            <a:r>
              <a:rPr lang="de-AT" baseline="0" dirty="0" smtClean="0"/>
              <a:t>In Kriterien die Bedingung  &lt;45   eintragen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Mittels Ausführen (oder Ansicht Datenblatt) erhält man das Ergebnis</a:t>
            </a:r>
          </a:p>
          <a:p>
            <a:endParaRPr lang="de-AT" baseline="0" dirty="0" smtClean="0"/>
          </a:p>
          <a:p>
            <a:r>
              <a:rPr lang="de-AT" baseline="0" dirty="0" smtClean="0"/>
              <a:t>Mittels Ansicht SQL sieht man den erstellten  SQL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Befehl</a:t>
            </a:r>
          </a:p>
          <a:p>
            <a:endParaRPr lang="de-AT" baseline="0" dirty="0" smtClean="0"/>
          </a:p>
          <a:p>
            <a:r>
              <a:rPr lang="de-AT" dirty="0" smtClean="0"/>
              <a:t>SELECT </a:t>
            </a:r>
            <a:r>
              <a:rPr lang="de-AT" dirty="0" err="1" smtClean="0"/>
              <a:t>Artikel.Artikelnummer</a:t>
            </a:r>
            <a:r>
              <a:rPr lang="de-AT" dirty="0" smtClean="0"/>
              <a:t>, </a:t>
            </a:r>
            <a:r>
              <a:rPr lang="de-AT" dirty="0" err="1" smtClean="0"/>
              <a:t>Artikel.Einkaufspreis</a:t>
            </a:r>
            <a:endParaRPr lang="de-AT" dirty="0" smtClean="0"/>
          </a:p>
          <a:p>
            <a:r>
              <a:rPr lang="de-AT" dirty="0" smtClean="0"/>
              <a:t>FROM Artikel</a:t>
            </a:r>
          </a:p>
          <a:p>
            <a:r>
              <a:rPr lang="de-AT" dirty="0" smtClean="0"/>
              <a:t>WHERE (((</a:t>
            </a:r>
            <a:r>
              <a:rPr lang="de-AT" dirty="0" err="1" smtClean="0"/>
              <a:t>Artikel.Einkaufspreis</a:t>
            </a:r>
            <a:r>
              <a:rPr lang="de-AT" dirty="0" smtClean="0"/>
              <a:t>)&lt;45));</a:t>
            </a:r>
          </a:p>
          <a:p>
            <a:endParaRPr lang="de-AT" dirty="0" smtClean="0"/>
          </a:p>
          <a:p>
            <a:r>
              <a:rPr lang="de-AT" dirty="0" smtClean="0"/>
              <a:t>Bei allen Feldnamen wurde   </a:t>
            </a:r>
            <a:r>
              <a:rPr lang="de-AT" dirty="0" err="1" smtClean="0"/>
              <a:t>tabellenname.feldname</a:t>
            </a:r>
            <a:r>
              <a:rPr lang="de-AT" dirty="0" smtClean="0"/>
              <a:t>  geschrieben, was möglich</a:t>
            </a:r>
            <a:r>
              <a:rPr lang="de-AT" baseline="0" dirty="0" smtClean="0"/>
              <a:t> aber nicht unbedingt nötig ist</a:t>
            </a:r>
          </a:p>
          <a:p>
            <a:r>
              <a:rPr lang="de-AT" baseline="0" dirty="0" smtClean="0"/>
              <a:t>	gelegentlich werden </a:t>
            </a:r>
            <a:r>
              <a:rPr lang="de-AT" baseline="0" dirty="0" err="1" smtClean="0"/>
              <a:t>feldnamen</a:t>
            </a:r>
            <a:r>
              <a:rPr lang="de-AT" baseline="0" dirty="0" smtClean="0"/>
              <a:t> in [] eingeschlossen     [Verkaufspreis]   ist nötig wenn Sonderzeichen im </a:t>
            </a:r>
            <a:r>
              <a:rPr lang="de-AT" baseline="0" dirty="0" err="1" smtClean="0"/>
              <a:t>feldnamen</a:t>
            </a:r>
            <a:r>
              <a:rPr lang="de-AT" baseline="0" dirty="0" smtClean="0"/>
              <a:t> wären</a:t>
            </a:r>
          </a:p>
          <a:p>
            <a:r>
              <a:rPr lang="de-AT" baseline="0" dirty="0" smtClean="0"/>
              <a:t>Eine gewisse Sucht nach Klammern kann in der Bedingung festgestellt werden</a:t>
            </a:r>
          </a:p>
          <a:p>
            <a:r>
              <a:rPr lang="de-AT" baseline="0" dirty="0" smtClean="0"/>
              <a:t>Der ; am Ende ist nicht verboten aber unnötig </a:t>
            </a:r>
          </a:p>
          <a:p>
            <a:endParaRPr lang="de-AT" baseline="0" dirty="0" smtClean="0"/>
          </a:p>
          <a:p>
            <a:r>
              <a:rPr lang="de-AT" baseline="0" dirty="0" smtClean="0"/>
              <a:t>Im allgemeinen können Sie Abfragen erstellen wie Sie möchten, </a:t>
            </a:r>
          </a:p>
          <a:p>
            <a:r>
              <a:rPr lang="de-AT" baseline="0" dirty="0" smtClean="0"/>
              <a:t>    sollten aber einen geschriebenen </a:t>
            </a:r>
            <a:r>
              <a:rPr lang="de-AT" baseline="0" dirty="0" err="1" smtClean="0"/>
              <a:t>Select</a:t>
            </a:r>
            <a:r>
              <a:rPr lang="de-AT" baseline="0" dirty="0" smtClean="0"/>
              <a:t> Befehl lesen können!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Im SELECT Zweig  sind </a:t>
            </a:r>
            <a:r>
              <a:rPr lang="de-AT" dirty="0" err="1" smtClean="0"/>
              <a:t>feldnamen</a:t>
            </a:r>
            <a:r>
              <a:rPr lang="de-AT" dirty="0" smtClean="0"/>
              <a:t> und Rechenausdrücke (basierend auf </a:t>
            </a:r>
            <a:r>
              <a:rPr lang="de-AT" dirty="0" err="1" smtClean="0"/>
              <a:t>feldnamen</a:t>
            </a:r>
            <a:r>
              <a:rPr lang="de-AT" dirty="0" smtClean="0"/>
              <a:t>)</a:t>
            </a:r>
            <a:r>
              <a:rPr lang="de-AT" baseline="0" dirty="0" smtClean="0"/>
              <a:t> erlaubt</a:t>
            </a:r>
          </a:p>
          <a:p>
            <a:endParaRPr lang="de-AT" baseline="0" dirty="0" smtClean="0"/>
          </a:p>
          <a:p>
            <a:r>
              <a:rPr lang="de-AT" baseline="0" dirty="0" smtClean="0"/>
              <a:t>SELECT 	Artikelnummer, </a:t>
            </a:r>
          </a:p>
          <a:p>
            <a:r>
              <a:rPr lang="de-AT" baseline="0" dirty="0" smtClean="0"/>
              <a:t>	</a:t>
            </a:r>
            <a:r>
              <a:rPr lang="de-AT" baseline="0" dirty="0" err="1" smtClean="0"/>
              <a:t>Artikel.Einkaufspreis</a:t>
            </a:r>
            <a:r>
              <a:rPr lang="de-AT" baseline="0" dirty="0" smtClean="0"/>
              <a:t>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	Verkaufspreis * 1.2    AS </a:t>
            </a:r>
            <a:r>
              <a:rPr lang="de-AT" baseline="0" dirty="0" smtClean="0"/>
              <a:t>Brutto,	-- Brutto ist die „Überschrift</a:t>
            </a:r>
            <a:r>
              <a:rPr lang="de-AT" baseline="0" dirty="0" smtClean="0"/>
              <a:t>“ </a:t>
            </a:r>
          </a:p>
          <a:p>
            <a:r>
              <a:rPr lang="de-AT" baseline="0" dirty="0" smtClean="0"/>
              <a:t>	Verkaufspreis - </a:t>
            </a:r>
            <a:r>
              <a:rPr lang="de-AT" baseline="0" dirty="0" err="1" smtClean="0"/>
              <a:t>einkaufspreis</a:t>
            </a:r>
            <a:r>
              <a:rPr lang="de-AT" baseline="0" dirty="0" smtClean="0"/>
              <a:t> AS Handelsspanne               </a:t>
            </a:r>
          </a:p>
          <a:p>
            <a:r>
              <a:rPr lang="de-AT" dirty="0" smtClean="0"/>
              <a:t>WHERE  </a:t>
            </a:r>
            <a:r>
              <a:rPr lang="de-AT" dirty="0" err="1" smtClean="0"/>
              <a:t>einkaufspreis</a:t>
            </a:r>
            <a:r>
              <a:rPr lang="de-AT" dirty="0" smtClean="0"/>
              <a:t> &lt; 100 and</a:t>
            </a:r>
          </a:p>
          <a:p>
            <a:r>
              <a:rPr lang="de-AT" dirty="0" smtClean="0"/>
              <a:t>             </a:t>
            </a:r>
            <a:r>
              <a:rPr lang="de-AT" dirty="0" err="1" smtClean="0"/>
              <a:t>verkaufspreis</a:t>
            </a:r>
            <a:r>
              <a:rPr lang="de-AT" dirty="0" smtClean="0"/>
              <a:t> - </a:t>
            </a:r>
            <a:r>
              <a:rPr lang="de-AT" dirty="0" err="1" smtClean="0"/>
              <a:t>einkaufspreis</a:t>
            </a:r>
            <a:r>
              <a:rPr lang="de-AT" dirty="0" smtClean="0"/>
              <a:t>  &gt; 0</a:t>
            </a:r>
          </a:p>
          <a:p>
            <a:endParaRPr lang="de-AT" dirty="0" smtClean="0"/>
          </a:p>
          <a:p>
            <a:r>
              <a:rPr lang="de-AT" dirty="0" smtClean="0"/>
              <a:t>Operatoren in Bedingungen:  </a:t>
            </a:r>
            <a:endParaRPr lang="de-AT" dirty="0" smtClean="0"/>
          </a:p>
          <a:p>
            <a:r>
              <a:rPr lang="de-AT" dirty="0" smtClean="0"/>
              <a:t> &gt; </a:t>
            </a:r>
            <a:r>
              <a:rPr lang="de-AT" dirty="0" smtClean="0"/>
              <a:t>&lt; &gt;= &lt;= = &lt;&gt;                </a:t>
            </a:r>
            <a:r>
              <a:rPr lang="de-AT" dirty="0" smtClean="0"/>
              <a:t> </a:t>
            </a:r>
            <a:r>
              <a:rPr lang="de-AT" dirty="0" smtClean="0"/>
              <a:t>//  &lt;&gt;  ist in manchen </a:t>
            </a:r>
            <a:r>
              <a:rPr lang="de-AT" dirty="0" err="1" smtClean="0"/>
              <a:t>DBs</a:t>
            </a:r>
            <a:r>
              <a:rPr lang="de-AT" dirty="0" smtClean="0"/>
              <a:t>   auch  !=,    = ist aber niemals ==</a:t>
            </a:r>
          </a:p>
          <a:p>
            <a:r>
              <a:rPr lang="de-AT" baseline="0" dirty="0" smtClean="0"/>
              <a:t> </a:t>
            </a:r>
            <a:r>
              <a:rPr lang="de-AT" dirty="0" smtClean="0"/>
              <a:t>IS</a:t>
            </a:r>
            <a:r>
              <a:rPr lang="de-AT" baseline="0" dirty="0" smtClean="0"/>
              <a:t> </a:t>
            </a:r>
            <a:r>
              <a:rPr lang="de-AT" baseline="0" dirty="0" smtClean="0"/>
              <a:t>NULL          IS NOT NULL  </a:t>
            </a:r>
            <a:r>
              <a:rPr lang="de-AT" baseline="0" dirty="0" smtClean="0"/>
              <a:t> </a:t>
            </a:r>
            <a:r>
              <a:rPr lang="de-AT" baseline="0" dirty="0" smtClean="0"/>
              <a:t>// Feld ist leer</a:t>
            </a:r>
          </a:p>
          <a:p>
            <a:r>
              <a:rPr lang="de-AT" baseline="0" dirty="0" smtClean="0"/>
              <a:t> BETWEEN </a:t>
            </a:r>
            <a:r>
              <a:rPr lang="de-AT" baseline="0" dirty="0" smtClean="0"/>
              <a:t>12 AND 16            </a:t>
            </a:r>
            <a:r>
              <a:rPr lang="de-AT" baseline="0" dirty="0" smtClean="0"/>
              <a:t>// </a:t>
            </a:r>
            <a:r>
              <a:rPr lang="de-AT" baseline="0" dirty="0" smtClean="0"/>
              <a:t>im Bereich </a:t>
            </a:r>
            <a:r>
              <a:rPr lang="de-AT" baseline="0" dirty="0" smtClean="0"/>
              <a:t> </a:t>
            </a:r>
            <a:r>
              <a:rPr lang="de-AT" baseline="0" dirty="0" smtClean="0">
                <a:sym typeface="Wingdings" pitchFamily="2" charset="2"/>
              </a:rPr>
              <a:t>also     </a:t>
            </a:r>
            <a:r>
              <a:rPr lang="de-AT" baseline="0" dirty="0" err="1" smtClean="0"/>
              <a:t>feld</a:t>
            </a:r>
            <a:r>
              <a:rPr lang="de-AT" baseline="0" dirty="0" smtClean="0"/>
              <a:t> </a:t>
            </a:r>
            <a:r>
              <a:rPr lang="de-AT" baseline="0" dirty="0" smtClean="0"/>
              <a:t>&gt;= 12 AND </a:t>
            </a:r>
            <a:r>
              <a:rPr lang="de-AT" baseline="0" dirty="0" err="1" smtClean="0"/>
              <a:t>feld</a:t>
            </a:r>
            <a:r>
              <a:rPr lang="de-AT" baseline="0" dirty="0" smtClean="0"/>
              <a:t> &lt;= 16</a:t>
            </a:r>
          </a:p>
          <a:p>
            <a:r>
              <a:rPr lang="de-AT" baseline="0" dirty="0" smtClean="0"/>
              <a:t> IN </a:t>
            </a:r>
            <a:r>
              <a:rPr lang="de-AT" baseline="0" dirty="0" smtClean="0"/>
              <a:t>(12;13;14;16)     NOT IN (1;2;3;5;7;11;13;19)</a:t>
            </a:r>
            <a:endParaRPr lang="de-AT" dirty="0" smtClean="0"/>
          </a:p>
          <a:p>
            <a:r>
              <a:rPr lang="de-AT" baseline="0" dirty="0" smtClean="0"/>
              <a:t> </a:t>
            </a:r>
            <a:r>
              <a:rPr lang="de-AT" dirty="0" smtClean="0"/>
              <a:t>LIKE</a:t>
            </a:r>
            <a:r>
              <a:rPr lang="de-AT" baseline="0" dirty="0" smtClean="0"/>
              <a:t> </a:t>
            </a:r>
            <a:r>
              <a:rPr lang="de-AT" dirty="0" smtClean="0"/>
              <a:t>″</a:t>
            </a:r>
            <a:r>
              <a:rPr lang="de-AT" baseline="0" dirty="0" err="1" smtClean="0"/>
              <a:t>likestring</a:t>
            </a:r>
            <a:r>
              <a:rPr lang="de-AT" dirty="0" smtClean="0"/>
              <a:t>″</a:t>
            </a:r>
            <a:endParaRPr lang="de-AT" baseline="0" dirty="0" smtClean="0"/>
          </a:p>
          <a:p>
            <a:r>
              <a:rPr lang="de-AT" baseline="0" dirty="0" err="1" smtClean="0"/>
              <a:t>Like</a:t>
            </a:r>
            <a:r>
              <a:rPr lang="de-AT" baseline="0" dirty="0" smtClean="0"/>
              <a:t>  verwendet  eine konstanten String mit </a:t>
            </a:r>
            <a:r>
              <a:rPr lang="de-AT" baseline="0" dirty="0" err="1" smtClean="0"/>
              <a:t>Wildcardzeichen</a:t>
            </a:r>
            <a:endParaRPr lang="de-AT" baseline="0" dirty="0" smtClean="0"/>
          </a:p>
          <a:p>
            <a:r>
              <a:rPr lang="de-AT" baseline="0" dirty="0" smtClean="0"/>
              <a:t>         * steht für 0 bis n beliebige,  ? Für genau eine beliebige Stelle (Hinweis: in allen anderen </a:t>
            </a:r>
            <a:r>
              <a:rPr lang="de-AT" baseline="0" dirty="0" err="1" smtClean="0"/>
              <a:t>DBs</a:t>
            </a:r>
            <a:r>
              <a:rPr lang="de-AT" baseline="0" dirty="0" smtClean="0"/>
              <a:t> ist dies  %   und  _)</a:t>
            </a:r>
            <a:endParaRPr lang="de-AT" dirty="0" smtClean="0"/>
          </a:p>
          <a:p>
            <a:r>
              <a:rPr lang="de-AT" dirty="0" smtClean="0"/>
              <a:t>         (z.B. </a:t>
            </a:r>
            <a:r>
              <a:rPr lang="de-AT" dirty="0" err="1" smtClean="0"/>
              <a:t>like</a:t>
            </a:r>
            <a:r>
              <a:rPr lang="de-AT" dirty="0" smtClean="0"/>
              <a:t> </a:t>
            </a:r>
            <a:r>
              <a:rPr lang="de-AT" baseline="0" dirty="0" smtClean="0"/>
              <a:t> </a:t>
            </a:r>
            <a:r>
              <a:rPr lang="de-AT" dirty="0" smtClean="0"/>
              <a:t>″</a:t>
            </a:r>
            <a:r>
              <a:rPr lang="de-AT" baseline="0" dirty="0" smtClean="0"/>
              <a:t>2?HIF</a:t>
            </a:r>
            <a:r>
              <a:rPr lang="de-AT" dirty="0" smtClean="0"/>
              <a:t>″</a:t>
            </a:r>
            <a:r>
              <a:rPr lang="de-AT" baseline="0" dirty="0" smtClean="0"/>
              <a:t> steht für alle 2. Klassen,  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dirty="0" smtClean="0"/>
              <a:t>″</a:t>
            </a:r>
            <a:r>
              <a:rPr lang="de-AT" baseline="0" dirty="0" smtClean="0"/>
              <a:t>*BM*</a:t>
            </a:r>
            <a:r>
              <a:rPr lang="de-AT" dirty="0" smtClean="0"/>
              <a:t>″</a:t>
            </a:r>
            <a:r>
              <a:rPr lang="de-AT" baseline="0" dirty="0" smtClean="0"/>
              <a:t>  für alle Klassen aus der BM Abteilung, </a:t>
            </a:r>
          </a:p>
          <a:p>
            <a:r>
              <a:rPr lang="de-AT" baseline="0" dirty="0" smtClean="0"/>
              <a:t>                </a:t>
            </a:r>
            <a:r>
              <a:rPr lang="de-AT" baseline="0" dirty="0" err="1" smtClean="0"/>
              <a:t>feld</a:t>
            </a:r>
            <a:r>
              <a:rPr lang="de-AT" baseline="0" dirty="0" smtClean="0"/>
              <a:t> </a:t>
            </a:r>
            <a:r>
              <a:rPr lang="de-AT" baseline="0" dirty="0" err="1" smtClean="0"/>
              <a:t>like</a:t>
            </a:r>
            <a:r>
              <a:rPr lang="de-AT" baseline="0" dirty="0" smtClean="0"/>
              <a:t> </a:t>
            </a:r>
            <a:r>
              <a:rPr lang="de-AT" dirty="0" smtClean="0"/>
              <a:t>″</a:t>
            </a:r>
            <a:r>
              <a:rPr lang="de-AT" baseline="0" dirty="0" smtClean="0"/>
              <a:t>Tech*</a:t>
            </a:r>
            <a:r>
              <a:rPr lang="de-AT" dirty="0" smtClean="0"/>
              <a:t>″</a:t>
            </a:r>
            <a:r>
              <a:rPr lang="de-AT" baseline="0" dirty="0" smtClean="0"/>
              <a:t> für alle Inhalte die mit Tech beginnen</a:t>
            </a:r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NOT, AND, OR sind dasselbe wie    !,  &amp;&amp;, ||</a:t>
            </a:r>
          </a:p>
          <a:p>
            <a:endParaRPr lang="de-AT" dirty="0" smtClean="0"/>
          </a:p>
          <a:p>
            <a:r>
              <a:rPr lang="de-AT" dirty="0" smtClean="0"/>
              <a:t>Etwas</a:t>
            </a:r>
            <a:r>
              <a:rPr lang="de-AT" baseline="0" dirty="0" smtClean="0"/>
              <a:t> verwirrend ist,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in der Entwurfsansicht ein , als Dezimalzeichen und ein ; in Funktionen benötigt wird (wie in Excel)</a:t>
            </a:r>
          </a:p>
          <a:p>
            <a:r>
              <a:rPr lang="de-AT" dirty="0" smtClean="0"/>
              <a:t>                        hingegen in der SQL Ansicht ein  .   das Dezimalzeichen ist und , in Funktionen verwendet wird</a:t>
            </a:r>
          </a:p>
          <a:p>
            <a:r>
              <a:rPr lang="de-AT" dirty="0" smtClean="0"/>
              <a:t>Ebenso sind die Funktionsnamen in der Entwurfsansicht deutsch, aber in der SQL Ansicht englisch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Textkonstante werden mit Anführungszeichen oder auch mit Hochkomma geschrieben   </a:t>
            </a:r>
            <a:r>
              <a:rPr lang="de-AT" dirty="0" smtClean="0"/>
              <a:t>″ oder ' 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Datumskonstante sind unterschiedlich, </a:t>
            </a:r>
          </a:p>
          <a:p>
            <a:r>
              <a:rPr lang="de-AT" baseline="0" dirty="0" smtClean="0"/>
              <a:t>	in der Entwurfsansicht    &lt; #15.02.2011#       , in der </a:t>
            </a:r>
            <a:r>
              <a:rPr lang="de-AT" baseline="0" dirty="0" err="1" smtClean="0"/>
              <a:t>SQl</a:t>
            </a:r>
            <a:r>
              <a:rPr lang="de-AT" baseline="0" dirty="0" smtClean="0"/>
              <a:t> Ansicht aber  &lt; #2/15/2011#</a:t>
            </a:r>
          </a:p>
          <a:p>
            <a:endParaRPr lang="de-AT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SELECT  </a:t>
            </a:r>
            <a:r>
              <a:rPr lang="de-AT" dirty="0" err="1" smtClean="0"/>
              <a:t>zuname</a:t>
            </a:r>
            <a:r>
              <a:rPr lang="de-AT" dirty="0" smtClean="0"/>
              <a:t> &amp; ″ ″ &amp; </a:t>
            </a:r>
            <a:r>
              <a:rPr lang="de-AT" dirty="0" err="1" smtClean="0"/>
              <a:t>vorname</a:t>
            </a:r>
            <a:r>
              <a:rPr lang="de-AT" dirty="0" smtClean="0"/>
              <a:t> as </a:t>
            </a:r>
            <a:r>
              <a:rPr lang="de-AT" dirty="0" err="1" smtClean="0"/>
              <a:t>name</a:t>
            </a:r>
            <a:endParaRPr lang="de-A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smtClean="0"/>
              <a:t>	ist ein Beispiel für Textverkettung,   +  wie in Java funktioniert auch,  allerdings soll dann kein</a:t>
            </a:r>
            <a:r>
              <a:rPr lang="de-AT" baseline="0" dirty="0" smtClean="0"/>
              <a:t> Feld leer sein</a:t>
            </a:r>
            <a:endParaRPr lang="de-AT" dirty="0" smtClean="0"/>
          </a:p>
          <a:p>
            <a:endParaRPr lang="de-AT" baseline="0" dirty="0" smtClean="0"/>
          </a:p>
          <a:p>
            <a:r>
              <a:rPr lang="de-AT" baseline="0" dirty="0" smtClean="0"/>
              <a:t>SELECT [</a:t>
            </a:r>
            <a:r>
              <a:rPr lang="de-AT" baseline="0" dirty="0" err="1" smtClean="0"/>
              <a:t>dummeNamen</a:t>
            </a:r>
            <a:r>
              <a:rPr lang="de-AT" baseline="0" dirty="0" smtClean="0"/>
              <a:t> </a:t>
            </a:r>
            <a:r>
              <a:rPr lang="de-AT" baseline="0" dirty="0" err="1" smtClean="0"/>
              <a:t>müßen</a:t>
            </a:r>
            <a:r>
              <a:rPr lang="de-AT" baseline="0" dirty="0" smtClean="0"/>
              <a:t> in eckige Klammern], </a:t>
            </a:r>
            <a:r>
              <a:rPr lang="de-AT" baseline="0" dirty="0" err="1" smtClean="0"/>
              <a:t>zuname</a:t>
            </a:r>
            <a:r>
              <a:rPr lang="de-AT" baseline="0" dirty="0" smtClean="0"/>
              <a:t>  </a:t>
            </a:r>
            <a:r>
              <a:rPr lang="de-AT" baseline="0" dirty="0" err="1" smtClean="0"/>
              <a:t>from</a:t>
            </a:r>
            <a:r>
              <a:rPr lang="de-AT" baseline="0" dirty="0" smtClean="0"/>
              <a:t> </a:t>
            </a:r>
            <a:r>
              <a:rPr lang="de-AT" baseline="0" dirty="0" err="1" smtClean="0"/>
              <a:t>tabelle</a:t>
            </a:r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Zahlreiche Funktionen  (aus Visual Basic)  können eingesetzt werden</a:t>
            </a:r>
          </a:p>
          <a:p>
            <a:r>
              <a:rPr lang="de-AT" baseline="0" dirty="0" smtClean="0"/>
              <a:t>     wichtig ist,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in der Entwurfsansicht die Funktionsnamen deutsch sind und zwischen den </a:t>
            </a:r>
            <a:r>
              <a:rPr lang="de-AT" baseline="0" dirty="0" err="1" smtClean="0"/>
              <a:t>parametern</a:t>
            </a:r>
            <a:r>
              <a:rPr lang="de-AT" baseline="0" dirty="0" smtClean="0"/>
              <a:t> ein Strichpunkt steht</a:t>
            </a:r>
          </a:p>
          <a:p>
            <a:r>
              <a:rPr lang="de-AT" baseline="0" dirty="0" smtClean="0"/>
              <a:t>                in SQL Ansicht sind die Funktionsnamen englisch und zwischen Parametern steht ein Beistrich.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AT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 err="1" smtClean="0"/>
              <a:t>Left</a:t>
            </a:r>
            <a:r>
              <a:rPr lang="de-AT" dirty="0" smtClean="0"/>
              <a:t>(feld,2)   </a:t>
            </a:r>
            <a:r>
              <a:rPr lang="de-AT" dirty="0" err="1" smtClean="0"/>
              <a:t>Mid</a:t>
            </a:r>
            <a:r>
              <a:rPr lang="de-AT" dirty="0" smtClean="0"/>
              <a:t>(feld,2,1)   Right(feld,3)</a:t>
            </a:r>
            <a:r>
              <a:rPr lang="de-AT" baseline="0" dirty="0" smtClean="0"/>
              <a:t> liefern Textteile,     </a:t>
            </a:r>
            <a:r>
              <a:rPr lang="de-AT" dirty="0" smtClean="0"/>
              <a:t> </a:t>
            </a:r>
            <a:r>
              <a:rPr lang="de-AT" dirty="0" err="1" smtClean="0"/>
              <a:t>Instr</a:t>
            </a:r>
            <a:r>
              <a:rPr lang="de-AT" dirty="0" smtClean="0"/>
              <a:t>(</a:t>
            </a:r>
            <a:r>
              <a:rPr lang="de-AT" dirty="0" err="1" smtClean="0"/>
              <a:t>feld,‘S</a:t>
            </a:r>
            <a:r>
              <a:rPr lang="de-AT" dirty="0" smtClean="0"/>
              <a:t>‘)   liefert die Stelle, wo S vorkommt</a:t>
            </a:r>
          </a:p>
          <a:p>
            <a:endParaRPr lang="de-AT" baseline="0" dirty="0" smtClean="0"/>
          </a:p>
          <a:p>
            <a:r>
              <a:rPr lang="en-US" baseline="0" dirty="0" smtClean="0"/>
              <a:t>SELECT Left([Name],3) AS Ausdr1, Mid([Region],8) AS Ausdr2, Right([Ort],1) AS Ausdr3,</a:t>
            </a:r>
          </a:p>
          <a:p>
            <a:r>
              <a:rPr lang="en-US" baseline="0" dirty="0" smtClean="0"/>
              <a:t>            </a:t>
            </a:r>
            <a:r>
              <a:rPr lang="en-US" baseline="0" dirty="0" err="1" smtClean="0"/>
              <a:t>instr</a:t>
            </a:r>
            <a:r>
              <a:rPr lang="en-US" baseline="0" dirty="0" smtClean="0"/>
              <a:t>(</a:t>
            </a:r>
            <a:r>
              <a:rPr lang="en-US" baseline="0" dirty="0" err="1" smtClean="0"/>
              <a:t>Region,"SÜD</a:t>
            </a:r>
            <a:r>
              <a:rPr lang="en-US" baseline="0" dirty="0" smtClean="0"/>
              <a:t>") as </a:t>
            </a:r>
            <a:r>
              <a:rPr lang="en-US" baseline="0" dirty="0" err="1" smtClean="0"/>
              <a:t>AnwelcherStelle</a:t>
            </a:r>
            <a:endParaRPr lang="en-US" baseline="0" dirty="0" smtClean="0"/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Kunden</a:t>
            </a:r>
            <a:r>
              <a:rPr lang="en-US" baseline="0" dirty="0" smtClean="0"/>
              <a:t>;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err="1" smtClean="0"/>
              <a:t>Verschiedene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Datumsfunktionen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existieren</a:t>
            </a:r>
            <a:r>
              <a:rPr lang="en-US" baseline="0" dirty="0" smtClean="0"/>
              <a:t>,     Datum + </a:t>
            </a:r>
            <a:r>
              <a:rPr lang="en-US" baseline="0" dirty="0" err="1" smtClean="0"/>
              <a:t>ganzzahl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 Datum1-datum2    </a:t>
            </a:r>
            <a:r>
              <a:rPr lang="en-US" baseline="0" dirty="0" err="1" smtClean="0"/>
              <a:t>ist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handelt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sich</a:t>
            </a:r>
            <a:r>
              <a:rPr lang="en-US" baseline="0" dirty="0" smtClean="0"/>
              <a:t> um </a:t>
            </a:r>
            <a:r>
              <a:rPr lang="en-US" baseline="0" dirty="0" err="1" smtClean="0"/>
              <a:t>Tage</a:t>
            </a:r>
            <a:endParaRPr lang="en-US" baseline="0" dirty="0" smtClean="0"/>
          </a:p>
          <a:p>
            <a:endParaRPr lang="en-US" baseline="0" dirty="0" smtClean="0"/>
          </a:p>
          <a:p>
            <a:r>
              <a:rPr lang="en-US" baseline="0" dirty="0" smtClean="0"/>
              <a:t>SELECT Year([</a:t>
            </a:r>
            <a:r>
              <a:rPr lang="en-US" baseline="0" dirty="0" err="1" smtClean="0"/>
              <a:t>Re_Datum</a:t>
            </a:r>
            <a:r>
              <a:rPr lang="en-US" baseline="0" dirty="0" smtClean="0"/>
              <a:t>]) AS </a:t>
            </a:r>
            <a:r>
              <a:rPr lang="en-US" baseline="0" dirty="0" err="1" smtClean="0"/>
              <a:t>nurdasJahr</a:t>
            </a:r>
            <a:r>
              <a:rPr lang="en-US" baseline="0" dirty="0" smtClean="0"/>
              <a:t>, Date() AS </a:t>
            </a:r>
            <a:r>
              <a:rPr lang="en-US" baseline="0" dirty="0" err="1" smtClean="0"/>
              <a:t>Heute</a:t>
            </a:r>
            <a:r>
              <a:rPr lang="en-US" baseline="0" dirty="0" smtClean="0"/>
              <a:t>, Date()-1 AS </a:t>
            </a:r>
            <a:r>
              <a:rPr lang="en-US" baseline="0" dirty="0" err="1" smtClean="0"/>
              <a:t>Gestern</a:t>
            </a:r>
            <a:r>
              <a:rPr lang="en-US" baseline="0" dirty="0" smtClean="0"/>
              <a:t>, Date()-[</a:t>
            </a:r>
            <a:r>
              <a:rPr lang="en-US" baseline="0" dirty="0" err="1" smtClean="0"/>
              <a:t>re_datum</a:t>
            </a:r>
            <a:r>
              <a:rPr lang="en-US" baseline="0" dirty="0" smtClean="0"/>
              <a:t>] AS </a:t>
            </a:r>
            <a:r>
              <a:rPr lang="en-US" baseline="0" dirty="0" err="1" smtClean="0"/>
              <a:t>seitwann</a:t>
            </a:r>
            <a:endParaRPr lang="en-US" baseline="0" dirty="0" smtClean="0"/>
          </a:p>
          <a:p>
            <a:r>
              <a:rPr lang="en-US" baseline="0" dirty="0" smtClean="0"/>
              <a:t>FROM </a:t>
            </a:r>
            <a:r>
              <a:rPr lang="en-US" baseline="0" dirty="0" err="1" smtClean="0"/>
              <a:t>Rechnung</a:t>
            </a:r>
            <a:r>
              <a:rPr lang="en-US" baseline="0" dirty="0" smtClean="0"/>
              <a:t>;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Wert </a:t>
            </a:r>
            <a:r>
              <a:rPr lang="en-US" baseline="0" dirty="0" err="1" smtClean="0"/>
              <a:t>konvertiert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Texte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Zahl</a:t>
            </a:r>
            <a:r>
              <a:rPr lang="en-US" baseline="0" dirty="0" smtClean="0"/>
              <a:t> (falls </a:t>
            </a:r>
            <a:r>
              <a:rPr lang="en-US" baseline="0" dirty="0" err="1" smtClean="0"/>
              <a:t>möglich</a:t>
            </a:r>
            <a:r>
              <a:rPr lang="en-US" baseline="0" dirty="0" smtClean="0"/>
              <a:t>), </a:t>
            </a:r>
            <a:r>
              <a:rPr lang="en-US" baseline="0" dirty="0" err="1" smtClean="0"/>
              <a:t>es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gibt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Cxxx</a:t>
            </a:r>
            <a:r>
              <a:rPr lang="en-US" baseline="0" dirty="0" smtClean="0"/>
              <a:t> (</a:t>
            </a:r>
            <a:r>
              <a:rPr lang="en-US" baseline="0" dirty="0" err="1" smtClean="0"/>
              <a:t>bzw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Zxxx</a:t>
            </a:r>
            <a:r>
              <a:rPr lang="en-US" baseline="0" dirty="0" smtClean="0"/>
              <a:t>) </a:t>
            </a:r>
            <a:r>
              <a:rPr lang="en-US" baseline="0" dirty="0" err="1" smtClean="0"/>
              <a:t>zahlreiche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andere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Konvertierer</a:t>
            </a:r>
            <a:endParaRPr lang="en-US" baseline="0" dirty="0" smtClean="0"/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Gruppen</a:t>
            </a:r>
            <a:r>
              <a:rPr lang="en-US" baseline="0" dirty="0" smtClean="0"/>
              <a:t>-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Aggregatsfunktionen</a:t>
            </a:r>
            <a:r>
              <a:rPr lang="en-US" baseline="0" dirty="0" smtClean="0"/>
              <a:t>  </a:t>
            </a:r>
            <a:r>
              <a:rPr lang="de-AT" baseline="0" dirty="0" smtClean="0"/>
              <a:t>Count, Min, Max, </a:t>
            </a:r>
            <a:r>
              <a:rPr lang="de-AT" baseline="0" dirty="0" err="1" smtClean="0"/>
              <a:t>Sum</a:t>
            </a:r>
            <a:r>
              <a:rPr lang="de-AT" baseline="0" dirty="0" smtClean="0"/>
              <a:t>, </a:t>
            </a:r>
            <a:r>
              <a:rPr lang="de-AT" baseline="0" dirty="0" err="1" smtClean="0"/>
              <a:t>Avg</a:t>
            </a:r>
            <a:r>
              <a:rPr lang="de-AT" baseline="0" dirty="0" smtClean="0"/>
              <a:t>   nehmen eine besondere Stellung ein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und werden später erläutert,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der wesentliche Unterschied ist,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normale Funktionen mit Einzelwerten (Rückgabewert und Parameter) arbeiten,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baseline="0" dirty="0" smtClean="0"/>
              <a:t>   Gruppenfunktionen haben hingegen viele Werte als Input </a:t>
            </a:r>
            <a:endParaRPr lang="de-AT" dirty="0" smtClean="0"/>
          </a:p>
          <a:p>
            <a:r>
              <a:rPr lang="en-US" baseline="0" dirty="0" smtClean="0"/>
              <a:t> </a:t>
            </a:r>
          </a:p>
          <a:p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02.03.2012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5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7416824" cy="1282154"/>
          </a:xfrm>
        </p:spPr>
        <p:txBody>
          <a:bodyPr>
            <a:normAutofit fontScale="90000"/>
          </a:bodyPr>
          <a:lstStyle/>
          <a:p>
            <a:r>
              <a:rPr lang="de-AT" dirty="0" smtClean="0"/>
              <a:t>DBIS2 – </a:t>
            </a:r>
            <a:br>
              <a:rPr lang="de-AT" dirty="0" smtClean="0"/>
            </a:br>
            <a:r>
              <a:rPr lang="de-AT" dirty="0" smtClean="0"/>
              <a:t>Datenbanken und Informationssysteme</a:t>
            </a:r>
            <a:endParaRPr lang="de-AT" dirty="0"/>
          </a:p>
        </p:txBody>
      </p:sp>
      <p:pic>
        <p:nvPicPr>
          <p:cNvPr id="6" name="Picture 3" descr="C:\Users\Divi\Documents\200 HTL Spengergasse\#PH\3. Einheit\#2. Lehrauftritt\Access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869160"/>
            <a:ext cx="1835696" cy="1835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1520" y="2636912"/>
            <a:ext cx="8352928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hteck 4"/>
          <p:cNvSpPr/>
          <p:nvPr/>
        </p:nvSpPr>
        <p:spPr>
          <a:xfrm rot="5400000">
            <a:off x="7013884" y="1275148"/>
            <a:ext cx="309634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Lektion 3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2195736" y="5477162"/>
            <a:ext cx="388843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AT" sz="2000" b="1" dirty="0" smtClean="0"/>
              <a:t>Können Sie das Bild erklären ??</a:t>
            </a:r>
            <a:endParaRPr lang="de-AT" sz="2000" b="1" dirty="0"/>
          </a:p>
        </p:txBody>
      </p:sp>
    </p:spTree>
    <p:extLst>
      <p:ext uri="{BB962C8B-B14F-4D97-AF65-F5344CB8AC3E}">
        <p14:creationId xmlns="" xmlns:p14="http://schemas.microsoft.com/office/powerpoint/2010/main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6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Hilfe bei Funktionen   rechte Maustaste</a:t>
            </a:r>
            <a:br>
              <a:rPr lang="de-AT" dirty="0" smtClean="0"/>
            </a:br>
            <a:r>
              <a:rPr lang="de-AT" dirty="0" smtClean="0"/>
              <a:t>„Aufbauen“</a:t>
            </a:r>
          </a:p>
          <a:p>
            <a:endParaRPr lang="de-AT" dirty="0" smtClean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131840" y="1772816"/>
            <a:ext cx="5564274" cy="44803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0" name="Gekrümmte Verbindung 9"/>
          <p:cNvCxnSpPr/>
          <p:nvPr/>
        </p:nvCxnSpPr>
        <p:spPr>
          <a:xfrm flipV="1">
            <a:off x="2051720" y="3717032"/>
            <a:ext cx="1224136" cy="1440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psad\AppData\Local\Temp\SNAGHTML2f702a05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9592" y="3429000"/>
            <a:ext cx="7058025" cy="284797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7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ORDER BY  zum beliebigen Sortieren</a:t>
            </a:r>
            <a:br>
              <a:rPr lang="de-AT" dirty="0" smtClean="0"/>
            </a:br>
            <a:r>
              <a:rPr lang="de-AT" dirty="0" smtClean="0"/>
              <a:t>ORDER BY feld1, feld2, feld3 DESC</a:t>
            </a:r>
            <a:br>
              <a:rPr lang="de-AT" dirty="0" smtClean="0"/>
            </a:br>
            <a:endParaRPr lang="en-US" sz="1400" dirty="0" smtClean="0"/>
          </a:p>
          <a:p>
            <a:r>
              <a:rPr lang="en-US" dirty="0" smtClean="0"/>
              <a:t>SELECT  name, </a:t>
            </a:r>
            <a:r>
              <a:rPr lang="en-US" dirty="0" err="1" smtClean="0"/>
              <a:t>postleitzahl</a:t>
            </a:r>
            <a:r>
              <a:rPr lang="en-US" dirty="0" smtClean="0"/>
              <a:t>, Ort, Region  FROM </a:t>
            </a:r>
            <a:r>
              <a:rPr lang="en-US" dirty="0" err="1" smtClean="0"/>
              <a:t>Kunden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order by Region, </a:t>
            </a:r>
            <a:r>
              <a:rPr lang="en-US" dirty="0" err="1" smtClean="0"/>
              <a:t>Postleitzahl</a:t>
            </a:r>
            <a:r>
              <a:rPr lang="en-US" dirty="0" smtClean="0"/>
              <a:t>, Name</a:t>
            </a:r>
          </a:p>
          <a:p>
            <a:pPr>
              <a:buNone/>
            </a:pPr>
            <a:endParaRPr lang="de-AT" dirty="0" smtClean="0"/>
          </a:p>
          <a:p>
            <a:endParaRPr lang="de-AT" dirty="0" smtClean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cxnSp>
        <p:nvCxnSpPr>
          <p:cNvPr id="10" name="Gekrümmte Verbindung 9"/>
          <p:cNvCxnSpPr/>
          <p:nvPr/>
        </p:nvCxnSpPr>
        <p:spPr>
          <a:xfrm flipV="1">
            <a:off x="3275856" y="5589240"/>
            <a:ext cx="1224136" cy="1440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bgerundete rechteckige Legende 8"/>
          <p:cNvSpPr/>
          <p:nvPr/>
        </p:nvSpPr>
        <p:spPr>
          <a:xfrm>
            <a:off x="6372200" y="1412776"/>
            <a:ext cx="2304256" cy="576064"/>
          </a:xfrm>
          <a:prstGeom prst="wedgeRoundRectCallout">
            <a:avLst>
              <a:gd name="adj1" fmla="val -78291"/>
              <a:gd name="adj2" fmla="val 162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Feld3  absteigend</a:t>
            </a:r>
            <a:endParaRPr lang="de-AT" dirty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5436096" y="3284984"/>
            <a:ext cx="3384376" cy="936104"/>
          </a:xfrm>
          <a:prstGeom prst="wedgeRoundRectCallout">
            <a:avLst>
              <a:gd name="adj1" fmla="val -36594"/>
              <a:gd name="adj2" fmla="val 920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Spaltenreihenfolge ungleich Sortierreihenfolge</a:t>
            </a:r>
            <a:endParaRPr lang="de-AT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Lehrer mit Sprechstunde</a:t>
            </a:r>
            <a:br>
              <a:rPr lang="de-AT" dirty="0" smtClean="0"/>
            </a:br>
            <a:r>
              <a:rPr lang="de-AT" dirty="0" smtClean="0"/>
              <a:t>am Montag, sortiert nach </a:t>
            </a:r>
            <a:br>
              <a:rPr lang="de-AT" dirty="0" smtClean="0"/>
            </a:br>
            <a:r>
              <a:rPr lang="de-AT" dirty="0" smtClean="0"/>
              <a:t>Lehrerkürzel</a:t>
            </a:r>
          </a:p>
          <a:p>
            <a:r>
              <a:rPr lang="de-AT" dirty="0" smtClean="0"/>
              <a:t>Welche Lehrer haben keine </a:t>
            </a:r>
            <a:br>
              <a:rPr lang="de-AT" dirty="0" smtClean="0"/>
            </a:br>
            <a:r>
              <a:rPr lang="de-AT" dirty="0" smtClean="0"/>
              <a:t>Sprechstunde eingetragen</a:t>
            </a:r>
          </a:p>
          <a:p>
            <a:r>
              <a:rPr lang="de-AT" dirty="0" smtClean="0"/>
              <a:t>Welche Klassen gehören</a:t>
            </a:r>
            <a:br>
              <a:rPr lang="de-AT" dirty="0" smtClean="0"/>
            </a:br>
            <a:r>
              <a:rPr lang="de-AT" dirty="0" smtClean="0"/>
              <a:t>zur Abteilung  3</a:t>
            </a:r>
          </a:p>
          <a:p>
            <a:r>
              <a:rPr lang="de-AT" dirty="0" smtClean="0"/>
              <a:t>Welche Klassen enden vor</a:t>
            </a:r>
            <a:br>
              <a:rPr lang="de-AT" dirty="0" smtClean="0"/>
            </a:br>
            <a:r>
              <a:rPr lang="de-AT" dirty="0" smtClean="0"/>
              <a:t>dem Schuljahresende </a:t>
            </a:r>
            <a:br>
              <a:rPr lang="de-AT" dirty="0" smtClean="0"/>
            </a:br>
            <a:r>
              <a:rPr lang="de-AT" dirty="0" smtClean="0"/>
              <a:t>(haben Inhalt in </a:t>
            </a:r>
            <a:r>
              <a:rPr lang="de-AT" dirty="0" err="1" smtClean="0"/>
              <a:t>K_Datumbis</a:t>
            </a:r>
            <a:r>
              <a:rPr lang="de-AT" dirty="0" smtClean="0"/>
              <a:t>)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Übungen für Sie schuldb1_V3.mdb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8914" name="Picture 2" descr="C:\Users\psad\AppData\Local\Temp\SNAGHTML2f841b3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1052736"/>
            <a:ext cx="3225924" cy="1388373"/>
          </a:xfrm>
          <a:prstGeom prst="rect">
            <a:avLst/>
          </a:prstGeom>
          <a:noFill/>
        </p:spPr>
      </p:pic>
      <p:pic>
        <p:nvPicPr>
          <p:cNvPr id="38916" name="Picture 4" descr="C:\Users\psad\AppData\Local\Temp\SNAGHTML2f8ab1b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148064" y="2420888"/>
            <a:ext cx="3086100" cy="1133476"/>
          </a:xfrm>
          <a:prstGeom prst="rect">
            <a:avLst/>
          </a:prstGeom>
          <a:noFill/>
        </p:spPr>
      </p:pic>
      <p:pic>
        <p:nvPicPr>
          <p:cNvPr id="38920" name="Picture 8" descr="C:\Users\psad\AppData\Local\Temp\SNAGHTML2f95570e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148064" y="5085184"/>
            <a:ext cx="3856700" cy="1440160"/>
          </a:xfrm>
          <a:prstGeom prst="rect">
            <a:avLst/>
          </a:prstGeom>
          <a:noFill/>
        </p:spPr>
      </p:pic>
      <p:pic>
        <p:nvPicPr>
          <p:cNvPr id="38922" name="Picture 10" descr="C:\Users\psad\AppData\Local\Temp\SNAGHTML2f970cd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084168" y="3501008"/>
            <a:ext cx="2171700" cy="16573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Welche Klassen sind Fachschulklassen (enthalten FID)</a:t>
            </a:r>
          </a:p>
          <a:p>
            <a:r>
              <a:rPr lang="de-AT" dirty="0" smtClean="0"/>
              <a:t>Welche Klassen gehören zum 1. Jahrgang (1,2 oder 3)</a:t>
            </a:r>
          </a:p>
          <a:p>
            <a:r>
              <a:rPr lang="de-AT" dirty="0" smtClean="0"/>
              <a:t>Welche Klassen hat </a:t>
            </a:r>
            <a:r>
              <a:rPr lang="de-AT" dirty="0" err="1" smtClean="0"/>
              <a:t>Skolud</a:t>
            </a:r>
            <a:r>
              <a:rPr lang="de-AT" dirty="0" smtClean="0"/>
              <a:t> (SKO) als Klassenvorstand</a:t>
            </a:r>
          </a:p>
          <a:p>
            <a:r>
              <a:rPr lang="de-AT" dirty="0" smtClean="0"/>
              <a:t>Welche Schuljahre beginnen im Jahr 2009</a:t>
            </a:r>
          </a:p>
          <a:p>
            <a:r>
              <a:rPr lang="de-AT" dirty="0" smtClean="0"/>
              <a:t>Wie lange dauern die verschiedenen Schuljahre</a:t>
            </a:r>
          </a:p>
          <a:p>
            <a:r>
              <a:rPr lang="de-AT" dirty="0" smtClean="0"/>
              <a:t>Welche Schüler (Ausgabe sortieren) besuchen Biomedizin- und Gesundheitstechnik (HBG)</a:t>
            </a:r>
          </a:p>
          <a:p>
            <a:r>
              <a:rPr lang="de-AT" dirty="0" smtClean="0"/>
              <a:t>Welche Schüler der Abteilung HIF haben den Vornamen Michael</a:t>
            </a:r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Übungen für Sie schuldb1_V3.mdb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Welche Schüler wohnen an einem „weg“ (z.B. am Rosenweg) in den Bezirken 2, 12 oder 22</a:t>
            </a:r>
          </a:p>
          <a:p>
            <a:r>
              <a:rPr lang="de-AT" dirty="0" smtClean="0"/>
              <a:t>Welche Schüler wohnen nicht in Wien und sind vor 1993 geboren</a:t>
            </a:r>
          </a:p>
          <a:p>
            <a:r>
              <a:rPr lang="de-AT" dirty="0" smtClean="0"/>
              <a:t>Welche Schüler wohnen in Bezirken, die an  die Ringstraße bzw. die 2er-Linie grenzen</a:t>
            </a:r>
          </a:p>
          <a:p>
            <a:r>
              <a:rPr lang="de-AT" dirty="0" smtClean="0"/>
              <a:t>Was bedeutet die folgenden Bedingungen?</a:t>
            </a:r>
            <a:br>
              <a:rPr lang="de-AT" dirty="0" smtClean="0"/>
            </a:br>
            <a:r>
              <a:rPr lang="de-AT" sz="1400" dirty="0" smtClean="0"/>
              <a:t/>
            </a:r>
            <a:br>
              <a:rPr lang="de-AT" sz="1400" dirty="0" smtClean="0"/>
            </a:br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s_geschlecht</a:t>
            </a:r>
            <a:r>
              <a:rPr lang="de-AT" dirty="0" smtClean="0"/>
              <a:t> =  </a:t>
            </a:r>
            <a:r>
              <a:rPr lang="de-AT" dirty="0" err="1" smtClean="0"/>
              <a:t>month</a:t>
            </a:r>
            <a:r>
              <a:rPr lang="de-AT" dirty="0" smtClean="0"/>
              <a:t>(</a:t>
            </a:r>
            <a:r>
              <a:rPr lang="de-AT" dirty="0" err="1" smtClean="0"/>
              <a:t>s_gebdatum</a:t>
            </a:r>
            <a:r>
              <a:rPr lang="de-AT" dirty="0" smtClean="0"/>
              <a:t>) </a:t>
            </a:r>
            <a:br>
              <a:rPr lang="de-AT" dirty="0" smtClean="0"/>
            </a:b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err="1" smtClean="0"/>
              <a:t>where</a:t>
            </a:r>
            <a:r>
              <a:rPr lang="de-AT" dirty="0" smtClean="0"/>
              <a:t> </a:t>
            </a:r>
            <a:r>
              <a:rPr lang="de-AT" dirty="0" err="1" smtClean="0"/>
              <a:t>Instr</a:t>
            </a:r>
            <a:r>
              <a:rPr lang="de-AT" dirty="0" smtClean="0"/>
              <a:t>(</a:t>
            </a:r>
            <a:r>
              <a:rPr lang="de-AT" dirty="0" err="1" smtClean="0"/>
              <a:t>S_Hausnummer</a:t>
            </a:r>
            <a:r>
              <a:rPr lang="de-AT" dirty="0" smtClean="0"/>
              <a:t>,'/') = 0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Übungen für Sie Bonuscharakter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Import aus Excel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e-AT" dirty="0" smtClean="0"/>
              <a:t>Sie haben wahrscheinlich eine ähnliche DB:</a:t>
            </a:r>
          </a:p>
          <a:p>
            <a:endParaRPr lang="de-AT" dirty="0" smtClean="0"/>
          </a:p>
          <a:p>
            <a:endParaRPr lang="de-AT" dirty="0" smtClean="0"/>
          </a:p>
          <a:p>
            <a:pPr>
              <a:buNone/>
            </a:pPr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sz="1400" dirty="0" smtClean="0"/>
          </a:p>
          <a:p>
            <a:r>
              <a:rPr lang="de-AT" dirty="0" smtClean="0"/>
              <a:t>Haben Sie aber auch</a:t>
            </a:r>
            <a:br>
              <a:rPr lang="de-AT" dirty="0" smtClean="0"/>
            </a:br>
            <a:r>
              <a:rPr lang="de-AT" dirty="0" smtClean="0"/>
              <a:t>richtige Datentypen</a:t>
            </a:r>
            <a:br>
              <a:rPr lang="de-AT" dirty="0" smtClean="0"/>
            </a:br>
            <a:r>
              <a:rPr lang="de-AT" dirty="0" smtClean="0"/>
              <a:t>z.B. bei </a:t>
            </a:r>
            <a:r>
              <a:rPr lang="de-AT" dirty="0" err="1" smtClean="0"/>
              <a:t>DebitorNr</a:t>
            </a:r>
            <a:r>
              <a:rPr lang="de-AT" dirty="0" smtClean="0"/>
              <a:t> </a:t>
            </a:r>
            <a:br>
              <a:rPr lang="de-AT" dirty="0" smtClean="0"/>
            </a:br>
            <a:r>
              <a:rPr lang="de-AT" dirty="0" smtClean="0"/>
              <a:t>oder </a:t>
            </a:r>
            <a:r>
              <a:rPr lang="de-AT" dirty="0" err="1" smtClean="0"/>
              <a:t>ArtikelNummer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??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27583" y="1628800"/>
            <a:ext cx="7464445" cy="18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 descr="C:\Users\psad\AppData\Local\Temp\SNAGHTML29f8505d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851920" y="3573016"/>
            <a:ext cx="5153025" cy="2914650"/>
          </a:xfrm>
          <a:prstGeom prst="rect">
            <a:avLst/>
          </a:prstGeom>
          <a:noFill/>
        </p:spPr>
      </p:pic>
      <p:sp>
        <p:nvSpPr>
          <p:cNvPr id="12" name="Abgerundete rechteckige Legende 11"/>
          <p:cNvSpPr/>
          <p:nvPr/>
        </p:nvSpPr>
        <p:spPr>
          <a:xfrm>
            <a:off x="6804248" y="5085184"/>
            <a:ext cx="2160240" cy="1224136"/>
          </a:xfrm>
          <a:prstGeom prst="wedgeRoundRectCallout">
            <a:avLst>
              <a:gd name="adj1" fmla="val -31856"/>
              <a:gd name="adj2" fmla="val -7804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>
                <a:solidFill>
                  <a:srgbClr val="FF0000"/>
                </a:solidFill>
              </a:rPr>
              <a:t>Hier für alle Felder (Spalten) Datentypen prüfen/korrigieren</a:t>
            </a:r>
            <a:endParaRPr lang="de-AT" b="1" dirty="0">
              <a:solidFill>
                <a:srgbClr val="FF0000"/>
              </a:solidFill>
            </a:endParaRPr>
          </a:p>
        </p:txBody>
      </p:sp>
      <p:sp>
        <p:nvSpPr>
          <p:cNvPr id="10" name="Abgerundete rechteckige Legende 9"/>
          <p:cNvSpPr/>
          <p:nvPr/>
        </p:nvSpPr>
        <p:spPr>
          <a:xfrm>
            <a:off x="3995936" y="2708920"/>
            <a:ext cx="2160240" cy="792088"/>
          </a:xfrm>
          <a:prstGeom prst="wedgeRoundRectCallout">
            <a:avLst>
              <a:gd name="adj1" fmla="val -21715"/>
              <a:gd name="adj2" fmla="val -1297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b="1" dirty="0" smtClean="0">
                <a:solidFill>
                  <a:srgbClr val="FF0000"/>
                </a:solidFill>
              </a:rPr>
              <a:t>Haben Sie hier eine 1 : n Beziehung??</a:t>
            </a:r>
            <a:endParaRPr lang="de-AT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Import aus Excel 2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Prüfen Sie bitte die Datentypen in Ihrer DB und korrigieren </a:t>
            </a:r>
            <a:br>
              <a:rPr lang="de-AT" dirty="0" smtClean="0"/>
            </a:br>
            <a:r>
              <a:rPr lang="de-AT" dirty="0" smtClean="0"/>
              <a:t>Sie </a:t>
            </a:r>
            <a:r>
              <a:rPr lang="de-AT" dirty="0" err="1" smtClean="0"/>
              <a:t>sie</a:t>
            </a:r>
            <a:r>
              <a:rPr lang="de-AT" dirty="0" smtClean="0"/>
              <a:t> bitte</a:t>
            </a:r>
            <a:br>
              <a:rPr lang="de-AT" dirty="0" smtClean="0"/>
            </a:br>
            <a:r>
              <a:rPr lang="de-AT" dirty="0" smtClean="0"/>
              <a:t>falls not-</a:t>
            </a:r>
            <a:br>
              <a:rPr lang="de-AT" dirty="0" smtClean="0"/>
            </a:br>
            <a:r>
              <a:rPr lang="de-AT" dirty="0" smtClean="0"/>
              <a:t>wendig!</a:t>
            </a:r>
          </a:p>
          <a:p>
            <a:endParaRPr lang="de-AT" dirty="0" smtClean="0"/>
          </a:p>
          <a:p>
            <a:endParaRPr lang="de-AT" sz="4000" dirty="0" smtClean="0"/>
          </a:p>
          <a:p>
            <a:r>
              <a:rPr lang="de-AT" dirty="0" smtClean="0"/>
              <a:t>Vergleichen</a:t>
            </a:r>
            <a:br>
              <a:rPr lang="de-AT" dirty="0" smtClean="0"/>
            </a:br>
            <a:r>
              <a:rPr lang="de-AT" dirty="0" smtClean="0"/>
              <a:t>Sie mit der</a:t>
            </a:r>
            <a:br>
              <a:rPr lang="de-AT" dirty="0" smtClean="0"/>
            </a:br>
            <a:r>
              <a:rPr lang="de-AT" dirty="0" smtClean="0"/>
              <a:t>ausgegebenen </a:t>
            </a:r>
            <a:r>
              <a:rPr lang="de-AT" dirty="0" err="1" smtClean="0"/>
              <a:t>rechnungdb.mdb</a:t>
            </a:r>
            <a:endParaRPr lang="de-AT" dirty="0" smtClean="0"/>
          </a:p>
          <a:p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1506" name="Picture 2" descr="C:\Users\psad\AppData\Local\Temp\SNAGHTML2a03d1db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555776" y="1628800"/>
            <a:ext cx="3467100" cy="3743325"/>
          </a:xfrm>
          <a:prstGeom prst="rect">
            <a:avLst/>
          </a:prstGeom>
          <a:noFill/>
        </p:spPr>
      </p:pic>
      <p:pic>
        <p:nvPicPr>
          <p:cNvPr id="21508" name="Picture 4" descr="C:\Users\psad\AppData\Local\Temp\SNAGHTML2a064c57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913019" y="1628800"/>
            <a:ext cx="3230981" cy="424847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Wiederholung Import aus Excel 3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Access ist (in Vergleich zu anderen </a:t>
            </a:r>
            <a:r>
              <a:rPr lang="de-AT" dirty="0" err="1" smtClean="0"/>
              <a:t>DBs</a:t>
            </a:r>
            <a:r>
              <a:rPr lang="de-AT" dirty="0" smtClean="0"/>
              <a:t>) sehr großzügig, wenn Sie Datentypen in Tabellen verändern wo schon Datensätze enthalten sind. Wenn möglich werden die Datenfelder konvertiert, andernfalls aber gelöscht – beachten Sie Warnungen.</a:t>
            </a:r>
          </a:p>
          <a:p>
            <a:r>
              <a:rPr lang="de-AT" dirty="0" smtClean="0"/>
              <a:t>PK und FK Typen kann man nur ändern wenn die Beziehung vorübergehend entfernt wird.</a:t>
            </a:r>
          </a:p>
          <a:p>
            <a:r>
              <a:rPr lang="de-AT" dirty="0" smtClean="0"/>
              <a:t>In schwierigen Fällen kann man eine neue leere Tabelle (mit richtigen Typen) anlegen, die Beziehungen umstellen, die Daten transferieren und die alte Tabelle löschen.</a:t>
            </a:r>
          </a:p>
          <a:p>
            <a:pPr>
              <a:buNone/>
            </a:pP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b="1" dirty="0" smtClean="0">
                <a:solidFill>
                  <a:srgbClr val="FF0000"/>
                </a:solidFill>
              </a:rPr>
              <a:t>Abfragen</a:t>
            </a:r>
            <a:r>
              <a:rPr lang="de-AT" dirty="0" smtClean="0"/>
              <a:t> in Access (und anderen Datenbanken)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340768"/>
            <a:ext cx="8424936" cy="4785395"/>
          </a:xfrm>
        </p:spPr>
        <p:txBody>
          <a:bodyPr>
            <a:normAutofit/>
          </a:bodyPr>
          <a:lstStyle/>
          <a:p>
            <a:r>
              <a:rPr lang="de-AT" dirty="0" smtClean="0"/>
              <a:t>                 (</a:t>
            </a:r>
            <a:r>
              <a:rPr lang="de-AT" dirty="0" err="1" smtClean="0"/>
              <a:t>Structured</a:t>
            </a:r>
            <a:r>
              <a:rPr lang="de-AT" dirty="0" smtClean="0"/>
              <a:t> </a:t>
            </a:r>
            <a:r>
              <a:rPr lang="de-AT" dirty="0" err="1" smtClean="0"/>
              <a:t>query</a:t>
            </a:r>
            <a:r>
              <a:rPr lang="de-AT" dirty="0" smtClean="0"/>
              <a:t> </a:t>
            </a:r>
            <a:r>
              <a:rPr lang="de-AT" dirty="0" err="1" smtClean="0"/>
              <a:t>language</a:t>
            </a:r>
            <a:r>
              <a:rPr lang="de-AT" dirty="0" smtClean="0"/>
              <a:t>) ist die Abfragesprache für alle (relationalen) Datenbanken</a:t>
            </a:r>
          </a:p>
          <a:p>
            <a:r>
              <a:rPr lang="de-AT" dirty="0" smtClean="0"/>
              <a:t>In verschiedenen </a:t>
            </a:r>
            <a:r>
              <a:rPr lang="de-AT" dirty="0" err="1" smtClean="0"/>
              <a:t>DBs</a:t>
            </a:r>
            <a:r>
              <a:rPr lang="de-AT" dirty="0" smtClean="0"/>
              <a:t> gibt es zwar syntaktische Unterschiede, die Befehle und die Logik von SQL sind aber überall gleich.</a:t>
            </a:r>
          </a:p>
          <a:p>
            <a:r>
              <a:rPr lang="de-AT" dirty="0" smtClean="0"/>
              <a:t>SELECT  liest Daten,  UPDATE, INSERT, DELETE verändert diese</a:t>
            </a:r>
          </a:p>
          <a:p>
            <a:r>
              <a:rPr lang="de-AT" dirty="0" smtClean="0"/>
              <a:t>Access unterstützt uns auch hier mit  Assistenten und Abfrageentwurfsfenstern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7" name="Rechteck 6"/>
          <p:cNvSpPr/>
          <p:nvPr/>
        </p:nvSpPr>
        <p:spPr>
          <a:xfrm>
            <a:off x="755576" y="1052736"/>
            <a:ext cx="1298753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de-DE" sz="54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SQL</a:t>
            </a:r>
            <a:endParaRPr lang="de-DE" sz="54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2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23528" y="4077072"/>
            <a:ext cx="6192688" cy="216024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AT" dirty="0" smtClean="0"/>
              <a:t>SELECT  Artikelnummer, Einkaufspreis</a:t>
            </a:r>
          </a:p>
          <a:p>
            <a:pPr>
              <a:buNone/>
            </a:pPr>
            <a:r>
              <a:rPr lang="de-AT" dirty="0" smtClean="0"/>
              <a:t>FROM   Artikel</a:t>
            </a:r>
          </a:p>
          <a:p>
            <a:pPr>
              <a:buNone/>
            </a:pPr>
            <a:r>
              <a:rPr lang="de-AT" dirty="0" smtClean="0"/>
              <a:t>WHERE Einkaufspreis &lt; 45</a:t>
            </a:r>
          </a:p>
        </p:txBody>
      </p:sp>
      <p:pic>
        <p:nvPicPr>
          <p:cNvPr id="1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7704" y="1124744"/>
            <a:ext cx="7015544" cy="2616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300192" y="4869160"/>
            <a:ext cx="2566127" cy="135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1" name="Picture 7" descr="C:\Users\psad\AppData\Local\Temp\SNAGHTML2a428092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1196752"/>
            <a:ext cx="1656184" cy="3671293"/>
          </a:xfrm>
          <a:prstGeom prst="rect">
            <a:avLst/>
          </a:prstGeom>
          <a:noFill/>
        </p:spPr>
      </p:pic>
      <p:pic>
        <p:nvPicPr>
          <p:cNvPr id="1033" name="Picture 9" descr="C:\Users\psad\AppData\Local\Temp\SNAGHTML2a43cff9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3140968"/>
            <a:ext cx="1753014" cy="1073275"/>
          </a:xfrm>
          <a:prstGeom prst="rect">
            <a:avLst/>
          </a:prstGeom>
          <a:noFill/>
        </p:spPr>
      </p:pic>
      <p:pic>
        <p:nvPicPr>
          <p:cNvPr id="1037" name="Picture 13" descr="C:\Users\psad\AppData\Local\Temp\SNAGHTML2a4425e5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2051720" y="3140968"/>
            <a:ext cx="394486" cy="1145283"/>
          </a:xfrm>
          <a:prstGeom prst="rect">
            <a:avLst/>
          </a:prstGeom>
          <a:noFill/>
        </p:spPr>
      </p:pic>
      <p:sp>
        <p:nvSpPr>
          <p:cNvPr id="23" name="Abgerundete rechteckige Legende 22"/>
          <p:cNvSpPr/>
          <p:nvPr/>
        </p:nvSpPr>
        <p:spPr>
          <a:xfrm>
            <a:off x="6804248" y="3573016"/>
            <a:ext cx="2088232" cy="792088"/>
          </a:xfrm>
          <a:prstGeom prst="wedgeRoundRectCallout">
            <a:avLst>
              <a:gd name="adj1" fmla="val -96623"/>
              <a:gd name="adj2" fmla="val 4566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Welche Spalten in die Ausgabe</a:t>
            </a:r>
            <a:endParaRPr lang="de-AT" dirty="0"/>
          </a:p>
        </p:txBody>
      </p:sp>
      <p:sp>
        <p:nvSpPr>
          <p:cNvPr id="24" name="Abgerundete rechteckige Legende 23"/>
          <p:cNvSpPr/>
          <p:nvPr/>
        </p:nvSpPr>
        <p:spPr>
          <a:xfrm>
            <a:off x="3995936" y="4653136"/>
            <a:ext cx="2088232" cy="432048"/>
          </a:xfrm>
          <a:prstGeom prst="wedgeRoundRectCallout">
            <a:avLst>
              <a:gd name="adj1" fmla="val -115407"/>
              <a:gd name="adj2" fmla="val -283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Aus  dieser Tabelle</a:t>
            </a:r>
            <a:endParaRPr lang="de-AT" dirty="0"/>
          </a:p>
        </p:txBody>
      </p:sp>
      <p:sp>
        <p:nvSpPr>
          <p:cNvPr id="25" name="Abgerundete rechteckige Legende 24"/>
          <p:cNvSpPr/>
          <p:nvPr/>
        </p:nvSpPr>
        <p:spPr>
          <a:xfrm>
            <a:off x="395536" y="5661248"/>
            <a:ext cx="2448272" cy="648072"/>
          </a:xfrm>
          <a:prstGeom prst="wedgeRoundRectCallout">
            <a:avLst>
              <a:gd name="adj1" fmla="val 70145"/>
              <a:gd name="adj2" fmla="val -62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Welche Zeilen in die Ausgabe (Bedingung)</a:t>
            </a:r>
            <a:endParaRPr lang="de-AT" dirty="0"/>
          </a:p>
        </p:txBody>
      </p:sp>
      <p:sp>
        <p:nvSpPr>
          <p:cNvPr id="26" name="Abgerundete rechteckige Legende 25"/>
          <p:cNvSpPr/>
          <p:nvPr/>
        </p:nvSpPr>
        <p:spPr>
          <a:xfrm>
            <a:off x="4788024" y="5517232"/>
            <a:ext cx="1368152" cy="720080"/>
          </a:xfrm>
          <a:prstGeom prst="wedgeRoundRectCallout">
            <a:avLst>
              <a:gd name="adj1" fmla="val 70440"/>
              <a:gd name="adj2" fmla="val -6135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sz="2400" b="1" dirty="0" smtClean="0">
                <a:solidFill>
                  <a:srgbClr val="FF0000"/>
                </a:solidFill>
              </a:rPr>
              <a:t>Ausgabe</a:t>
            </a:r>
            <a:endParaRPr lang="de-AT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3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Erstellen Abfrageentwurf</a:t>
            </a:r>
            <a:br>
              <a:rPr lang="de-AT" dirty="0" smtClean="0"/>
            </a:br>
            <a:r>
              <a:rPr lang="de-AT" dirty="0" smtClean="0"/>
              <a:t>Felder eintragen</a:t>
            </a:r>
            <a:br>
              <a:rPr lang="de-AT" dirty="0" smtClean="0"/>
            </a:br>
            <a:r>
              <a:rPr lang="de-AT" dirty="0" smtClean="0"/>
              <a:t>Kriterium eintragen</a:t>
            </a:r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  <a:p>
            <a:r>
              <a:rPr lang="de-AT" dirty="0" smtClean="0"/>
              <a:t>Ausführen oder Ansicht Datenblatt</a:t>
            </a:r>
          </a:p>
        </p:txBody>
      </p:sp>
      <p:pic>
        <p:nvPicPr>
          <p:cNvPr id="13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60032" y="1052736"/>
            <a:ext cx="3978275" cy="345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64904"/>
            <a:ext cx="3771900" cy="2911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300192" y="5013176"/>
            <a:ext cx="2566127" cy="1350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4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8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err="1" smtClean="0"/>
              <a:t>Select</a:t>
            </a:r>
            <a:r>
              <a:rPr lang="de-AT" dirty="0" smtClean="0"/>
              <a:t> …    </a:t>
            </a:r>
            <a:r>
              <a:rPr lang="de-AT" dirty="0" err="1" smtClean="0"/>
              <a:t>feldname</a:t>
            </a:r>
            <a:r>
              <a:rPr lang="de-AT" dirty="0" smtClean="0"/>
              <a:t>, </a:t>
            </a:r>
            <a:r>
              <a:rPr lang="de-AT" dirty="0" err="1" smtClean="0"/>
              <a:t>tabname.feldname</a:t>
            </a:r>
            <a:r>
              <a:rPr lang="de-AT" dirty="0" smtClean="0"/>
              <a:t>, </a:t>
            </a:r>
            <a:r>
              <a:rPr lang="de-AT" dirty="0" err="1" smtClean="0"/>
              <a:t>ausdruck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SELECT  Artikelnummer, Verkaufspreis * 1,2 as Brutto</a:t>
            </a:r>
          </a:p>
          <a:p>
            <a:r>
              <a:rPr lang="de-AT" dirty="0" err="1" smtClean="0"/>
              <a:t>Where</a:t>
            </a:r>
            <a:r>
              <a:rPr lang="de-AT" dirty="0" smtClean="0"/>
              <a:t>  </a:t>
            </a:r>
            <a:r>
              <a:rPr lang="de-AT" dirty="0" err="1" smtClean="0"/>
              <a:t>bedingung_wie_in_Programmiersprachen</a:t>
            </a:r>
            <a:r>
              <a:rPr lang="de-AT" dirty="0" smtClean="0"/>
              <a:t/>
            </a:r>
            <a:br>
              <a:rPr lang="de-AT" dirty="0" smtClean="0"/>
            </a:br>
            <a:r>
              <a:rPr lang="de-AT" dirty="0" smtClean="0"/>
              <a:t>WHERE (</a:t>
            </a:r>
            <a:r>
              <a:rPr lang="de-AT" dirty="0" err="1" smtClean="0"/>
              <a:t>feld</a:t>
            </a:r>
            <a:r>
              <a:rPr lang="de-AT" dirty="0" smtClean="0"/>
              <a:t> &lt; 2  OR feld2 = 5) AND feld3 &lt;&gt; „Huber“</a:t>
            </a:r>
          </a:p>
        </p:txBody>
      </p:sp>
      <p:cxnSp>
        <p:nvCxnSpPr>
          <p:cNvPr id="10" name="Gekrümmte Verbindung 9"/>
          <p:cNvCxnSpPr/>
          <p:nvPr/>
        </p:nvCxnSpPr>
        <p:spPr>
          <a:xfrm flipV="1">
            <a:off x="6660232" y="5517232"/>
            <a:ext cx="1224136" cy="144016"/>
          </a:xfrm>
          <a:prstGeom prst="curved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arrow"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259632" y="2996952"/>
          <a:ext cx="7344816" cy="313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64296"/>
                <a:gridCol w="4680520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Operatoren im WHERE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&lt;</a:t>
                      </a:r>
                      <a:r>
                        <a:rPr lang="de-AT" baseline="0" dirty="0" smtClean="0"/>
                        <a:t>   &gt;   &lt;=   &gt;=   =   &lt;&gt;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Übliche Vergleichsoperatoren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IS NULL       IS NOT NULL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Feld ist leer / ist nicht leer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BETWEEN 12 AND 16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Im Bereich von 12 – 16 (inklusive)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IN (12;13;14;16) 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Einer der aufgezählten Werte (</a:t>
                      </a:r>
                      <a:r>
                        <a:rPr lang="de-AT" dirty="0" err="1" smtClean="0"/>
                        <a:t>or</a:t>
                      </a:r>
                      <a:r>
                        <a:rPr lang="de-AT" dirty="0" smtClean="0"/>
                        <a:t>)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LIKE</a:t>
                      </a:r>
                      <a:r>
                        <a:rPr lang="de-AT" baseline="0" dirty="0" smtClean="0"/>
                        <a:t> </a:t>
                      </a:r>
                      <a:r>
                        <a:rPr lang="de-AT" dirty="0" smtClean="0"/>
                        <a:t>″</a:t>
                      </a:r>
                      <a:r>
                        <a:rPr lang="de-AT" baseline="0" dirty="0" err="1" smtClean="0"/>
                        <a:t>likestring</a:t>
                      </a:r>
                      <a:r>
                        <a:rPr lang="de-AT" dirty="0" smtClean="0"/>
                        <a:t>″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Font typeface="Arial" charset="0"/>
                        <a:buNone/>
                      </a:pPr>
                      <a:r>
                        <a:rPr lang="de-AT" dirty="0" smtClean="0"/>
                        <a:t>* und ? haben eine Sonderbedeutung, 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        * steht für 0 bis n beliebige Zeichen</a:t>
                      </a:r>
                      <a:br>
                        <a:rPr lang="de-AT" dirty="0" smtClean="0"/>
                      </a:br>
                      <a:r>
                        <a:rPr lang="de-AT" baseline="0" dirty="0" smtClean="0"/>
                        <a:t>         ? Steht für genau ein beliebiges Zeichen</a:t>
                      </a:r>
                      <a:endParaRPr lang="de-AT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NOT,</a:t>
                      </a:r>
                      <a:r>
                        <a:rPr lang="de-AT" baseline="0" dirty="0" smtClean="0"/>
                        <a:t>   AND,   OR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dasselbe wie    !,  &amp;&amp;, ||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elle 7"/>
          <p:cNvGraphicFramePr>
            <a:graphicFrameLocks noGrp="1"/>
          </p:cNvGraphicFramePr>
          <p:nvPr/>
        </p:nvGraphicFramePr>
        <p:xfrm>
          <a:off x="1259632" y="3140968"/>
          <a:ext cx="7560840" cy="294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2658"/>
                <a:gridCol w="4818182"/>
              </a:tblGrid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Funktionen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AT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err="1" smtClean="0"/>
                        <a:t>Left</a:t>
                      </a:r>
                      <a:r>
                        <a:rPr lang="de-AT" dirty="0" smtClean="0"/>
                        <a:t>(feld,2)   </a:t>
                      </a:r>
                      <a:r>
                        <a:rPr lang="de-AT" dirty="0" err="1" smtClean="0"/>
                        <a:t>Mid</a:t>
                      </a:r>
                      <a:r>
                        <a:rPr lang="de-AT" dirty="0" smtClean="0"/>
                        <a:t>(feld,2,1)   Right(feld,3), </a:t>
                      </a:r>
                      <a:br>
                        <a:rPr lang="de-AT" dirty="0" smtClean="0"/>
                      </a:br>
                      <a:r>
                        <a:rPr lang="de-AT" dirty="0" err="1" smtClean="0"/>
                        <a:t>Instr</a:t>
                      </a:r>
                      <a:r>
                        <a:rPr lang="de-AT" dirty="0" smtClean="0"/>
                        <a:t>(</a:t>
                      </a:r>
                      <a:r>
                        <a:rPr lang="de-AT" dirty="0" err="1" smtClean="0"/>
                        <a:t>feld,‘S</a:t>
                      </a:r>
                      <a:r>
                        <a:rPr lang="de-AT" dirty="0" smtClean="0"/>
                        <a:t>‘)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Substring Funktionen um Textteile aus einem Textfeld zu extrahieren / </a:t>
                      </a:r>
                      <a:br>
                        <a:rPr lang="de-AT" dirty="0" smtClean="0"/>
                      </a:br>
                      <a:r>
                        <a:rPr lang="de-AT" dirty="0" err="1" smtClean="0"/>
                        <a:t>Instr</a:t>
                      </a:r>
                      <a:r>
                        <a:rPr lang="de-AT" dirty="0" smtClean="0"/>
                        <a:t> sucht die Stelle, wo ‘S‘ vorkommt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dirty="0" smtClean="0"/>
                        <a:t>Day(</a:t>
                      </a:r>
                      <a:r>
                        <a:rPr lang="de-AT" dirty="0" err="1" smtClean="0"/>
                        <a:t>datum</a:t>
                      </a:r>
                      <a:r>
                        <a:rPr lang="de-AT" dirty="0" smtClean="0"/>
                        <a:t>),  </a:t>
                      </a:r>
                      <a:br>
                        <a:rPr lang="de-AT" dirty="0" smtClean="0"/>
                      </a:br>
                      <a:r>
                        <a:rPr lang="de-AT" dirty="0" smtClean="0"/>
                        <a:t>datumsfeld-12,</a:t>
                      </a:r>
                    </a:p>
                    <a:p>
                      <a:r>
                        <a:rPr lang="de-AT" dirty="0" smtClean="0"/>
                        <a:t>Datumsfeld-datumsfeld2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Day,</a:t>
                      </a:r>
                      <a:r>
                        <a:rPr lang="de-AT" baseline="0" dirty="0" smtClean="0"/>
                        <a:t>  </a:t>
                      </a:r>
                      <a:r>
                        <a:rPr lang="de-AT" baseline="0" dirty="0" err="1" smtClean="0"/>
                        <a:t>Month</a:t>
                      </a:r>
                      <a:r>
                        <a:rPr lang="de-AT" baseline="0" dirty="0" smtClean="0"/>
                        <a:t>, </a:t>
                      </a:r>
                      <a:r>
                        <a:rPr lang="de-AT" baseline="0" dirty="0" err="1" smtClean="0"/>
                        <a:t>Year</a:t>
                      </a:r>
                      <a:r>
                        <a:rPr lang="de-AT" baseline="0" dirty="0" smtClean="0"/>
                        <a:t> liefern Datumsteile,  man kann  </a:t>
                      </a:r>
                      <a:r>
                        <a:rPr lang="de-AT" baseline="0" dirty="0" err="1" smtClean="0"/>
                        <a:t>eien</a:t>
                      </a:r>
                      <a:r>
                        <a:rPr lang="de-AT" baseline="0" dirty="0" smtClean="0"/>
                        <a:t> Anzahl Tage addieren/subtrahieren, Datum – </a:t>
                      </a:r>
                      <a:r>
                        <a:rPr lang="de-AT" baseline="0" dirty="0" err="1" smtClean="0"/>
                        <a:t>Datum</a:t>
                      </a:r>
                      <a:r>
                        <a:rPr lang="de-AT" baseline="0" dirty="0" smtClean="0"/>
                        <a:t> liefert die Tagedifferenz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Wert(</a:t>
                      </a:r>
                      <a:r>
                        <a:rPr lang="de-AT" baseline="0" dirty="0" err="1" smtClean="0"/>
                        <a:t>textfeld</a:t>
                      </a:r>
                      <a:r>
                        <a:rPr lang="de-AT" baseline="0" dirty="0" smtClean="0"/>
                        <a:t>)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Konvertiert Text nach Zahl</a:t>
                      </a:r>
                      <a:endParaRPr lang="de-AT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de-AT" baseline="0" dirty="0" smtClean="0"/>
                        <a:t>Count, Min, Max, </a:t>
                      </a:r>
                      <a:r>
                        <a:rPr lang="de-AT" baseline="0" dirty="0" err="1" smtClean="0"/>
                        <a:t>Sum</a:t>
                      </a:r>
                      <a:r>
                        <a:rPr lang="de-AT" baseline="0" dirty="0" smtClean="0"/>
                        <a:t>, </a:t>
                      </a:r>
                      <a:r>
                        <a:rPr lang="de-AT" baseline="0" dirty="0" err="1" smtClean="0"/>
                        <a:t>Avg</a:t>
                      </a:r>
                      <a:endParaRPr lang="de-A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AT" dirty="0" smtClean="0"/>
                        <a:t>„Gruppenfunktionen“ – werden später</a:t>
                      </a:r>
                      <a:r>
                        <a:rPr lang="de-AT" baseline="0" dirty="0" smtClean="0"/>
                        <a:t> behandelt</a:t>
                      </a:r>
                      <a:endParaRPr lang="de-AT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Abfragen in Access 5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WHERE </a:t>
            </a:r>
            <a:r>
              <a:rPr lang="de-AT" dirty="0" err="1" smtClean="0"/>
              <a:t>name</a:t>
            </a:r>
            <a:r>
              <a:rPr lang="de-AT" dirty="0" smtClean="0"/>
              <a:t> = ″Mayer ″              -- ″ oder ' bei Texten</a:t>
            </a:r>
          </a:p>
          <a:p>
            <a:r>
              <a:rPr lang="de-AT" dirty="0" smtClean="0"/>
              <a:t>WHERE  </a:t>
            </a:r>
            <a:r>
              <a:rPr lang="de-AT" dirty="0" err="1" smtClean="0"/>
              <a:t>geburtsdatum</a:t>
            </a:r>
            <a:r>
              <a:rPr lang="de-AT" dirty="0" smtClean="0"/>
              <a:t> &lt; #15.02.2011#</a:t>
            </a:r>
          </a:p>
          <a:p>
            <a:r>
              <a:rPr lang="de-AT" dirty="0" smtClean="0"/>
              <a:t>SELECT  </a:t>
            </a:r>
            <a:r>
              <a:rPr lang="de-AT" dirty="0" err="1" smtClean="0"/>
              <a:t>zuname</a:t>
            </a:r>
            <a:r>
              <a:rPr lang="de-AT" dirty="0" smtClean="0"/>
              <a:t> &amp; ″ ″ &amp; </a:t>
            </a:r>
            <a:r>
              <a:rPr lang="de-AT" dirty="0" err="1" smtClean="0"/>
              <a:t>vorname</a:t>
            </a:r>
            <a:r>
              <a:rPr lang="de-AT" dirty="0" smtClean="0"/>
              <a:t> as </a:t>
            </a:r>
            <a:r>
              <a:rPr lang="de-AT" dirty="0" err="1" smtClean="0"/>
              <a:t>name</a:t>
            </a:r>
            <a:endParaRPr lang="de-AT" dirty="0" smtClean="0"/>
          </a:p>
          <a:p>
            <a:r>
              <a:rPr lang="de-AT" dirty="0" smtClean="0"/>
              <a:t>Funktionen</a:t>
            </a:r>
          </a:p>
          <a:p>
            <a:endParaRPr lang="de-AT" dirty="0" smtClean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1323</Words>
  <Application>Microsoft Office PowerPoint</Application>
  <PresentationFormat>Bildschirmpräsentation (4:3)</PresentationFormat>
  <Paragraphs>326</Paragraphs>
  <Slides>14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14</vt:i4>
      </vt:variant>
    </vt:vector>
  </HeadingPairs>
  <TitlesOfParts>
    <vt:vector size="15" baseType="lpstr">
      <vt:lpstr>HTL Spengergasse Vorlage V01</vt:lpstr>
      <vt:lpstr>DBIS2 –  Datenbanken und Informationssysteme</vt:lpstr>
      <vt:lpstr>Wiederholung Import aus Excel</vt:lpstr>
      <vt:lpstr>Wiederholung Import aus Excel 2</vt:lpstr>
      <vt:lpstr>Wiederholung Import aus Excel 3</vt:lpstr>
      <vt:lpstr>Abfragen in Access (und anderen Datenbanken)</vt:lpstr>
      <vt:lpstr>Abfragen in Access 2</vt:lpstr>
      <vt:lpstr>Abfragen in Access 3</vt:lpstr>
      <vt:lpstr>Abfragen in Access 4</vt:lpstr>
      <vt:lpstr>Abfragen in Access 5</vt:lpstr>
      <vt:lpstr>Abfragen in Access 6</vt:lpstr>
      <vt:lpstr>Abfragen in Access 7</vt:lpstr>
      <vt:lpstr>Abfragen in Access Übungen für Sie schuldb1_V3.mdb</vt:lpstr>
      <vt:lpstr>Abfragen in Access Übungen für Sie schuldb1_V3.mdb</vt:lpstr>
      <vt:lpstr>Abfragen in Access Übungen für Sie Bonuscharakter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187</cp:revision>
  <dcterms:created xsi:type="dcterms:W3CDTF">2010-09-09T10:26:00Z</dcterms:created>
  <dcterms:modified xsi:type="dcterms:W3CDTF">2012-03-02T08:39:29Z</dcterms:modified>
</cp:coreProperties>
</file>