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77" r:id="rId3"/>
    <p:sldId id="301" r:id="rId4"/>
    <p:sldId id="288" r:id="rId5"/>
    <p:sldId id="289" r:id="rId6"/>
    <p:sldId id="309" r:id="rId7"/>
    <p:sldId id="290" r:id="rId8"/>
    <p:sldId id="302" r:id="rId9"/>
    <p:sldId id="287" r:id="rId10"/>
    <p:sldId id="305" r:id="rId11"/>
    <p:sldId id="306" r:id="rId12"/>
    <p:sldId id="310" r:id="rId13"/>
    <p:sldId id="311" r:id="rId14"/>
    <p:sldId id="304" r:id="rId15"/>
    <p:sldId id="307" r:id="rId16"/>
    <p:sldId id="308" r:id="rId17"/>
    <p:sldId id="303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286" r:id="rId2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A5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7" autoAdjust="0"/>
  </p:normalViewPr>
  <p:slideViewPr>
    <p:cSldViewPr>
      <p:cViewPr>
        <p:scale>
          <a:sx n="100" d="100"/>
          <a:sy n="100" d="100"/>
        </p:scale>
        <p:origin x="-18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25.03.2011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655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Im SELECT Zweig  sind </a:t>
            </a:r>
            <a:r>
              <a:rPr lang="de-AT" dirty="0" err="1" smtClean="0"/>
              <a:t>feldnamen</a:t>
            </a:r>
            <a:r>
              <a:rPr lang="de-AT" dirty="0" smtClean="0"/>
              <a:t> und Rechenausdrücke (basierend auf </a:t>
            </a:r>
            <a:r>
              <a:rPr lang="de-AT" dirty="0" err="1" smtClean="0"/>
              <a:t>feldnamen</a:t>
            </a:r>
            <a:r>
              <a:rPr lang="de-AT" dirty="0" smtClean="0"/>
              <a:t>)</a:t>
            </a:r>
            <a:r>
              <a:rPr lang="de-AT" baseline="0" dirty="0" smtClean="0"/>
              <a:t> erlaubt</a:t>
            </a:r>
          </a:p>
          <a:p>
            <a:endParaRPr lang="de-AT" baseline="0" dirty="0" smtClean="0"/>
          </a:p>
          <a:p>
            <a:r>
              <a:rPr lang="de-AT" baseline="0" dirty="0" smtClean="0"/>
              <a:t>SELECT 	Artikelnummer, </a:t>
            </a:r>
          </a:p>
          <a:p>
            <a:r>
              <a:rPr lang="de-AT" baseline="0" dirty="0" smtClean="0"/>
              <a:t>	</a:t>
            </a:r>
            <a:r>
              <a:rPr lang="de-AT" baseline="0" dirty="0" err="1" smtClean="0"/>
              <a:t>Artikel.Einkaufspreis</a:t>
            </a:r>
            <a:r>
              <a:rPr lang="de-AT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	Verkaufspreis * 1.2    AS Brutto,		-- mit  As Brutto wird eine „Überschrift“ vergeben</a:t>
            </a:r>
          </a:p>
          <a:p>
            <a:r>
              <a:rPr lang="de-AT" baseline="0" dirty="0" smtClean="0"/>
              <a:t>	Verkaufspreis - </a:t>
            </a:r>
            <a:r>
              <a:rPr lang="de-AT" baseline="0" dirty="0" err="1" smtClean="0"/>
              <a:t>einkaufspreis</a:t>
            </a:r>
            <a:r>
              <a:rPr lang="de-AT" baseline="0" dirty="0" smtClean="0"/>
              <a:t> AS Handelsspanne               </a:t>
            </a:r>
          </a:p>
          <a:p>
            <a:r>
              <a:rPr lang="de-AT" dirty="0" smtClean="0"/>
              <a:t>WHERE  </a:t>
            </a:r>
            <a:r>
              <a:rPr lang="de-AT" dirty="0" err="1" smtClean="0"/>
              <a:t>einkaufspreis</a:t>
            </a:r>
            <a:r>
              <a:rPr lang="de-AT" dirty="0" smtClean="0"/>
              <a:t> &lt; 100 and</a:t>
            </a:r>
          </a:p>
          <a:p>
            <a:r>
              <a:rPr lang="de-AT" dirty="0" smtClean="0"/>
              <a:t>             </a:t>
            </a:r>
            <a:r>
              <a:rPr lang="de-AT" dirty="0" err="1" smtClean="0"/>
              <a:t>verkaufspreis</a:t>
            </a:r>
            <a:r>
              <a:rPr lang="de-AT" dirty="0" smtClean="0"/>
              <a:t> - </a:t>
            </a:r>
            <a:r>
              <a:rPr lang="de-AT" dirty="0" err="1" smtClean="0"/>
              <a:t>einkaufspreis</a:t>
            </a:r>
            <a:r>
              <a:rPr lang="de-AT" dirty="0" smtClean="0"/>
              <a:t>  &gt; 0</a:t>
            </a:r>
          </a:p>
          <a:p>
            <a:endParaRPr lang="de-AT" dirty="0" smtClean="0"/>
          </a:p>
          <a:p>
            <a:r>
              <a:rPr lang="de-AT" dirty="0" smtClean="0"/>
              <a:t>Operatoren in Bedingungen:  &gt; &lt; &gt;= &lt;= = &lt;&gt;                           //  &lt;&gt;  ist in manchen </a:t>
            </a:r>
            <a:r>
              <a:rPr lang="de-AT" dirty="0" err="1" smtClean="0"/>
              <a:t>DBs</a:t>
            </a:r>
            <a:r>
              <a:rPr lang="de-AT" dirty="0" smtClean="0"/>
              <a:t>   auch  !=,    = ist aber niemals ==</a:t>
            </a:r>
          </a:p>
          <a:p>
            <a:r>
              <a:rPr lang="de-AT" dirty="0" smtClean="0"/>
              <a:t>                                           IS</a:t>
            </a:r>
            <a:r>
              <a:rPr lang="de-AT" baseline="0" dirty="0" smtClean="0"/>
              <a:t> NULL          IS NOT NULL            // Feld ist leer</a:t>
            </a:r>
          </a:p>
          <a:p>
            <a:r>
              <a:rPr lang="de-AT" baseline="0" dirty="0" smtClean="0"/>
              <a:t>                                           BETWEEN 12 AND 16                      // im Bereich von(inklusive) 12   bis 16  also  </a:t>
            </a:r>
            <a:r>
              <a:rPr lang="de-AT" baseline="0" dirty="0" err="1" smtClean="0"/>
              <a:t>feld</a:t>
            </a:r>
            <a:r>
              <a:rPr lang="de-AT" baseline="0" dirty="0" smtClean="0"/>
              <a:t> &gt;= 12 AND </a:t>
            </a:r>
            <a:r>
              <a:rPr lang="de-AT" baseline="0" dirty="0" err="1" smtClean="0"/>
              <a:t>feld</a:t>
            </a:r>
            <a:r>
              <a:rPr lang="de-AT" baseline="0" dirty="0" smtClean="0"/>
              <a:t> &lt;= 16</a:t>
            </a:r>
          </a:p>
          <a:p>
            <a:r>
              <a:rPr lang="de-AT" baseline="0" dirty="0" smtClean="0"/>
              <a:t>                                           IN (12;13;14;16)     NOT IN (1;2;3;5;7;11;13;19)</a:t>
            </a:r>
            <a:endParaRPr lang="de-AT" dirty="0" smtClean="0"/>
          </a:p>
          <a:p>
            <a:r>
              <a:rPr lang="de-AT" dirty="0" smtClean="0"/>
              <a:t>                                           LIKE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err="1" smtClean="0"/>
              <a:t>likestring</a:t>
            </a:r>
            <a:r>
              <a:rPr lang="de-AT" dirty="0" smtClean="0"/>
              <a:t>″</a:t>
            </a:r>
            <a:endParaRPr lang="de-AT" baseline="0" dirty="0" smtClean="0"/>
          </a:p>
          <a:p>
            <a:r>
              <a:rPr lang="de-AT" baseline="0" dirty="0" err="1" smtClean="0"/>
              <a:t>Like</a:t>
            </a:r>
            <a:r>
              <a:rPr lang="de-AT" baseline="0" dirty="0" smtClean="0"/>
              <a:t>  verwendet  eine konstanten String mit </a:t>
            </a:r>
            <a:r>
              <a:rPr lang="de-AT" baseline="0" dirty="0" err="1" smtClean="0"/>
              <a:t>Wildcardzeichen</a:t>
            </a:r>
            <a:endParaRPr lang="de-AT" baseline="0" dirty="0" smtClean="0"/>
          </a:p>
          <a:p>
            <a:r>
              <a:rPr lang="de-AT" baseline="0" dirty="0" smtClean="0"/>
              <a:t>         * steht für 0 bis n beliebige,  ? Für genau eine beliebige Stelle (Hinweis: in allen anderen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ist dies  %   und  _)</a:t>
            </a:r>
            <a:endParaRPr lang="de-AT" dirty="0" smtClean="0"/>
          </a:p>
          <a:p>
            <a:r>
              <a:rPr lang="de-AT" dirty="0" smtClean="0"/>
              <a:t>         (z.B. </a:t>
            </a:r>
            <a:r>
              <a:rPr lang="de-AT" dirty="0" err="1" smtClean="0"/>
              <a:t>like</a:t>
            </a:r>
            <a:r>
              <a:rPr lang="de-AT" dirty="0" smtClean="0"/>
              <a:t> 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smtClean="0"/>
              <a:t>2?HIF</a:t>
            </a:r>
            <a:r>
              <a:rPr lang="de-AT" dirty="0" smtClean="0"/>
              <a:t>″</a:t>
            </a:r>
            <a:r>
              <a:rPr lang="de-AT" baseline="0" dirty="0" smtClean="0"/>
              <a:t> steht für alle 2. Klassen,  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smtClean="0"/>
              <a:t>*BM*</a:t>
            </a:r>
            <a:r>
              <a:rPr lang="de-AT" dirty="0" smtClean="0"/>
              <a:t>″</a:t>
            </a:r>
            <a:r>
              <a:rPr lang="de-AT" baseline="0" dirty="0" smtClean="0"/>
              <a:t>  für alle Klassen aus der BM Abteilung, </a:t>
            </a:r>
          </a:p>
          <a:p>
            <a:r>
              <a:rPr lang="de-AT" baseline="0" dirty="0" smtClean="0"/>
              <a:t>                </a:t>
            </a:r>
            <a:r>
              <a:rPr lang="de-AT" baseline="0" dirty="0" err="1" smtClean="0"/>
              <a:t>feld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smtClean="0"/>
              <a:t>Tech*</a:t>
            </a:r>
            <a:r>
              <a:rPr lang="de-AT" dirty="0" smtClean="0"/>
              <a:t>″</a:t>
            </a:r>
            <a:r>
              <a:rPr lang="de-AT" baseline="0" dirty="0" smtClean="0"/>
              <a:t> für alle Inhalte die mit Tech beginnen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NOT, AND, OR sind dasselbe wie    !,  &amp;&amp;, ||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Etwas</a:t>
            </a:r>
            <a:r>
              <a:rPr lang="de-AT" baseline="0" dirty="0" smtClean="0"/>
              <a:t> verwirrend ist,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in der Entwurfsansicht ein , als Dezimalzeichen und ein ; in Funktionen benötigt wird (wie in Excel)</a:t>
            </a:r>
          </a:p>
          <a:p>
            <a:r>
              <a:rPr lang="de-AT" dirty="0" smtClean="0"/>
              <a:t>                        hingegen in der SQL Ansicht ein  .   das Dezimalzeichen ist und , in Funktionen verwendet wird</a:t>
            </a:r>
          </a:p>
          <a:p>
            <a:r>
              <a:rPr lang="de-AT" dirty="0" smtClean="0"/>
              <a:t>Ebenso sind die Funktionsnamen in der Entwurfsansicht deutsch, aber in der SQL Ansicht englisch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Textkonstante werden mit Anführungszeichen oder auch mit Hochkomma geschrieben   </a:t>
            </a:r>
            <a:r>
              <a:rPr lang="de-AT" dirty="0" smtClean="0"/>
              <a:t>″ oder ' 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Datumskonstante sind unterschiedlich, </a:t>
            </a:r>
          </a:p>
          <a:p>
            <a:r>
              <a:rPr lang="de-AT" baseline="0" dirty="0" smtClean="0"/>
              <a:t>	in der Entwurfsansicht    &lt; #15.02.2011#       , in der </a:t>
            </a:r>
            <a:r>
              <a:rPr lang="de-AT" baseline="0" dirty="0" err="1" smtClean="0"/>
              <a:t>SQl</a:t>
            </a:r>
            <a:r>
              <a:rPr lang="de-AT" baseline="0" dirty="0" smtClean="0"/>
              <a:t> Ansicht aber  &lt; #2/15/2011#</a:t>
            </a:r>
          </a:p>
          <a:p>
            <a:endParaRPr lang="de-A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SELECT  </a:t>
            </a:r>
            <a:r>
              <a:rPr lang="de-AT" dirty="0" err="1" smtClean="0"/>
              <a:t>zuname</a:t>
            </a:r>
            <a:r>
              <a:rPr lang="de-AT" dirty="0" smtClean="0"/>
              <a:t> &amp; ″ ″ &amp; </a:t>
            </a:r>
            <a:r>
              <a:rPr lang="de-AT" dirty="0" err="1" smtClean="0"/>
              <a:t>vorname</a:t>
            </a:r>
            <a:r>
              <a:rPr lang="de-AT" dirty="0" smtClean="0"/>
              <a:t> as </a:t>
            </a:r>
            <a:r>
              <a:rPr lang="de-AT" dirty="0" err="1" smtClean="0"/>
              <a:t>name</a:t>
            </a:r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	ist ein Beispiel für Textverkettung,   +  wie in Java funktioniert auch,  allerdings soll dann kein</a:t>
            </a:r>
            <a:r>
              <a:rPr lang="de-AT" baseline="0" dirty="0" smtClean="0"/>
              <a:t> Feld leer sein</a:t>
            </a:r>
            <a:endParaRPr lang="de-AT" dirty="0" smtClean="0"/>
          </a:p>
          <a:p>
            <a:endParaRPr lang="de-AT" baseline="0" dirty="0" smtClean="0"/>
          </a:p>
          <a:p>
            <a:r>
              <a:rPr lang="de-AT" baseline="0" dirty="0" smtClean="0"/>
              <a:t>SELECT [</a:t>
            </a:r>
            <a:r>
              <a:rPr lang="de-AT" baseline="0" dirty="0" err="1" smtClean="0"/>
              <a:t>dummeNamen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müßen</a:t>
            </a:r>
            <a:r>
              <a:rPr lang="de-AT" baseline="0" dirty="0" smtClean="0"/>
              <a:t> in eckige Klammern], </a:t>
            </a:r>
            <a:r>
              <a:rPr lang="de-AT" baseline="0" dirty="0" err="1" smtClean="0"/>
              <a:t>zuname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tabelle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Zahlreiche Funktionen  (aus Visual Basic)  können eingesetzt werden</a:t>
            </a:r>
          </a:p>
          <a:p>
            <a:r>
              <a:rPr lang="de-AT" baseline="0" dirty="0" smtClean="0"/>
              <a:t>     wichtig ist,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in der Entwurfsansicht die Funktionsnamen deutsch sind und zwischen den </a:t>
            </a:r>
            <a:r>
              <a:rPr lang="de-AT" baseline="0" dirty="0" err="1" smtClean="0"/>
              <a:t>parametern</a:t>
            </a:r>
            <a:r>
              <a:rPr lang="de-AT" baseline="0" dirty="0" smtClean="0"/>
              <a:t> ein Strichpunkt steht</a:t>
            </a:r>
          </a:p>
          <a:p>
            <a:r>
              <a:rPr lang="de-AT" baseline="0" dirty="0" smtClean="0"/>
              <a:t>                in SQL Ansicht sind die Funktionsnamen englisch und zwischen Parametern steht ein Beistrich.</a:t>
            </a:r>
          </a:p>
          <a:p>
            <a:endParaRPr lang="de-A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Left</a:t>
            </a:r>
            <a:r>
              <a:rPr lang="de-AT" dirty="0" smtClean="0"/>
              <a:t>(feld,2)   </a:t>
            </a:r>
            <a:r>
              <a:rPr lang="de-AT" dirty="0" err="1" smtClean="0"/>
              <a:t>Mid</a:t>
            </a:r>
            <a:r>
              <a:rPr lang="de-AT" dirty="0" smtClean="0"/>
              <a:t>(feld,2,1)   Right(feld,3)</a:t>
            </a:r>
            <a:r>
              <a:rPr lang="de-AT" baseline="0" dirty="0" smtClean="0"/>
              <a:t> liefern Textteile,     </a:t>
            </a:r>
            <a:r>
              <a:rPr lang="de-AT" dirty="0" smtClean="0"/>
              <a:t> </a:t>
            </a:r>
            <a:r>
              <a:rPr lang="de-AT" dirty="0" err="1" smtClean="0"/>
              <a:t>Instr</a:t>
            </a:r>
            <a:r>
              <a:rPr lang="de-AT" dirty="0" smtClean="0"/>
              <a:t>(</a:t>
            </a:r>
            <a:r>
              <a:rPr lang="de-AT" dirty="0" err="1" smtClean="0"/>
              <a:t>feld,‘S</a:t>
            </a:r>
            <a:r>
              <a:rPr lang="de-AT" dirty="0" smtClean="0"/>
              <a:t>‘)   liefert die Stelle, wo S vorkommt</a:t>
            </a:r>
          </a:p>
          <a:p>
            <a:endParaRPr lang="de-AT" baseline="0" dirty="0" smtClean="0"/>
          </a:p>
          <a:p>
            <a:r>
              <a:rPr lang="en-US" baseline="0" dirty="0" smtClean="0"/>
              <a:t>SELECT Left([Name],3) AS Ausdr1, Mid([Region],8) AS Ausdr2, Right([Ort],1) AS Ausdr3,</a:t>
            </a:r>
          </a:p>
          <a:p>
            <a:r>
              <a:rPr lang="en-US" baseline="0" dirty="0" smtClean="0"/>
              <a:t>            </a:t>
            </a:r>
            <a:r>
              <a:rPr lang="en-US" baseline="0" dirty="0" err="1" smtClean="0"/>
              <a:t>instr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Region,"SÜD</a:t>
            </a:r>
            <a:r>
              <a:rPr lang="en-US" baseline="0" dirty="0" smtClean="0"/>
              <a:t>") as </a:t>
            </a:r>
            <a:r>
              <a:rPr lang="en-US" baseline="0" dirty="0" err="1" smtClean="0"/>
              <a:t>AnwelcherStelle</a:t>
            </a:r>
            <a:endParaRPr lang="en-US" baseline="0" dirty="0" smtClean="0"/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Kunden</a:t>
            </a:r>
            <a:r>
              <a:rPr lang="en-US" baseline="0" dirty="0" smtClean="0"/>
              <a:t>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Verschiedene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Datumsfunktionen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existieren</a:t>
            </a:r>
            <a:r>
              <a:rPr lang="en-US" baseline="0" dirty="0" smtClean="0"/>
              <a:t>,     Datum + </a:t>
            </a:r>
            <a:r>
              <a:rPr lang="en-US" baseline="0" dirty="0" err="1" smtClean="0"/>
              <a:t>ganzzahl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 Datum1-datum2   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Tage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SELECT Year([</a:t>
            </a:r>
            <a:r>
              <a:rPr lang="en-US" baseline="0" dirty="0" err="1" smtClean="0"/>
              <a:t>Re_Datum</a:t>
            </a:r>
            <a:r>
              <a:rPr lang="en-US" baseline="0" dirty="0" smtClean="0"/>
              <a:t>]) AS </a:t>
            </a:r>
            <a:r>
              <a:rPr lang="en-US" baseline="0" dirty="0" err="1" smtClean="0"/>
              <a:t>nurdasJahr</a:t>
            </a:r>
            <a:r>
              <a:rPr lang="en-US" baseline="0" dirty="0" smtClean="0"/>
              <a:t>, Date() AS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, Date()-1 AS </a:t>
            </a:r>
            <a:r>
              <a:rPr lang="en-US" baseline="0" dirty="0" err="1" smtClean="0"/>
              <a:t>Gestern</a:t>
            </a:r>
            <a:r>
              <a:rPr lang="en-US" baseline="0" dirty="0" smtClean="0"/>
              <a:t>, Date()-[</a:t>
            </a:r>
            <a:r>
              <a:rPr lang="en-US" baseline="0" dirty="0" err="1" smtClean="0"/>
              <a:t>re_datum</a:t>
            </a:r>
            <a:r>
              <a:rPr lang="en-US" baseline="0" dirty="0" smtClean="0"/>
              <a:t>] AS </a:t>
            </a:r>
            <a:r>
              <a:rPr lang="en-US" baseline="0" dirty="0" err="1" smtClean="0"/>
              <a:t>seitwann</a:t>
            </a:r>
            <a:endParaRPr lang="en-US" baseline="0" dirty="0" smtClean="0"/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Rechnung</a:t>
            </a:r>
            <a:r>
              <a:rPr lang="en-US" baseline="0" dirty="0" smtClean="0"/>
              <a:t>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Wert </a:t>
            </a:r>
            <a:r>
              <a:rPr lang="en-US" baseline="0" dirty="0" err="1" smtClean="0"/>
              <a:t>konvertiert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Zahl</a:t>
            </a:r>
            <a:r>
              <a:rPr lang="en-US" baseline="0" dirty="0" smtClean="0"/>
              <a:t> (falls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Cxxx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Zxxx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zahlreiche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Konvertierer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Gruppen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Aggregatsfunktionen</a:t>
            </a:r>
            <a:r>
              <a:rPr lang="en-US" baseline="0" dirty="0" smtClean="0"/>
              <a:t>  </a:t>
            </a:r>
            <a:r>
              <a:rPr lang="de-AT" baseline="0" dirty="0" smtClean="0"/>
              <a:t>Count, Min, Max, </a:t>
            </a:r>
            <a:r>
              <a:rPr lang="de-AT" baseline="0" dirty="0" err="1" smtClean="0"/>
              <a:t>Sum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  nehmen eine besondere Stellung ein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und werden später erläutert,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der wesentliche Unterschied ist,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normale Funktionen mit Einzelwerten (Rückgabewert und Parameter) arbeiten,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Gruppenfunktionen haben hingegen viele Werte als Input </a:t>
            </a:r>
            <a:endParaRPr lang="de-AT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gravierende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Unterschiede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Datenbanksystemen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SQL </a:t>
            </a:r>
            <a:r>
              <a:rPr lang="en-US" baseline="0" dirty="0" err="1" smtClean="0"/>
              <a:t>versteht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mengenorientierte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Sprache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Daher</a:t>
            </a:r>
            <a:r>
              <a:rPr lang="en-US" baseline="0" dirty="0" smtClean="0"/>
              <a:t> hat die </a:t>
            </a:r>
            <a:r>
              <a:rPr lang="en-US" baseline="0" dirty="0" err="1" smtClean="0"/>
              <a:t>Ausgabe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zufällige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mehrmaligen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Ausführen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gleichen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Befehls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!</a:t>
            </a:r>
          </a:p>
          <a:p>
            <a:r>
              <a:rPr lang="en-US" baseline="0" dirty="0" err="1" smtClean="0"/>
              <a:t>Natürlich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Ergebnis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Reihenfolge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Ausgabezeilen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Mit</a:t>
            </a:r>
            <a:r>
              <a:rPr lang="en-US" baseline="0" dirty="0" smtClean="0"/>
              <a:t>  ORDER BY  </a:t>
            </a:r>
            <a:r>
              <a:rPr lang="en-US" baseline="0" dirty="0" err="1" smtClean="0"/>
              <a:t>legt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 fest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beliebige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Sortfelder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Sortfeld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Zusatz</a:t>
            </a:r>
            <a:r>
              <a:rPr lang="en-US" baseline="0" dirty="0" smtClean="0"/>
              <a:t> DESC (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absteigend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Rechenausdrücke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Felder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stammen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SELECT  </a:t>
            </a:r>
            <a:r>
              <a:rPr lang="en-US" baseline="0" dirty="0" err="1" smtClean="0"/>
              <a:t>name,postleitzahl,Ort</a:t>
            </a:r>
            <a:r>
              <a:rPr lang="en-US" baseline="0" dirty="0" smtClean="0"/>
              <a:t>, Region</a:t>
            </a:r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Kunden</a:t>
            </a:r>
            <a:endParaRPr lang="en-US" baseline="0" dirty="0" smtClean="0"/>
          </a:p>
          <a:p>
            <a:r>
              <a:rPr lang="en-US" baseline="0" dirty="0" smtClean="0"/>
              <a:t>order by Region, </a:t>
            </a:r>
            <a:r>
              <a:rPr lang="en-US" baseline="0" dirty="0" err="1" smtClean="0"/>
              <a:t>Postleitzahl</a:t>
            </a:r>
            <a:r>
              <a:rPr lang="en-US" baseline="0" dirty="0" smtClean="0"/>
              <a:t>, Name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24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Befehle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Textfile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sammeln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Lehrer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Hinweis</a:t>
            </a:r>
            <a:r>
              <a:rPr lang="en-US" baseline="0" dirty="0" smtClean="0"/>
              <a:t>:      Falls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Rückfrage</a:t>
            </a:r>
            <a:r>
              <a:rPr lang="en-US" baseline="0" dirty="0" smtClean="0"/>
              <a:t>   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  Parameter </a:t>
            </a:r>
            <a:r>
              <a:rPr lang="en-US" baseline="0" dirty="0" err="1" smtClean="0"/>
              <a:t>eingeben</a:t>
            </a:r>
            <a:r>
              <a:rPr lang="en-US" baseline="0" dirty="0" smtClean="0"/>
              <a:t>     von Access </a:t>
            </a:r>
            <a:r>
              <a:rPr lang="en-US" baseline="0" dirty="0" err="1" smtClean="0"/>
              <a:t>erhalten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                 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Feldnamen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geschrieben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              (</a:t>
            </a:r>
            <a:r>
              <a:rPr lang="en-US" baseline="0" dirty="0" err="1" smtClean="0"/>
              <a:t>genau</a:t>
            </a:r>
            <a:r>
              <a:rPr lang="en-US" baseline="0" dirty="0" smtClean="0"/>
              <a:t> den Text,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angeblich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eingeben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sollen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Natürlich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Syntaxfehler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überwinden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25</a:t>
            </a:fld>
            <a:endParaRPr lang="de-A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Ausgabe</a:t>
            </a:r>
            <a:r>
              <a:rPr lang="en-US" baseline="0" dirty="0" smtClean="0"/>
              <a:t>, falls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dürfte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vorliegen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26</a:t>
            </a:fld>
            <a:endParaRPr lang="de-A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Was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die 2er </a:t>
            </a:r>
            <a:r>
              <a:rPr lang="en-US" baseline="0" dirty="0" err="1" smtClean="0"/>
              <a:t>Linie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verläuft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etwas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ausserhalb</a:t>
            </a:r>
            <a:r>
              <a:rPr lang="en-US" baseline="0" dirty="0" smtClean="0"/>
              <a:t> parallel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Ringstraße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http://de.wikipedia.org/wiki/Zweierlinie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27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Bestehende Daten beim Erstellen einer DB zu benutzen ist praktisch.</a:t>
            </a:r>
          </a:p>
          <a:p>
            <a:endParaRPr lang="de-AT" dirty="0" smtClean="0"/>
          </a:p>
          <a:p>
            <a:r>
              <a:rPr lang="de-AT" dirty="0" smtClean="0"/>
              <a:t>Trotzdem müssen Tabellen</a:t>
            </a:r>
            <a:r>
              <a:rPr lang="de-AT" baseline="0" dirty="0" smtClean="0"/>
              <a:t> mit Überlegung erstellt werden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Datentypen sollen für die entsprechenden Felder geeignet sein</a:t>
            </a:r>
          </a:p>
          <a:p>
            <a:r>
              <a:rPr lang="de-AT" baseline="0" dirty="0" smtClean="0"/>
              <a:t>    Währung für Einkaufspreis, Verkaufspreis</a:t>
            </a:r>
          </a:p>
          <a:p>
            <a:r>
              <a:rPr lang="de-AT" baseline="0" dirty="0" smtClean="0"/>
              <a:t>    </a:t>
            </a:r>
            <a:r>
              <a:rPr lang="de-AT" baseline="0" dirty="0" err="1" smtClean="0"/>
              <a:t>long</a:t>
            </a:r>
            <a:r>
              <a:rPr lang="de-AT" baseline="0" dirty="0" smtClean="0"/>
              <a:t> integer (</a:t>
            </a:r>
            <a:r>
              <a:rPr lang="de-AT" baseline="0" dirty="0" err="1" smtClean="0"/>
              <a:t>integer</a:t>
            </a:r>
            <a:r>
              <a:rPr lang="de-AT" baseline="0" dirty="0" smtClean="0"/>
              <a:t> ist in Access nur 2 Byte) für Postleitzahl, Zahlungsziel, </a:t>
            </a:r>
            <a:r>
              <a:rPr lang="de-AT" baseline="0" dirty="0" err="1" smtClean="0"/>
              <a:t>ev</a:t>
            </a:r>
            <a:r>
              <a:rPr lang="de-AT" baseline="0" dirty="0" smtClean="0"/>
              <a:t> auch Rabattstufe (falls keine Kommastellen geplant sind)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Die </a:t>
            </a:r>
            <a:r>
              <a:rPr lang="de-AT" dirty="0" err="1" smtClean="0"/>
              <a:t>Primary</a:t>
            </a:r>
            <a:r>
              <a:rPr lang="de-AT" dirty="0" smtClean="0"/>
              <a:t> </a:t>
            </a:r>
            <a:r>
              <a:rPr lang="de-AT" dirty="0" err="1" smtClean="0"/>
              <a:t>Keys</a:t>
            </a:r>
            <a:r>
              <a:rPr lang="de-AT" dirty="0" smtClean="0"/>
              <a:t>  </a:t>
            </a:r>
            <a:r>
              <a:rPr lang="de-AT" dirty="0" err="1" smtClean="0"/>
              <a:t>DebitorNr</a:t>
            </a:r>
            <a:r>
              <a:rPr lang="de-AT" dirty="0" smtClean="0"/>
              <a:t> und </a:t>
            </a:r>
            <a:r>
              <a:rPr lang="de-AT" dirty="0" err="1" smtClean="0"/>
              <a:t>ArtikelNr</a:t>
            </a:r>
            <a:r>
              <a:rPr lang="de-AT" dirty="0" smtClean="0"/>
              <a:t>  sehen in Excel zwar wie  Texte aus,</a:t>
            </a:r>
          </a:p>
          <a:p>
            <a:r>
              <a:rPr lang="de-AT" dirty="0" smtClean="0"/>
              <a:t>    das liegt aber nur an den benutzerdefinierten Formatierungen</a:t>
            </a:r>
          </a:p>
          <a:p>
            <a:r>
              <a:rPr lang="de-AT" dirty="0" smtClean="0"/>
              <a:t>!!!!! In Wahrheit sind sie normale Ganzzahlen --- also </a:t>
            </a:r>
            <a:r>
              <a:rPr lang="de-AT" dirty="0" err="1" smtClean="0"/>
              <a:t>long</a:t>
            </a:r>
            <a:r>
              <a:rPr lang="de-AT" dirty="0" smtClean="0"/>
              <a:t> integer</a:t>
            </a:r>
          </a:p>
          <a:p>
            <a:r>
              <a:rPr lang="de-AT" dirty="0" smtClean="0"/>
              <a:t>       Autowert wäre auch praktisch, leider geht das aber nur wenn man noch keine Daten hat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Natürlich</a:t>
            </a:r>
            <a:r>
              <a:rPr lang="de-AT" baseline="0" dirty="0" smtClean="0"/>
              <a:t> gilt auch,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PK (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keys</a:t>
            </a:r>
            <a:r>
              <a:rPr lang="de-AT" baseline="0" dirty="0" smtClean="0"/>
              <a:t>)</a:t>
            </a:r>
            <a:r>
              <a:rPr lang="de-AT" dirty="0" smtClean="0"/>
              <a:t>   und</a:t>
            </a:r>
            <a:r>
              <a:rPr lang="de-AT" baseline="0" dirty="0" smtClean="0"/>
              <a:t> Beziehungen (1 : n) notwendig sind,</a:t>
            </a:r>
          </a:p>
          <a:p>
            <a:r>
              <a:rPr lang="de-AT" baseline="0" dirty="0" smtClean="0"/>
              <a:t>       welche vorher das Erstellen eines FK (</a:t>
            </a:r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) mit passendem Datentyp erfordern.</a:t>
            </a:r>
          </a:p>
          <a:p>
            <a:r>
              <a:rPr lang="de-AT" baseline="0" dirty="0" smtClean="0"/>
              <a:t>Frage hier:  was sind die Datentypen von </a:t>
            </a:r>
            <a:r>
              <a:rPr lang="de-AT" baseline="0" dirty="0" err="1" smtClean="0"/>
              <a:t>Re_ID</a:t>
            </a:r>
            <a:r>
              <a:rPr lang="de-AT" baseline="0" dirty="0" smtClean="0"/>
              <a:t> und </a:t>
            </a:r>
            <a:r>
              <a:rPr lang="de-AT" baseline="0" dirty="0" err="1" smtClean="0"/>
              <a:t>Rp_Rechnung</a:t>
            </a:r>
            <a:r>
              <a:rPr lang="de-AT" baseline="0" dirty="0" smtClean="0"/>
              <a:t>?</a:t>
            </a:r>
          </a:p>
          <a:p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Daten transferieren kann man mittels Abfragen (</a:t>
            </a:r>
            <a:r>
              <a:rPr lang="de-AT" dirty="0" err="1" smtClean="0"/>
              <a:t>know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vorausgesetzt)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Würde man z.B. </a:t>
            </a:r>
            <a:r>
              <a:rPr lang="de-AT" baseline="0" dirty="0" err="1" smtClean="0"/>
              <a:t>ArtikelNr</a:t>
            </a:r>
            <a:r>
              <a:rPr lang="de-AT" baseline="0" dirty="0" smtClean="0"/>
              <a:t>  von Text nach Zahl umwandeln wollen</a:t>
            </a:r>
          </a:p>
          <a:p>
            <a:r>
              <a:rPr lang="de-AT" baseline="0" dirty="0" smtClean="0"/>
              <a:t>und die </a:t>
            </a:r>
            <a:r>
              <a:rPr lang="de-AT" baseline="0" dirty="0" err="1" smtClean="0"/>
              <a:t>ArtikelNr</a:t>
            </a:r>
            <a:r>
              <a:rPr lang="de-AT" baseline="0" dirty="0" smtClean="0"/>
              <a:t> enthielte Einträge wie „AN-00022“, dann geht das mal nicht!</a:t>
            </a:r>
          </a:p>
          <a:p>
            <a:endParaRPr lang="de-AT" baseline="0" dirty="0" smtClean="0"/>
          </a:p>
          <a:p>
            <a:r>
              <a:rPr lang="de-AT" baseline="0" dirty="0" smtClean="0"/>
              <a:t>Felder mit Buchstaben werden bei der Typumwandlung gel</a:t>
            </a:r>
            <a:r>
              <a:rPr lang="de-AT" dirty="0" smtClean="0"/>
              <a:t>öscht.</a:t>
            </a:r>
          </a:p>
          <a:p>
            <a:endParaRPr lang="de-AT" dirty="0" smtClean="0"/>
          </a:p>
          <a:p>
            <a:r>
              <a:rPr lang="de-AT" dirty="0" smtClean="0"/>
              <a:t>Daher zuerst die ersten 3 Stellen entfernen</a:t>
            </a:r>
          </a:p>
          <a:p>
            <a:r>
              <a:rPr lang="de-AT" dirty="0" smtClean="0"/>
              <a:t>  geht händisch oder mit einer  Änderungsabfrage </a:t>
            </a:r>
          </a:p>
          <a:p>
            <a:r>
              <a:rPr lang="de-AT" dirty="0" smtClean="0"/>
              <a:t>  	(update Artikel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ArtikelNr</a:t>
            </a:r>
            <a:r>
              <a:rPr lang="de-AT" dirty="0" smtClean="0"/>
              <a:t> = </a:t>
            </a:r>
            <a:r>
              <a:rPr lang="de-AT" dirty="0" err="1" smtClean="0"/>
              <a:t>mid</a:t>
            </a:r>
            <a:r>
              <a:rPr lang="de-AT" dirty="0" smtClean="0"/>
              <a:t>(ArtikelNr;4;100) )</a:t>
            </a:r>
          </a:p>
          <a:p>
            <a:r>
              <a:rPr lang="de-AT" dirty="0" smtClean="0"/>
              <a:t>Danach kann der verbliebene Ziffernteil in eine Zahl umgewandelt werden</a:t>
            </a:r>
            <a:r>
              <a:rPr lang="de-AT" baseline="0" dirty="0" smtClean="0"/>
              <a:t> und wir brauchen gar keine neue Tabelle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Erstellen</a:t>
            </a:r>
            <a:r>
              <a:rPr lang="de-AT" baseline="0" dirty="0" smtClean="0"/>
              <a:t> einer Testdatenbank</a:t>
            </a:r>
          </a:p>
          <a:p>
            <a:r>
              <a:rPr lang="de-AT" baseline="0" dirty="0" smtClean="0"/>
              <a:t>Auch wenn MAKROS enthalten sind, so kann man hier den Schülern zeigen was Formulare, Berichte, Tabellen und Abfragen sind.</a:t>
            </a:r>
          </a:p>
          <a:p>
            <a:r>
              <a:rPr lang="de-AT" baseline="0" dirty="0" smtClean="0"/>
              <a:t>Auch kann man den Navigationsbereich und die Möglichkeiten erklären – so kann man </a:t>
            </a:r>
            <a:r>
              <a:rPr lang="de-AT" baseline="0" dirty="0" err="1" smtClean="0"/>
              <a:t>zb</a:t>
            </a:r>
            <a:r>
              <a:rPr lang="de-AT" baseline="0" dirty="0" smtClean="0"/>
              <a:t>. Objekte auch auf den Desktop legen (LINK) zum schnellen Aufruf.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7328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Es</a:t>
            </a:r>
            <a:r>
              <a:rPr lang="de-AT" baseline="0" dirty="0" smtClean="0"/>
              <a:t> gibt natürlich auch andere Möglichkeiten Objekte von einer Datenbank zur anderen zu kopieren (Exportfunktion) – hier wird wenigstens die Fenstertechnik wieder geübt!  </a:t>
            </a:r>
            <a:r>
              <a:rPr lang="de-AT" baseline="0" dirty="0" smtClean="0">
                <a:sym typeface="Wingdings" pitchFamily="2" charset="2"/>
              </a:rPr>
              <a:t>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536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MS-SQL  oder </a:t>
            </a:r>
            <a:r>
              <a:rPr lang="de-AT" dirty="0" err="1" smtClean="0"/>
              <a:t>mySQL</a:t>
            </a:r>
            <a:r>
              <a:rPr lang="de-AT" dirty="0" smtClean="0"/>
              <a:t>   tragen ja ihre Abfragesprache schon im Namen.</a:t>
            </a:r>
          </a:p>
          <a:p>
            <a:endParaRPr lang="de-AT" dirty="0" smtClean="0"/>
          </a:p>
          <a:p>
            <a:r>
              <a:rPr lang="de-AT" dirty="0" smtClean="0"/>
              <a:t>SQL zeichnet sich gleichzeitig durch Einfachheit und Mächtigkeit aus.</a:t>
            </a:r>
          </a:p>
          <a:p>
            <a:r>
              <a:rPr lang="de-AT" dirty="0" smtClean="0"/>
              <a:t>	SQL ist keine </a:t>
            </a:r>
            <a:r>
              <a:rPr lang="de-AT" dirty="0" err="1" smtClean="0"/>
              <a:t>prozedurale</a:t>
            </a:r>
            <a:r>
              <a:rPr lang="de-AT" dirty="0" smtClean="0"/>
              <a:t> sondern eine </a:t>
            </a:r>
            <a:r>
              <a:rPr lang="de-AT" dirty="0" err="1" smtClean="0"/>
              <a:t>deklarative</a:t>
            </a:r>
            <a:r>
              <a:rPr lang="de-AT" dirty="0" smtClean="0"/>
              <a:t> Sprache,</a:t>
            </a:r>
          </a:p>
          <a:p>
            <a:r>
              <a:rPr lang="de-AT" dirty="0" smtClean="0"/>
              <a:t>	daher</a:t>
            </a:r>
            <a:r>
              <a:rPr lang="de-AT" baseline="0" dirty="0" smtClean="0"/>
              <a:t> gibt es keine Schleifen, kein </a:t>
            </a:r>
            <a:r>
              <a:rPr lang="de-AT" baseline="0" dirty="0" err="1" smtClean="0"/>
              <a:t>if</a:t>
            </a:r>
            <a:r>
              <a:rPr lang="de-AT" dirty="0" smtClean="0"/>
              <a:t>	</a:t>
            </a:r>
          </a:p>
          <a:p>
            <a:endParaRPr lang="de-AT" dirty="0" smtClean="0"/>
          </a:p>
          <a:p>
            <a:r>
              <a:rPr lang="de-AT" dirty="0" smtClean="0"/>
              <a:t>In</a:t>
            </a:r>
            <a:r>
              <a:rPr lang="de-AT" baseline="0" dirty="0" smtClean="0"/>
              <a:t> anderen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erstellt man auch die Tabellen mit Befehlen wie   CREATE, ALTER, DROP</a:t>
            </a:r>
          </a:p>
          <a:p>
            <a:r>
              <a:rPr lang="de-AT" baseline="0" dirty="0" smtClean="0"/>
              <a:t>   		wir haben dazu die Access Tools verwendet (Tabellenentwurf und Beziehungsfenster)</a:t>
            </a:r>
          </a:p>
          <a:p>
            <a:endParaRPr lang="de-AT" baseline="0" dirty="0" smtClean="0"/>
          </a:p>
          <a:p>
            <a:r>
              <a:rPr lang="de-AT" baseline="0" dirty="0" smtClean="0"/>
              <a:t>SELECT  welche spalten</a:t>
            </a:r>
          </a:p>
          <a:p>
            <a:r>
              <a:rPr lang="de-AT" baseline="0" dirty="0" smtClean="0"/>
              <a:t>   FROM  welche Tabelle</a:t>
            </a:r>
          </a:p>
          <a:p>
            <a:r>
              <a:rPr lang="de-AT" baseline="0" dirty="0" smtClean="0"/>
              <a:t> WHERE  unter welcher Bedingung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Mittels  SQL  greifen auch Programmiersprachen  (wie  Java, </a:t>
            </a:r>
            <a:r>
              <a:rPr lang="de-AT" baseline="0" dirty="0" err="1" smtClean="0"/>
              <a:t>php</a:t>
            </a:r>
            <a:r>
              <a:rPr lang="de-AT" baseline="0" dirty="0" smtClean="0"/>
              <a:t>) </a:t>
            </a:r>
            <a:br>
              <a:rPr lang="de-AT" baseline="0" dirty="0" smtClean="0"/>
            </a:br>
            <a:r>
              <a:rPr lang="de-AT" baseline="0" dirty="0" smtClean="0"/>
              <a:t>   auf Datenbanken zu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baseline="0" dirty="0" smtClean="0"/>
              <a:t>SELECT  welche spalten</a:t>
            </a:r>
          </a:p>
          <a:p>
            <a:r>
              <a:rPr lang="de-AT" baseline="0" dirty="0" smtClean="0"/>
              <a:t>   FROM  welche Tabelle</a:t>
            </a:r>
          </a:p>
          <a:p>
            <a:r>
              <a:rPr lang="de-AT" baseline="0" dirty="0" smtClean="0"/>
              <a:t> WHERE  unter welcher Bedingung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Der Output eines</a:t>
            </a:r>
            <a:r>
              <a:rPr lang="de-AT" baseline="0" dirty="0" smtClean="0"/>
              <a:t>  SQL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Statements  sieht aus wie eine Tabelle</a:t>
            </a:r>
          </a:p>
          <a:p>
            <a:r>
              <a:rPr lang="de-AT" baseline="0" dirty="0" smtClean="0"/>
              <a:t>  und damit ähnlich wie der Input (die Tabelle beim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Hier ist es auch eine echte Teilmenge von Spalten und Zeilen-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Zuerst</a:t>
            </a:r>
            <a:r>
              <a:rPr lang="de-AT" baseline="0" dirty="0" smtClean="0"/>
              <a:t>   Erstellen Abfrageentwurf</a:t>
            </a:r>
          </a:p>
          <a:p>
            <a:r>
              <a:rPr lang="de-AT" baseline="0" dirty="0" smtClean="0"/>
              <a:t>In  Tabelle anzeigen die gewünschte Tabelle hinzufügen</a:t>
            </a:r>
          </a:p>
          <a:p>
            <a:r>
              <a:rPr lang="de-AT" baseline="0" dirty="0" smtClean="0"/>
              <a:t>In der Abfrage Entwurfsansicht die gewünschten Felder eintragen (oder via drag and drop runterziehen)</a:t>
            </a:r>
          </a:p>
          <a:p>
            <a:r>
              <a:rPr lang="de-AT" baseline="0" dirty="0" smtClean="0"/>
              <a:t>In Kriterien die Bedingung  &lt;45   eintragen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Mittels Ausführen (oder Ansicht Datenblatt) erhält man das Ergebnis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Mittels Ansicht SQL sieht man den erstellten  SQL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Befehl</a:t>
            </a:r>
          </a:p>
          <a:p>
            <a:endParaRPr lang="de-AT" baseline="0" dirty="0" smtClean="0"/>
          </a:p>
          <a:p>
            <a:r>
              <a:rPr lang="de-AT" dirty="0" smtClean="0"/>
              <a:t>SELECT </a:t>
            </a:r>
            <a:r>
              <a:rPr lang="de-AT" dirty="0" err="1" smtClean="0"/>
              <a:t>Artikel.Artikelnummer</a:t>
            </a:r>
            <a:r>
              <a:rPr lang="de-AT" dirty="0" smtClean="0"/>
              <a:t>, </a:t>
            </a:r>
            <a:r>
              <a:rPr lang="de-AT" dirty="0" err="1" smtClean="0"/>
              <a:t>Artikel.Einkaufspreis</a:t>
            </a:r>
            <a:endParaRPr lang="de-AT" dirty="0" smtClean="0"/>
          </a:p>
          <a:p>
            <a:r>
              <a:rPr lang="de-AT" dirty="0" smtClean="0"/>
              <a:t>FROM Artikel</a:t>
            </a:r>
          </a:p>
          <a:p>
            <a:r>
              <a:rPr lang="de-AT" dirty="0" smtClean="0"/>
              <a:t>WHERE (((</a:t>
            </a:r>
            <a:r>
              <a:rPr lang="de-AT" dirty="0" err="1" smtClean="0"/>
              <a:t>Artikel.Einkaufspreis</a:t>
            </a:r>
            <a:r>
              <a:rPr lang="de-AT" dirty="0" smtClean="0"/>
              <a:t>)&lt;45));</a:t>
            </a:r>
          </a:p>
          <a:p>
            <a:endParaRPr lang="de-AT" dirty="0" smtClean="0"/>
          </a:p>
          <a:p>
            <a:r>
              <a:rPr lang="de-AT" dirty="0" smtClean="0"/>
              <a:t>Bei allen Feldnamen wurde   </a:t>
            </a:r>
            <a:r>
              <a:rPr lang="de-AT" dirty="0" err="1" smtClean="0"/>
              <a:t>tabellenname.feldname</a:t>
            </a:r>
            <a:r>
              <a:rPr lang="de-AT" dirty="0" smtClean="0"/>
              <a:t>  geschrieben, was möglich</a:t>
            </a:r>
            <a:r>
              <a:rPr lang="de-AT" baseline="0" dirty="0" smtClean="0"/>
              <a:t> aber nicht unbedingt nötig ist</a:t>
            </a:r>
          </a:p>
          <a:p>
            <a:r>
              <a:rPr lang="de-AT" baseline="0" dirty="0" smtClean="0"/>
              <a:t>	gelegentlich werden </a:t>
            </a:r>
            <a:r>
              <a:rPr lang="de-AT" baseline="0" dirty="0" err="1" smtClean="0"/>
              <a:t>feldnamen</a:t>
            </a:r>
            <a:r>
              <a:rPr lang="de-AT" baseline="0" dirty="0" smtClean="0"/>
              <a:t> in [] eingeschlossen     [Verkaufspreis]   ist nötig wenn Sonderzeichen im </a:t>
            </a:r>
            <a:r>
              <a:rPr lang="de-AT" baseline="0" dirty="0" err="1" smtClean="0"/>
              <a:t>feldnamen</a:t>
            </a:r>
            <a:r>
              <a:rPr lang="de-AT" baseline="0" dirty="0" smtClean="0"/>
              <a:t> wären</a:t>
            </a:r>
          </a:p>
          <a:p>
            <a:r>
              <a:rPr lang="de-AT" baseline="0" dirty="0" smtClean="0"/>
              <a:t>Eine gewisse Sucht nach Klammern kann in der Bedingung festgestellt werden</a:t>
            </a:r>
          </a:p>
          <a:p>
            <a:r>
              <a:rPr lang="de-AT" baseline="0" dirty="0" smtClean="0"/>
              <a:t>Der ; am Ende ist nicht verboten aber unnötig </a:t>
            </a:r>
          </a:p>
          <a:p>
            <a:endParaRPr lang="de-AT" baseline="0" dirty="0" smtClean="0"/>
          </a:p>
          <a:p>
            <a:r>
              <a:rPr lang="de-AT" baseline="0" dirty="0" smtClean="0"/>
              <a:t>Im allgemeinen können Sie Abfragen erstellen wie Sie möchten, </a:t>
            </a:r>
          </a:p>
          <a:p>
            <a:r>
              <a:rPr lang="de-AT" baseline="0" dirty="0" smtClean="0"/>
              <a:t>    sollten aber einen geschriebenen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Befehl lesen können!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0B709-BB5F-4A4D-B06B-6FC73B6E1320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49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9A9D-724C-4541-A55D-4A68A903843E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94D07A52-78F3-418F-B5A0-0B8CC5219B7D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4862-28DA-44C0-9FBD-0276E908F9D6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4" y="202630"/>
            <a:ext cx="8876674" cy="77809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CDA8-5D4C-4DEF-8278-882C309C579B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0977-7448-4F6B-B8B7-2D1666D876C8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Picture 2" descr="C:\Users\psad\Desktop\DBIS2\20110216_Access01\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9D21-81C4-4EB1-8509-B0BFD588DE52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2" descr="C:\Users\psad\Desktop\DBIS2\20110216_Access01\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2F1F-E3E6-40BB-9C5E-FDAB7CDDFBDA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E368-C83D-4196-BA40-EE89654C5BD5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BE9F-64E9-49C2-BB77-7222A5B084D9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A33A7-D368-4C01-9B5B-E7F5042B1A45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2B84C-4D4D-4AF2-BD3D-6514FD32C8B3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C6E59FF-9F30-4A0F-8B13-929AFFAE0C15}" type="datetime1">
              <a:rPr lang="de-DE" smtClean="0"/>
              <a:t>25.03.2011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pic>
        <p:nvPicPr>
          <p:cNvPr id="9" name="Picture 2" descr="C:\Users\psad\Desktop\DBIS2\20110216_Access01\logo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hyperlink" Target="mailto:2chif@divjak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 rot="1360267">
            <a:off x="6202788" y="518267"/>
            <a:ext cx="2874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Lektion 3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V01 20110321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collabor.idv.edu:8888/static/0456032/images/er-diagram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09" y="1725192"/>
            <a:ext cx="5735184" cy="451212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14300" dist="127000" dir="2700000" algn="tl" rotWithShape="0">
              <a:schemeClr val="accent2">
                <a:lumMod val="75000"/>
                <a:alpha val="9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ivi\Documents\200 HTL Spengergasse\#PH\3. Einheit\#2. Lehrauftritt\Acces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09" y="2309252"/>
            <a:ext cx="3319235" cy="331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Anlegen einer neuen Datenbank</a:t>
            </a:r>
            <a:endParaRPr lang="de-AT" dirty="0"/>
          </a:p>
        </p:txBody>
      </p:sp>
      <p:pic>
        <p:nvPicPr>
          <p:cNvPr id="11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  <p:pic>
        <p:nvPicPr>
          <p:cNvPr id="1026" name="Picture 2" descr="C:\Users\Divi\AppData\Local\Temp\SNAGHTMLa299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352928" cy="548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983585" y="4610447"/>
            <a:ext cx="2592288" cy="79208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Abgerundetes Rechteck 7"/>
          <p:cNvSpPr/>
          <p:nvPr/>
        </p:nvSpPr>
        <p:spPr>
          <a:xfrm>
            <a:off x="2051720" y="1988840"/>
            <a:ext cx="1296144" cy="1080120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660232" y="5589240"/>
            <a:ext cx="1512168" cy="144016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Erstellen einer Datenbank mit Vorlage – </a:t>
            </a:r>
            <a:r>
              <a:rPr lang="de-AT" b="1" dirty="0" smtClean="0">
                <a:solidFill>
                  <a:srgbClr val="FF0000"/>
                </a:solidFill>
              </a:rPr>
              <a:t>Übung A3-1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Erstelle eine Datenbank auf Basis der Vorlage „SCHÜLER“ </a:t>
            </a:r>
          </a:p>
          <a:p>
            <a:r>
              <a:rPr lang="de-AT" dirty="0" smtClean="0"/>
              <a:t>Speicher die Datenbank am Desktop unter </a:t>
            </a:r>
            <a:br>
              <a:rPr lang="de-AT" dirty="0" smtClean="0"/>
            </a:br>
            <a:r>
              <a:rPr lang="de-AT" dirty="0" smtClean="0"/>
              <a:t>Dateinamen „</a:t>
            </a:r>
            <a:r>
              <a:rPr lang="de-AT" b="1" dirty="0" err="1" smtClean="0">
                <a:solidFill>
                  <a:schemeClr val="tx2"/>
                </a:solidFill>
              </a:rPr>
              <a:t>Schüler_</a:t>
            </a:r>
            <a:r>
              <a:rPr lang="de-AT" b="1" i="1" dirty="0" err="1" smtClean="0">
                <a:solidFill>
                  <a:schemeClr val="tx2"/>
                </a:solidFill>
              </a:rPr>
              <a:t>NAME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Betrachte den Navigationsbereich – hier gibt es eine neue Strukturierung (nicht nach Objekttyp)</a:t>
            </a:r>
          </a:p>
          <a:p>
            <a:r>
              <a:rPr lang="de-AT" dirty="0" smtClean="0"/>
              <a:t>Gebe zwei Datensätze ein (mit Erziehungs-berechtigten)</a:t>
            </a:r>
          </a:p>
          <a:p>
            <a:r>
              <a:rPr lang="de-AT" dirty="0" smtClean="0"/>
              <a:t>Analysiere das Datenmodell – welche Tabellen gibt es – nenne die PK, FK</a:t>
            </a:r>
          </a:p>
          <a:p>
            <a:endParaRPr lang="de-AT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836712"/>
            <a:ext cx="1333500" cy="1504950"/>
          </a:xfrm>
          <a:prstGeom prst="rect">
            <a:avLst/>
          </a:prstGeom>
          <a:noFill/>
          <a:ln>
            <a:noFill/>
          </a:ln>
          <a:effectLst>
            <a:outerShdw blurRad="114300" dist="88900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0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EXKURS: Darstellung der Dokumentenfenster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211960" y="6309320"/>
            <a:ext cx="3168352" cy="365125"/>
          </a:xfrm>
        </p:spPr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495928" y="6289093"/>
            <a:ext cx="54056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028" name="Picture 4" descr="C:\Users\Divi\AppData\Local\Temp\SNAGHTML2e460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2" y="1052736"/>
            <a:ext cx="6811342" cy="29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ivi\AppData\Local\Temp\SNAGHTML2e6334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31" y="3429000"/>
            <a:ext cx="73342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bgerundetes Rechteck 8"/>
          <p:cNvSpPr/>
          <p:nvPr/>
        </p:nvSpPr>
        <p:spPr>
          <a:xfrm>
            <a:off x="5868144" y="3933056"/>
            <a:ext cx="648072" cy="792088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627784" y="1700808"/>
            <a:ext cx="1168648" cy="57606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3541886" y="1700808"/>
            <a:ext cx="1168648" cy="57606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282757" y="4924282"/>
            <a:ext cx="877007" cy="97210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5639209" y="4905164"/>
            <a:ext cx="877007" cy="97210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3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EXKURS: Darstellung der Dokumentenfenster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2050" name="Picture 2" descr="C:\Users\Divi\AppData\Local\Temp\SNAGHTML2ea5d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08137"/>
            <a:ext cx="7920880" cy="571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bgerundetes Rechteck 7"/>
          <p:cNvSpPr/>
          <p:nvPr/>
        </p:nvSpPr>
        <p:spPr>
          <a:xfrm>
            <a:off x="2411760" y="2924944"/>
            <a:ext cx="2232248" cy="64807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616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2708275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Kopieren </a:t>
            </a:r>
            <a:r>
              <a:rPr lang="de-AT" sz="6600" smtClean="0">
                <a:latin typeface="Calibri" pitchFamily="34" charset="0"/>
              </a:rPr>
              <a:t>von Objekten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88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Kopieren von Objekten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14986" y="6398014"/>
            <a:ext cx="3168352" cy="365125"/>
          </a:xfrm>
        </p:spPr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298954" y="6377787"/>
            <a:ext cx="54056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Objekte (Tabellen, Abfragen, Berichte, …) können einfach zwischen Datenbanken transferiert werden.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4" y="2093136"/>
            <a:ext cx="8856984" cy="472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1566714" y="2293558"/>
            <a:ext cx="136815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>
            <a:off x="5815186" y="2312311"/>
            <a:ext cx="1368152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V="1">
            <a:off x="1523492" y="4021750"/>
            <a:ext cx="3024336" cy="21602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348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Kopieren von einer Tabelle – </a:t>
            </a:r>
            <a:r>
              <a:rPr lang="de-AT" b="1" dirty="0" smtClean="0">
                <a:solidFill>
                  <a:srgbClr val="FF0000"/>
                </a:solidFill>
              </a:rPr>
              <a:t>Übung A3-2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Erstelle eine Leere Datenbank am Desktop mit den Dateinamen: „</a:t>
            </a:r>
            <a:r>
              <a:rPr lang="de-AT" b="1" dirty="0">
                <a:solidFill>
                  <a:schemeClr val="tx2"/>
                </a:solidFill>
              </a:rPr>
              <a:t>A003-2_</a:t>
            </a:r>
            <a:r>
              <a:rPr lang="de-AT" b="1" i="1" dirty="0">
                <a:solidFill>
                  <a:schemeClr val="tx2"/>
                </a:solidFill>
              </a:rPr>
              <a:t>NAME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Kopiere die Tabelle „Schüler“ aus der Schülerdatenbank in die neue Datenbank </a:t>
            </a:r>
            <a:br>
              <a:rPr lang="de-AT" dirty="0" smtClean="0"/>
            </a:br>
            <a:r>
              <a:rPr lang="de-AT" dirty="0" smtClean="0"/>
              <a:t>„</a:t>
            </a:r>
            <a:r>
              <a:rPr lang="de-AT" b="1" dirty="0">
                <a:solidFill>
                  <a:schemeClr val="tx2"/>
                </a:solidFill>
              </a:rPr>
              <a:t>A003-2_</a:t>
            </a:r>
            <a:r>
              <a:rPr lang="de-AT" b="1" i="1" dirty="0">
                <a:solidFill>
                  <a:schemeClr val="tx2"/>
                </a:solidFill>
              </a:rPr>
              <a:t>NAME</a:t>
            </a:r>
            <a:r>
              <a:rPr lang="de-AT" dirty="0" smtClean="0"/>
              <a:t>“</a:t>
            </a:r>
          </a:p>
          <a:p>
            <a:r>
              <a:rPr lang="de-AT" dirty="0" smtClean="0"/>
              <a:t>Überprüfe das Ergebnis – was ist alles kopiert worden?</a:t>
            </a:r>
            <a:endParaRPr lang="de-AT" dirty="0"/>
          </a:p>
          <a:p>
            <a:endParaRPr lang="de-AT" dirty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98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2708275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Abfragen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2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</a:t>
            </a:r>
            <a:r>
              <a:rPr lang="de-AT" dirty="0" smtClean="0">
                <a:solidFill>
                  <a:srgbClr val="FF0000"/>
                </a:solidFill>
              </a:rPr>
              <a:t> </a:t>
            </a:r>
            <a:r>
              <a:rPr lang="de-AT" dirty="0" smtClean="0"/>
              <a:t>in ACCESS (und anderen Datenbanken)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                 (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query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r>
              <a:rPr lang="de-AT" dirty="0" smtClean="0"/>
              <a:t>) ist die Abfragesprache für alle (relationalen) Datenbanken</a:t>
            </a:r>
          </a:p>
          <a:p>
            <a:r>
              <a:rPr lang="de-AT" dirty="0" smtClean="0"/>
              <a:t>In verschiedenen </a:t>
            </a:r>
            <a:r>
              <a:rPr lang="de-AT" dirty="0" err="1" smtClean="0"/>
              <a:t>DBs</a:t>
            </a:r>
            <a:r>
              <a:rPr lang="de-AT" dirty="0" smtClean="0"/>
              <a:t> gibt es zwar syntaktische Unterschiede, die Befehle und die Logik von SQL sind aber überall gleich.</a:t>
            </a:r>
          </a:p>
          <a:p>
            <a:r>
              <a:rPr lang="de-AT" b="1" dirty="0" smtClean="0">
                <a:solidFill>
                  <a:srgbClr val="C00000"/>
                </a:solidFill>
              </a:rPr>
              <a:t>SELECT</a:t>
            </a:r>
            <a:r>
              <a:rPr lang="de-AT" dirty="0" smtClean="0"/>
              <a:t>  liest Daten,  </a:t>
            </a:r>
            <a:r>
              <a:rPr lang="de-AT" b="1" dirty="0">
                <a:solidFill>
                  <a:srgbClr val="C00000"/>
                </a:solidFill>
              </a:rPr>
              <a:t>UPDATE</a:t>
            </a:r>
            <a:r>
              <a:rPr lang="de-AT" dirty="0" smtClean="0"/>
              <a:t>, </a:t>
            </a:r>
            <a:r>
              <a:rPr lang="de-AT" b="1" dirty="0">
                <a:solidFill>
                  <a:srgbClr val="C00000"/>
                </a:solidFill>
              </a:rPr>
              <a:t>INSERT</a:t>
            </a:r>
            <a:r>
              <a:rPr lang="de-AT" dirty="0" smtClean="0"/>
              <a:t>, </a:t>
            </a:r>
            <a:r>
              <a:rPr lang="de-AT" b="1" dirty="0">
                <a:solidFill>
                  <a:srgbClr val="C00000"/>
                </a:solidFill>
              </a:rPr>
              <a:t>DELETE</a:t>
            </a:r>
            <a:r>
              <a:rPr lang="de-AT" dirty="0" smtClean="0"/>
              <a:t> verändert Daten.</a:t>
            </a:r>
          </a:p>
          <a:p>
            <a:r>
              <a:rPr lang="de-AT" dirty="0" smtClean="0"/>
              <a:t>ACCESS unterstützt uns hier mit  Assistenten und Abfrageentwurfsfenstern.</a:t>
            </a:r>
          </a:p>
        </p:txBody>
      </p:sp>
      <p:sp>
        <p:nvSpPr>
          <p:cNvPr id="7" name="Rechteck 6"/>
          <p:cNvSpPr/>
          <p:nvPr/>
        </p:nvSpPr>
        <p:spPr>
          <a:xfrm>
            <a:off x="755576" y="1052736"/>
            <a:ext cx="1298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SQL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570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23528" y="4077072"/>
            <a:ext cx="6192688" cy="2160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AT" dirty="0" smtClean="0"/>
              <a:t>SELECT  Artikelnummer, Einkaufspreis</a:t>
            </a:r>
          </a:p>
          <a:p>
            <a:pPr>
              <a:buNone/>
            </a:pPr>
            <a:r>
              <a:rPr lang="de-AT" dirty="0" smtClean="0"/>
              <a:t>FROM   Artikel</a:t>
            </a:r>
          </a:p>
          <a:p>
            <a:pPr>
              <a:buNone/>
            </a:pPr>
            <a:r>
              <a:rPr lang="de-AT" dirty="0" smtClean="0"/>
              <a:t>WHERE Einkaufspreis &lt; 45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124744"/>
            <a:ext cx="7015544" cy="261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4869160"/>
            <a:ext cx="2566127" cy="135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C:\Users\psad\AppData\Local\Temp\SNAGHTML2a42809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1196752"/>
            <a:ext cx="1656184" cy="3671293"/>
          </a:xfrm>
          <a:prstGeom prst="rect">
            <a:avLst/>
          </a:prstGeom>
          <a:noFill/>
        </p:spPr>
      </p:pic>
      <p:pic>
        <p:nvPicPr>
          <p:cNvPr id="1033" name="Picture 9" descr="C:\Users\psad\AppData\Local\Temp\SNAGHTML2a43cff9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3140968"/>
            <a:ext cx="1753014" cy="1073275"/>
          </a:xfrm>
          <a:prstGeom prst="rect">
            <a:avLst/>
          </a:prstGeom>
          <a:noFill/>
        </p:spPr>
      </p:pic>
      <p:pic>
        <p:nvPicPr>
          <p:cNvPr id="1037" name="Picture 13" descr="C:\Users\psad\AppData\Local\Temp\SNAGHTML2a4425e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3140968"/>
            <a:ext cx="394486" cy="1145283"/>
          </a:xfrm>
          <a:prstGeom prst="rect">
            <a:avLst/>
          </a:prstGeom>
          <a:noFill/>
        </p:spPr>
      </p:pic>
      <p:sp>
        <p:nvSpPr>
          <p:cNvPr id="23" name="Abgerundete rechteckige Legende 22"/>
          <p:cNvSpPr/>
          <p:nvPr/>
        </p:nvSpPr>
        <p:spPr>
          <a:xfrm>
            <a:off x="6804248" y="3573016"/>
            <a:ext cx="2088232" cy="792088"/>
          </a:xfrm>
          <a:prstGeom prst="wedgeRoundRectCallout">
            <a:avLst>
              <a:gd name="adj1" fmla="val -96623"/>
              <a:gd name="adj2" fmla="val 4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Welche Spalten in die Ausgabe</a:t>
            </a:r>
            <a:endParaRPr lang="de-AT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3995936" y="4653136"/>
            <a:ext cx="2088232" cy="432048"/>
          </a:xfrm>
          <a:prstGeom prst="wedgeRoundRectCallout">
            <a:avLst>
              <a:gd name="adj1" fmla="val -115407"/>
              <a:gd name="adj2" fmla="val -2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Aus  dieser Tabelle</a:t>
            </a:r>
            <a:endParaRPr lang="de-AT" dirty="0"/>
          </a:p>
        </p:txBody>
      </p:sp>
      <p:sp>
        <p:nvSpPr>
          <p:cNvPr id="25" name="Abgerundete rechteckige Legende 24"/>
          <p:cNvSpPr/>
          <p:nvPr/>
        </p:nvSpPr>
        <p:spPr>
          <a:xfrm>
            <a:off x="395536" y="5661248"/>
            <a:ext cx="2448272" cy="648072"/>
          </a:xfrm>
          <a:prstGeom prst="wedgeRoundRectCallout">
            <a:avLst>
              <a:gd name="adj1" fmla="val 70145"/>
              <a:gd name="adj2" fmla="val -62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Welche Zeilen in die Ausgabe (Bedingung)</a:t>
            </a:r>
            <a:endParaRPr lang="de-AT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4788024" y="5517232"/>
            <a:ext cx="1368152" cy="720080"/>
          </a:xfrm>
          <a:prstGeom prst="wedgeRoundRectCallout">
            <a:avLst>
              <a:gd name="adj1" fmla="val 70440"/>
              <a:gd name="adj2" fmla="val -613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 smtClean="0">
                <a:solidFill>
                  <a:srgbClr val="FF0000"/>
                </a:solidFill>
              </a:rPr>
              <a:t>Ausgabe</a:t>
            </a:r>
            <a:endParaRPr lang="de-AT" sz="2400" b="1" dirty="0">
              <a:solidFill>
                <a:srgbClr val="FF0000"/>
              </a:solidFill>
            </a:endParaRPr>
          </a:p>
        </p:txBody>
      </p:sp>
      <p:pic>
        <p:nvPicPr>
          <p:cNvPr id="1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195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7694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Erstellen einer neuen DB</a:t>
            </a: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Kopieren von Objekten zwischen Datenbanken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Abfragen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- Auswahlabfrage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Erstellen Abfrageentwurf</a:t>
            </a:r>
            <a:br>
              <a:rPr lang="de-AT" dirty="0" smtClean="0"/>
            </a:br>
            <a:r>
              <a:rPr lang="de-AT" dirty="0" smtClean="0"/>
              <a:t>Felder eintragen</a:t>
            </a:r>
            <a:br>
              <a:rPr lang="de-AT" dirty="0" smtClean="0"/>
            </a:br>
            <a:r>
              <a:rPr lang="de-AT" dirty="0" smtClean="0"/>
              <a:t>Kriterium eintragen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Ausführen oder Ansicht Datenblatt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052736"/>
            <a:ext cx="397827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564904"/>
            <a:ext cx="37719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5013176"/>
            <a:ext cx="2566127" cy="135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8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Abfragen in </a:t>
            </a:r>
            <a:r>
              <a:rPr lang="de-AT" dirty="0" smtClean="0"/>
              <a:t>ACCESS – Auswahlabfrage - SQL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Select</a:t>
            </a:r>
            <a:r>
              <a:rPr lang="de-AT" dirty="0" smtClean="0"/>
              <a:t> …    </a:t>
            </a:r>
            <a:r>
              <a:rPr lang="de-AT" dirty="0" err="1" smtClean="0"/>
              <a:t>feldname</a:t>
            </a:r>
            <a:r>
              <a:rPr lang="de-AT" dirty="0" smtClean="0"/>
              <a:t>, </a:t>
            </a:r>
            <a:r>
              <a:rPr lang="de-AT" dirty="0" err="1" smtClean="0"/>
              <a:t>tabname.feldname</a:t>
            </a:r>
            <a:r>
              <a:rPr lang="de-AT" dirty="0" smtClean="0"/>
              <a:t>, </a:t>
            </a:r>
            <a:r>
              <a:rPr lang="de-AT" dirty="0" err="1" smtClean="0"/>
              <a:t>ausdruck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SELECT  Artikelnummer, Verkaufspreis * 1,2 as Brutto</a:t>
            </a:r>
          </a:p>
          <a:p>
            <a:r>
              <a:rPr lang="de-AT" dirty="0" err="1" smtClean="0"/>
              <a:t>Where</a:t>
            </a:r>
            <a:r>
              <a:rPr lang="de-AT" dirty="0" smtClean="0"/>
              <a:t>  </a:t>
            </a:r>
            <a:r>
              <a:rPr lang="de-AT" dirty="0" err="1" smtClean="0"/>
              <a:t>bedingung_wie_in_Programmiersprachen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WHERE (</a:t>
            </a:r>
            <a:r>
              <a:rPr lang="de-AT" dirty="0" err="1" smtClean="0"/>
              <a:t>feld</a:t>
            </a:r>
            <a:r>
              <a:rPr lang="de-AT" dirty="0" smtClean="0"/>
              <a:t> &lt; 2  OR feld2 = 5) AND feld3 &lt;&gt; „Huber“</a:t>
            </a:r>
          </a:p>
        </p:txBody>
      </p:sp>
      <p:cxnSp>
        <p:nvCxnSpPr>
          <p:cNvPr id="10" name="Gekrümmte Verbindung 9"/>
          <p:cNvCxnSpPr/>
          <p:nvPr/>
        </p:nvCxnSpPr>
        <p:spPr>
          <a:xfrm flipV="1">
            <a:off x="6660232" y="5517232"/>
            <a:ext cx="1224136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86199"/>
              </p:ext>
            </p:extLst>
          </p:nvPr>
        </p:nvGraphicFramePr>
        <p:xfrm>
          <a:off x="1259632" y="2996952"/>
          <a:ext cx="734481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Operatoren im WHERE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&lt;</a:t>
                      </a:r>
                      <a:r>
                        <a:rPr lang="de-AT" baseline="0" dirty="0" smtClean="0"/>
                        <a:t>   &gt;   &lt;=   &gt;=   =   &lt;&gt;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Übliche Vergleichsoperatoren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IS NULL       IS NOT NULL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Feld ist leer / ist nicht leer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BETWEEN 12 AND 16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Im Bereich von 12 – 16 (inklusive)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IN (12;13;14;16)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Einer der aufgezählten Werte (</a:t>
                      </a:r>
                      <a:r>
                        <a:rPr lang="de-AT" dirty="0" err="1" smtClean="0"/>
                        <a:t>or</a:t>
                      </a:r>
                      <a:r>
                        <a:rPr lang="de-AT" dirty="0" smtClean="0"/>
                        <a:t>)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LIKE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dirty="0" smtClean="0"/>
                        <a:t>″</a:t>
                      </a:r>
                      <a:r>
                        <a:rPr lang="de-AT" baseline="0" dirty="0" err="1" smtClean="0"/>
                        <a:t>likestring</a:t>
                      </a:r>
                      <a:r>
                        <a:rPr lang="de-AT" baseline="0" dirty="0" smtClean="0"/>
                        <a:t>“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de-AT" dirty="0" smtClean="0"/>
                        <a:t>* und ? haben eine Sonderbedeutung, 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        * steht für 0 bis n beliebige Zeichen</a:t>
                      </a:r>
                      <a:br>
                        <a:rPr lang="de-AT" dirty="0" smtClean="0"/>
                      </a:br>
                      <a:r>
                        <a:rPr lang="de-AT" baseline="0" dirty="0" smtClean="0"/>
                        <a:t>         ? Steht für genau ein beliebiges Zeichen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NOT,</a:t>
                      </a:r>
                      <a:r>
                        <a:rPr lang="de-AT" baseline="0" dirty="0" smtClean="0"/>
                        <a:t>   AND,   OR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dasselbe wie    !,  &amp;&amp;, ||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918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259632" y="3140968"/>
          <a:ext cx="756084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58"/>
                <a:gridCol w="4818182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Funktionen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Left</a:t>
                      </a:r>
                      <a:r>
                        <a:rPr lang="de-AT" dirty="0" smtClean="0"/>
                        <a:t>(feld,2)   </a:t>
                      </a:r>
                      <a:r>
                        <a:rPr lang="de-AT" dirty="0" err="1" smtClean="0"/>
                        <a:t>Mid</a:t>
                      </a:r>
                      <a:r>
                        <a:rPr lang="de-AT" dirty="0" smtClean="0"/>
                        <a:t>(feld,2,1)   Right(feld,3), </a:t>
                      </a:r>
                      <a:br>
                        <a:rPr lang="de-AT" dirty="0" smtClean="0"/>
                      </a:br>
                      <a:r>
                        <a:rPr lang="de-AT" dirty="0" err="1" smtClean="0"/>
                        <a:t>Instr</a:t>
                      </a:r>
                      <a:r>
                        <a:rPr lang="de-AT" dirty="0" smtClean="0"/>
                        <a:t>(</a:t>
                      </a:r>
                      <a:r>
                        <a:rPr lang="de-AT" dirty="0" err="1" smtClean="0"/>
                        <a:t>feld,‘S</a:t>
                      </a:r>
                      <a:r>
                        <a:rPr lang="de-AT" dirty="0" smtClean="0"/>
                        <a:t>‘)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Substring Funktionen um Textteile aus einem Textfeld zu extrahieren / </a:t>
                      </a:r>
                      <a:br>
                        <a:rPr lang="de-AT" dirty="0" smtClean="0"/>
                      </a:br>
                      <a:r>
                        <a:rPr lang="de-AT" dirty="0" err="1" smtClean="0"/>
                        <a:t>Instr</a:t>
                      </a:r>
                      <a:r>
                        <a:rPr lang="de-AT" dirty="0" smtClean="0"/>
                        <a:t> sucht die Stelle, wo ‘S‘ vorkommt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Day(</a:t>
                      </a:r>
                      <a:r>
                        <a:rPr lang="de-AT" dirty="0" err="1" smtClean="0"/>
                        <a:t>datum</a:t>
                      </a:r>
                      <a:r>
                        <a:rPr lang="de-AT" dirty="0" smtClean="0"/>
                        <a:t>),  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datumsfeld-12,</a:t>
                      </a:r>
                    </a:p>
                    <a:p>
                      <a:r>
                        <a:rPr lang="de-AT" dirty="0" smtClean="0"/>
                        <a:t>Datumsfeld-datumsfeld2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Day,</a:t>
                      </a:r>
                      <a:r>
                        <a:rPr lang="de-AT" baseline="0" dirty="0" smtClean="0"/>
                        <a:t> 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, </a:t>
                      </a:r>
                      <a:r>
                        <a:rPr lang="de-AT" baseline="0" dirty="0" err="1" smtClean="0"/>
                        <a:t>Year</a:t>
                      </a:r>
                      <a:r>
                        <a:rPr lang="de-AT" baseline="0" dirty="0" smtClean="0"/>
                        <a:t> liefern Datumsteile,  man kann  </a:t>
                      </a:r>
                      <a:r>
                        <a:rPr lang="de-AT" baseline="0" dirty="0" err="1" smtClean="0"/>
                        <a:t>eien</a:t>
                      </a:r>
                      <a:r>
                        <a:rPr lang="de-AT" baseline="0" dirty="0" smtClean="0"/>
                        <a:t> Anzahl Tage addieren/subtrahieren, Datum – </a:t>
                      </a:r>
                      <a:r>
                        <a:rPr lang="de-AT" baseline="0" dirty="0" err="1" smtClean="0"/>
                        <a:t>Datum</a:t>
                      </a:r>
                      <a:r>
                        <a:rPr lang="de-AT" baseline="0" dirty="0" smtClean="0"/>
                        <a:t> liefert die Tagedifferenz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Wert(</a:t>
                      </a:r>
                      <a:r>
                        <a:rPr lang="de-AT" baseline="0" dirty="0" err="1" smtClean="0"/>
                        <a:t>textfeld</a:t>
                      </a:r>
                      <a:r>
                        <a:rPr lang="de-AT" baseline="0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Konvertiert Text nach Zahl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Count, Min, Max, </a:t>
                      </a:r>
                      <a:r>
                        <a:rPr lang="de-AT" baseline="0" dirty="0" err="1" smtClean="0"/>
                        <a:t>Sum</a:t>
                      </a:r>
                      <a:r>
                        <a:rPr lang="de-AT" baseline="0" dirty="0" smtClean="0"/>
                        <a:t>, </a:t>
                      </a:r>
                      <a:r>
                        <a:rPr lang="de-AT" baseline="0" dirty="0" err="1" smtClean="0"/>
                        <a:t>Avg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„Gruppenfunktionen“ – werden später</a:t>
                      </a:r>
                      <a:r>
                        <a:rPr lang="de-AT" baseline="0" dirty="0" smtClean="0"/>
                        <a:t> behandelt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Abfragen in </a:t>
            </a:r>
            <a:r>
              <a:rPr lang="de-AT" dirty="0" smtClean="0"/>
              <a:t>ACCESS – </a:t>
            </a:r>
            <a:r>
              <a:rPr lang="de-AT" dirty="0"/>
              <a:t>Auswahlabfrage -</a:t>
            </a:r>
            <a:r>
              <a:rPr lang="de-AT" dirty="0" smtClean="0"/>
              <a:t> </a:t>
            </a:r>
            <a:r>
              <a:rPr lang="de-AT" dirty="0"/>
              <a:t>SQL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WHERE </a:t>
            </a:r>
            <a:r>
              <a:rPr lang="de-AT" dirty="0" err="1" smtClean="0"/>
              <a:t>name</a:t>
            </a:r>
            <a:r>
              <a:rPr lang="de-AT" dirty="0" smtClean="0"/>
              <a:t> = ″Mayer ″              -- ″ oder ' bei Texten</a:t>
            </a:r>
          </a:p>
          <a:p>
            <a:r>
              <a:rPr lang="de-AT" dirty="0" smtClean="0"/>
              <a:t>WHERE  </a:t>
            </a:r>
            <a:r>
              <a:rPr lang="de-AT" dirty="0" err="1" smtClean="0"/>
              <a:t>geburtsdatum</a:t>
            </a:r>
            <a:r>
              <a:rPr lang="de-AT" dirty="0" smtClean="0"/>
              <a:t> &lt; #15.02.2011#</a:t>
            </a:r>
          </a:p>
          <a:p>
            <a:r>
              <a:rPr lang="de-AT" dirty="0" smtClean="0"/>
              <a:t>SELECT  </a:t>
            </a:r>
            <a:r>
              <a:rPr lang="de-AT" dirty="0" err="1" smtClean="0"/>
              <a:t>zuname</a:t>
            </a:r>
            <a:r>
              <a:rPr lang="de-AT" dirty="0" smtClean="0"/>
              <a:t> &amp; ″ ″ &amp; </a:t>
            </a:r>
            <a:r>
              <a:rPr lang="de-AT" dirty="0" err="1" smtClean="0"/>
              <a:t>vorname</a:t>
            </a:r>
            <a:r>
              <a:rPr lang="de-AT" dirty="0" smtClean="0"/>
              <a:t> as </a:t>
            </a:r>
            <a:r>
              <a:rPr lang="de-AT" dirty="0" err="1" smtClean="0"/>
              <a:t>name</a:t>
            </a:r>
            <a:endParaRPr lang="de-AT" dirty="0" smtClean="0"/>
          </a:p>
          <a:p>
            <a:r>
              <a:rPr lang="de-AT" dirty="0" smtClean="0"/>
              <a:t>Funktionen</a:t>
            </a:r>
          </a:p>
          <a:p>
            <a:endParaRPr lang="de-AT" dirty="0" smtClean="0"/>
          </a:p>
        </p:txBody>
      </p:sp>
      <p:pic>
        <p:nvPicPr>
          <p:cNvPr id="9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79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Abfragen in </a:t>
            </a:r>
            <a:r>
              <a:rPr lang="de-AT" dirty="0" smtClean="0"/>
              <a:t>ACCESS - Ausdrucksgenerator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Hilfe bei Funktionen   rechte Maustaste</a:t>
            </a:r>
            <a:br>
              <a:rPr lang="de-AT" dirty="0" smtClean="0"/>
            </a:br>
            <a:r>
              <a:rPr lang="de-AT" dirty="0" smtClean="0"/>
              <a:t>„Aufbauen“</a:t>
            </a:r>
          </a:p>
          <a:p>
            <a:endParaRPr lang="de-AT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772816"/>
            <a:ext cx="5564274" cy="44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krümmte Verbindung 9"/>
          <p:cNvCxnSpPr/>
          <p:nvPr/>
        </p:nvCxnSpPr>
        <p:spPr>
          <a:xfrm flipV="1">
            <a:off x="2051720" y="3717032"/>
            <a:ext cx="1224136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31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sad\AppData\Local\Temp\SNAGHTML2f702a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29000"/>
            <a:ext cx="7058025" cy="28479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Abfragen in ACCESS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ORDER BY  zum beliebigen Sortieren</a:t>
            </a:r>
            <a:br>
              <a:rPr lang="de-AT" dirty="0" smtClean="0"/>
            </a:br>
            <a:r>
              <a:rPr lang="de-AT" dirty="0" smtClean="0"/>
              <a:t>ORDER BY feld1, feld2, feld3 DESC</a:t>
            </a:r>
            <a:br>
              <a:rPr lang="de-AT" dirty="0" smtClean="0"/>
            </a:br>
            <a:endParaRPr lang="en-US" sz="1400" dirty="0" smtClean="0"/>
          </a:p>
          <a:p>
            <a:r>
              <a:rPr lang="en-US" dirty="0" smtClean="0"/>
              <a:t>SELECT  name, </a:t>
            </a:r>
            <a:r>
              <a:rPr lang="en-US" dirty="0" err="1" smtClean="0"/>
              <a:t>postleitzahl</a:t>
            </a:r>
            <a:r>
              <a:rPr lang="en-US" dirty="0" smtClean="0"/>
              <a:t>, Ort, Region  FROM </a:t>
            </a:r>
            <a:r>
              <a:rPr lang="en-US" dirty="0" err="1" smtClean="0"/>
              <a:t>Kunden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by Region, </a:t>
            </a:r>
            <a:r>
              <a:rPr lang="en-US" dirty="0" err="1" smtClean="0"/>
              <a:t>Postleitzahl</a:t>
            </a:r>
            <a:r>
              <a:rPr lang="en-US" dirty="0" smtClean="0"/>
              <a:t>, Name</a:t>
            </a:r>
          </a:p>
          <a:p>
            <a:pPr>
              <a:buNone/>
            </a:pPr>
            <a:endParaRPr lang="de-AT" dirty="0" smtClean="0"/>
          </a:p>
          <a:p>
            <a:endParaRPr lang="de-AT" dirty="0" smtClean="0"/>
          </a:p>
        </p:txBody>
      </p:sp>
      <p:cxnSp>
        <p:nvCxnSpPr>
          <p:cNvPr id="10" name="Gekrümmte Verbindung 9"/>
          <p:cNvCxnSpPr/>
          <p:nvPr/>
        </p:nvCxnSpPr>
        <p:spPr>
          <a:xfrm flipV="1">
            <a:off x="3275856" y="5589240"/>
            <a:ext cx="1224136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6372200" y="1412776"/>
            <a:ext cx="2304256" cy="576064"/>
          </a:xfrm>
          <a:prstGeom prst="wedgeRoundRectCallout">
            <a:avLst>
              <a:gd name="adj1" fmla="val -78291"/>
              <a:gd name="adj2" fmla="val 16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Feld3  absteigend</a:t>
            </a:r>
            <a:endParaRPr lang="de-AT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6096" y="3284984"/>
            <a:ext cx="3384376" cy="936104"/>
          </a:xfrm>
          <a:prstGeom prst="wedgeRoundRectCallout">
            <a:avLst>
              <a:gd name="adj1" fmla="val -36594"/>
              <a:gd name="adj2" fmla="val 92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Spaltenreihenfolge ungleich Sortierreihenfolge</a:t>
            </a:r>
            <a:endParaRPr lang="de-AT" dirty="0"/>
          </a:p>
        </p:txBody>
      </p:sp>
      <p:pic>
        <p:nvPicPr>
          <p:cNvPr id="12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04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Lehrer mit Sprechstunde</a:t>
            </a:r>
            <a:br>
              <a:rPr lang="de-AT" dirty="0" smtClean="0"/>
            </a:br>
            <a:r>
              <a:rPr lang="de-AT" dirty="0" smtClean="0"/>
              <a:t>am Montag, sortiert nach </a:t>
            </a:r>
            <a:br>
              <a:rPr lang="de-AT" dirty="0" smtClean="0"/>
            </a:br>
            <a:r>
              <a:rPr lang="de-AT" dirty="0" smtClean="0"/>
              <a:t>Lehrerkürzel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Welche Lehrer haben keine </a:t>
            </a:r>
            <a:br>
              <a:rPr lang="de-AT" dirty="0" smtClean="0"/>
            </a:br>
            <a:r>
              <a:rPr lang="de-AT" dirty="0" smtClean="0"/>
              <a:t>Sprechstunde eingetragen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Welche Klassen gehören</a:t>
            </a:r>
            <a:br>
              <a:rPr lang="de-AT" dirty="0" smtClean="0"/>
            </a:br>
            <a:r>
              <a:rPr lang="de-AT" dirty="0" smtClean="0"/>
              <a:t>zur Abteilung  3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Welche Klassen enden vor</a:t>
            </a:r>
            <a:br>
              <a:rPr lang="de-AT" dirty="0" smtClean="0"/>
            </a:br>
            <a:r>
              <a:rPr lang="de-AT" dirty="0" smtClean="0"/>
              <a:t>dem Schuljahresende </a:t>
            </a:r>
            <a:br>
              <a:rPr lang="de-AT" dirty="0" smtClean="0"/>
            </a:br>
            <a:r>
              <a:rPr lang="de-AT" dirty="0" smtClean="0"/>
              <a:t>(haben Inhalt in </a:t>
            </a:r>
            <a:r>
              <a:rPr lang="de-AT" dirty="0" err="1" smtClean="0"/>
              <a:t>K_Datumbis</a:t>
            </a:r>
            <a:r>
              <a:rPr lang="de-AT" dirty="0" smtClean="0"/>
              <a:t>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auf </a:t>
            </a:r>
            <a:r>
              <a:rPr lang="de-AT" b="1" dirty="0" smtClean="0">
                <a:solidFill>
                  <a:schemeClr val="tx2"/>
                </a:solidFill>
              </a:rPr>
              <a:t>schuldb1_V3 - </a:t>
            </a:r>
            <a:r>
              <a:rPr lang="de-AT" b="1" dirty="0">
                <a:solidFill>
                  <a:srgbClr val="FF0000"/>
                </a:solidFill>
              </a:rPr>
              <a:t>Übung </a:t>
            </a:r>
            <a:r>
              <a:rPr lang="de-AT" b="1" dirty="0" smtClean="0">
                <a:solidFill>
                  <a:srgbClr val="FF0000"/>
                </a:solidFill>
              </a:rPr>
              <a:t>A3-3</a:t>
            </a:r>
            <a:endParaRPr lang="de-AT" b="1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38914" name="Picture 2" descr="C:\Users\psad\AppData\Local\Temp\SNAGHTML2f841b3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052736"/>
            <a:ext cx="3225924" cy="1388373"/>
          </a:xfrm>
          <a:prstGeom prst="rect">
            <a:avLst/>
          </a:prstGeom>
          <a:noFill/>
        </p:spPr>
      </p:pic>
      <p:pic>
        <p:nvPicPr>
          <p:cNvPr id="38916" name="Picture 4" descr="C:\Users\psad\AppData\Local\Temp\SNAGHTML2f8ab1b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2420888"/>
            <a:ext cx="3086100" cy="1133476"/>
          </a:xfrm>
          <a:prstGeom prst="rect">
            <a:avLst/>
          </a:prstGeom>
          <a:noFill/>
        </p:spPr>
      </p:pic>
      <p:pic>
        <p:nvPicPr>
          <p:cNvPr id="38920" name="Picture 8" descr="C:\Users\psad\AppData\Local\Temp\SNAGHTML2f95570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5085184"/>
            <a:ext cx="3856700" cy="1440160"/>
          </a:xfrm>
          <a:prstGeom prst="rect">
            <a:avLst/>
          </a:prstGeom>
          <a:noFill/>
        </p:spPr>
      </p:pic>
      <p:pic>
        <p:nvPicPr>
          <p:cNvPr id="38922" name="Picture 10" descr="C:\Users\psad\AppData\Local\Temp\SNAGHTML2f970cd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4168" y="3501008"/>
            <a:ext cx="2171700" cy="1657351"/>
          </a:xfrm>
          <a:prstGeom prst="rect">
            <a:avLst/>
          </a:prstGeom>
          <a:noFill/>
        </p:spPr>
      </p:pic>
      <p:pic>
        <p:nvPicPr>
          <p:cNvPr id="11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36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de-AT" dirty="0" smtClean="0"/>
              <a:t>Welche Klassen sind Fachschulklassen (enthalten FID)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AT" dirty="0" smtClean="0"/>
              <a:t>Welche Klassen gehören zum 1. Jahrgang (1,2 oder 3)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AT" dirty="0" smtClean="0"/>
              <a:t>Welche Klassen hat </a:t>
            </a:r>
            <a:r>
              <a:rPr lang="de-AT" dirty="0" err="1" smtClean="0"/>
              <a:t>Skolud</a:t>
            </a:r>
            <a:r>
              <a:rPr lang="de-AT" dirty="0" smtClean="0"/>
              <a:t> (SKO) als Klassenvorstand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AT" dirty="0" smtClean="0"/>
              <a:t>Welche Schuljahre beginnen im Jahr 2009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AT" dirty="0" smtClean="0"/>
              <a:t>Wie lange dauern die verschiedenen Schuljahre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AT" dirty="0" smtClean="0"/>
              <a:t>Welche Schüler (Ausgabe sortieren) besuchen Biomedizin- und Gesundheitstechnik (HBG)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de-AT" dirty="0" smtClean="0"/>
              <a:t>Welche Schüler der Abteilung HIF haben den Vornamen Michael</a:t>
            </a:r>
          </a:p>
          <a:p>
            <a:pPr marL="514350" indent="-514350">
              <a:buFont typeface="+mj-lt"/>
              <a:buAutoNum type="arabicPeriod" startAt="5"/>
            </a:pPr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Abfragen in ACCESS auf </a:t>
            </a:r>
            <a:r>
              <a:rPr lang="de-AT" b="1" dirty="0">
                <a:solidFill>
                  <a:schemeClr val="tx2"/>
                </a:solidFill>
              </a:rPr>
              <a:t>schuldb1_V3 - </a:t>
            </a:r>
            <a:r>
              <a:rPr lang="de-AT" b="1" dirty="0">
                <a:solidFill>
                  <a:srgbClr val="FF0000"/>
                </a:solidFill>
              </a:rPr>
              <a:t>Übung A3-3</a:t>
            </a:r>
            <a:endParaRPr lang="de-AT" b="1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9221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de-AT" dirty="0" smtClean="0"/>
              <a:t>Welche Schüler wohnen an einem „weg“ (z.B. am Rosenweg) in den Bezirken 2, 12 oder 22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de-AT" dirty="0" smtClean="0"/>
              <a:t>Welche Schüler wohnen nicht in Wien und sind vor 1993 geboren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de-AT" dirty="0" smtClean="0"/>
              <a:t>Welche Schüler wohnen in Bezirken, die an  die Ringstraße bzw. die 2er-Linie grenzen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de-AT" dirty="0" smtClean="0"/>
              <a:t>Was bedeutet die folgenden Bedingungen?</a:t>
            </a:r>
            <a:br>
              <a:rPr lang="de-AT" dirty="0" smtClean="0"/>
            </a:br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dirty="0">
                <a:sym typeface="Wingdings" pitchFamily="2" charset="2"/>
              </a:rPr>
              <a:t> </a:t>
            </a:r>
            <a:r>
              <a:rPr lang="de-AT" dirty="0" smtClean="0">
                <a:sym typeface="Wingdings" pitchFamily="2" charset="2"/>
              </a:rPr>
              <a:t> </a:t>
            </a:r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s_geschlecht</a:t>
            </a:r>
            <a:r>
              <a:rPr lang="de-AT" dirty="0" smtClean="0"/>
              <a:t> =  </a:t>
            </a:r>
            <a:r>
              <a:rPr lang="de-AT" dirty="0" err="1" smtClean="0"/>
              <a:t>month</a:t>
            </a:r>
            <a:r>
              <a:rPr lang="de-AT" dirty="0" smtClean="0"/>
              <a:t>(</a:t>
            </a:r>
            <a:r>
              <a:rPr lang="de-AT" dirty="0" err="1" smtClean="0"/>
              <a:t>s_gebdatum</a:t>
            </a:r>
            <a:r>
              <a:rPr lang="de-AT" dirty="0" smtClean="0"/>
              <a:t>)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>
                <a:sym typeface="Wingdings" pitchFamily="2" charset="2"/>
              </a:rPr>
              <a:t>  </a:t>
            </a:r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Instr</a:t>
            </a:r>
            <a:r>
              <a:rPr lang="de-AT" dirty="0" smtClean="0"/>
              <a:t>(</a:t>
            </a:r>
            <a:r>
              <a:rPr lang="de-AT" dirty="0" err="1" smtClean="0"/>
              <a:t>S_Hausnummer</a:t>
            </a:r>
            <a:r>
              <a:rPr lang="de-AT" dirty="0" smtClean="0"/>
              <a:t>,'/') = 0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Abfragen in ACCESS auf </a:t>
            </a:r>
            <a:r>
              <a:rPr lang="de-AT" b="1" dirty="0">
                <a:solidFill>
                  <a:schemeClr val="tx2"/>
                </a:solidFill>
              </a:rPr>
              <a:t>schuldb1_V3 - </a:t>
            </a:r>
            <a:r>
              <a:rPr lang="de-AT" b="1" dirty="0">
                <a:solidFill>
                  <a:srgbClr val="FF0000"/>
                </a:solidFill>
              </a:rPr>
              <a:t>Übung A3-3</a:t>
            </a:r>
            <a:endParaRPr lang="de-AT" b="1" dirty="0">
              <a:solidFill>
                <a:schemeClr val="tx2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5687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Übermitteln der Beispiele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smtClean="0"/>
              <a:t>Bitte sende alle erstellten Übungsbeispiele an: </a:t>
            </a:r>
          </a:p>
          <a:p>
            <a:pPr marL="0" indent="0">
              <a:buNone/>
            </a:pPr>
            <a:endParaRPr lang="de-AT" dirty="0">
              <a:hlinkClick r:id="rId2"/>
            </a:endParaRPr>
          </a:p>
          <a:p>
            <a:pPr marL="0" indent="0">
              <a:buNone/>
            </a:pPr>
            <a:endParaRPr lang="de-AT" dirty="0" smtClean="0">
              <a:hlinkClick r:id="rId2"/>
            </a:endParaRPr>
          </a:p>
          <a:p>
            <a:pPr marL="0" indent="0">
              <a:buNone/>
            </a:pPr>
            <a:r>
              <a:rPr lang="de-AT" dirty="0" smtClean="0">
                <a:hlinkClick r:id="rId2"/>
              </a:rPr>
              <a:t>2chif@divjak.com</a:t>
            </a:r>
            <a:endParaRPr lang="de-AT" dirty="0" smtClean="0"/>
          </a:p>
          <a:p>
            <a:pPr marL="0" indent="0">
              <a:buNone/>
            </a:pPr>
            <a:r>
              <a:rPr lang="de-AT" sz="3200" dirty="0" smtClean="0"/>
              <a:t>Betreff: </a:t>
            </a:r>
            <a:r>
              <a:rPr lang="de-AT" sz="4000" b="1" dirty="0" smtClean="0"/>
              <a:t>Lektion A3 – </a:t>
            </a:r>
            <a:r>
              <a:rPr lang="de-AT" sz="4000" b="1" i="1" dirty="0" smtClean="0"/>
              <a:t>Name</a:t>
            </a:r>
            <a:endParaRPr lang="de-AT" sz="3200" b="1" i="1" dirty="0" smtClean="0"/>
          </a:p>
          <a:p>
            <a:pPr marL="0" indent="0">
              <a:buNone/>
            </a:pPr>
            <a:endParaRPr lang="de-AT" b="1" i="1" dirty="0" smtClean="0"/>
          </a:p>
          <a:p>
            <a:pPr marL="0" indent="0">
              <a:buNone/>
            </a:pPr>
            <a:r>
              <a:rPr lang="de-AT" sz="3200" b="1" dirty="0" smtClean="0">
                <a:solidFill>
                  <a:srgbClr val="FF0000"/>
                </a:solidFill>
              </a:rPr>
              <a:t>ACHTUNG: </a:t>
            </a:r>
          </a:p>
          <a:p>
            <a:pPr marL="0" indent="0">
              <a:buNone/>
            </a:pPr>
            <a:r>
              <a:rPr lang="de-AT" b="1" dirty="0" smtClean="0">
                <a:solidFill>
                  <a:srgbClr val="FF0000"/>
                </a:solidFill>
              </a:rPr>
              <a:t>Nur das erste Mail des Schülers wird berücksichtigt!</a:t>
            </a:r>
          </a:p>
          <a:p>
            <a:pPr marL="0" indent="0">
              <a:buNone/>
            </a:pPr>
            <a:r>
              <a:rPr lang="de-AT" b="1" dirty="0">
                <a:solidFill>
                  <a:srgbClr val="FF0000"/>
                </a:solidFill>
              </a:rPr>
              <a:t>Mails ohne </a:t>
            </a:r>
            <a:r>
              <a:rPr lang="de-AT" b="1" dirty="0" smtClean="0">
                <a:solidFill>
                  <a:srgbClr val="FF0000"/>
                </a:solidFill>
              </a:rPr>
              <a:t>Betreff </a:t>
            </a:r>
            <a:r>
              <a:rPr lang="de-AT" b="1" dirty="0">
                <a:solidFill>
                  <a:srgbClr val="FF0000"/>
                </a:solidFill>
              </a:rPr>
              <a:t>werden NICHT </a:t>
            </a:r>
            <a:r>
              <a:rPr lang="de-AT" b="1" dirty="0" smtClean="0">
                <a:solidFill>
                  <a:srgbClr val="FF0000"/>
                </a:solidFill>
              </a:rPr>
              <a:t>bewertet.</a:t>
            </a:r>
            <a:endParaRPr lang="de-AT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AT" b="1" i="1" dirty="0"/>
          </a:p>
          <a:p>
            <a:pPr marL="0" indent="0">
              <a:buNone/>
            </a:pPr>
            <a:endParaRPr lang="de-AT" b="1" i="1" dirty="0"/>
          </a:p>
        </p:txBody>
      </p:sp>
      <p:pic>
        <p:nvPicPr>
          <p:cNvPr id="5124" name="Picture 4" descr="email.gif (272×224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09" y="2348880"/>
            <a:ext cx="25908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10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2708275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Wiederholung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Import aus EXCEL 1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Sie haben wahrscheinlich eine ähnliche DB:</a:t>
            </a:r>
          </a:p>
          <a:p>
            <a:endParaRPr lang="de-AT" dirty="0" smtClean="0"/>
          </a:p>
          <a:p>
            <a:endParaRPr lang="de-AT" dirty="0" smtClean="0"/>
          </a:p>
          <a:p>
            <a:pPr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sz="1400" dirty="0" smtClean="0"/>
          </a:p>
          <a:p>
            <a:r>
              <a:rPr lang="de-AT" dirty="0" smtClean="0"/>
              <a:t>Haben Sie aber auch</a:t>
            </a:r>
            <a:br>
              <a:rPr lang="de-AT" dirty="0" smtClean="0"/>
            </a:br>
            <a:r>
              <a:rPr lang="de-AT" dirty="0" smtClean="0"/>
              <a:t>richtige Datentypen</a:t>
            </a:r>
            <a:br>
              <a:rPr lang="de-AT" dirty="0" smtClean="0"/>
            </a:br>
            <a:r>
              <a:rPr lang="de-AT" dirty="0" smtClean="0"/>
              <a:t>z.B. bei </a:t>
            </a:r>
            <a:r>
              <a:rPr lang="de-AT" dirty="0" err="1" smtClean="0"/>
              <a:t>DebitorNr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oder </a:t>
            </a:r>
            <a:r>
              <a:rPr lang="de-AT" dirty="0" err="1" smtClean="0"/>
              <a:t>ArtikelNummer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??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3" y="1628800"/>
            <a:ext cx="746444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psad\AppData\Local\Temp\SNAGHTML29f8505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3573016"/>
            <a:ext cx="5153025" cy="2914650"/>
          </a:xfrm>
          <a:prstGeom prst="rect">
            <a:avLst/>
          </a:prstGeom>
          <a:noFill/>
        </p:spPr>
      </p:pic>
      <p:sp>
        <p:nvSpPr>
          <p:cNvPr id="12" name="Abgerundete rechteckige Legende 11"/>
          <p:cNvSpPr/>
          <p:nvPr/>
        </p:nvSpPr>
        <p:spPr>
          <a:xfrm>
            <a:off x="6804248" y="5085184"/>
            <a:ext cx="2160240" cy="1224136"/>
          </a:xfrm>
          <a:prstGeom prst="wedgeRoundRectCallout">
            <a:avLst>
              <a:gd name="adj1" fmla="val -31856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>
                <a:solidFill>
                  <a:srgbClr val="FF0000"/>
                </a:solidFill>
              </a:rPr>
              <a:t>Hier für alle Felder (Spalten) Datentypen prüfen/korrigieren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2708920"/>
            <a:ext cx="2160240" cy="792088"/>
          </a:xfrm>
          <a:prstGeom prst="wedgeRoundRectCallout">
            <a:avLst>
              <a:gd name="adj1" fmla="val -21715"/>
              <a:gd name="adj2" fmla="val -129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>
                <a:solidFill>
                  <a:srgbClr val="FF0000"/>
                </a:solidFill>
              </a:rPr>
              <a:t>Haben Sie hier eine 1 : n Beziehung??</a:t>
            </a:r>
            <a:endParaRPr lang="de-AT" b="1" dirty="0">
              <a:solidFill>
                <a:srgbClr val="FF0000"/>
              </a:solidFill>
            </a:endParaRPr>
          </a:p>
        </p:txBody>
      </p:sp>
      <p:pic>
        <p:nvPicPr>
          <p:cNvPr id="11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019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Import aus EXCEL 2 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Prüfen Sie bitte die Datentypen in Ihrer DB und korrigieren </a:t>
            </a:r>
            <a:br>
              <a:rPr lang="de-AT" dirty="0" smtClean="0"/>
            </a:br>
            <a:r>
              <a:rPr lang="de-AT" dirty="0" smtClean="0"/>
              <a:t>Sie diesen</a:t>
            </a:r>
            <a:br>
              <a:rPr lang="de-AT" dirty="0" smtClean="0"/>
            </a:br>
            <a:r>
              <a:rPr lang="de-AT" dirty="0" smtClean="0"/>
              <a:t>falls not-</a:t>
            </a:r>
            <a:br>
              <a:rPr lang="de-AT" dirty="0" smtClean="0"/>
            </a:br>
            <a:r>
              <a:rPr lang="de-AT" dirty="0" smtClean="0"/>
              <a:t>wendig!</a:t>
            </a:r>
          </a:p>
          <a:p>
            <a:endParaRPr lang="de-AT" dirty="0" smtClean="0"/>
          </a:p>
          <a:p>
            <a:r>
              <a:rPr lang="de-AT" dirty="0" smtClean="0"/>
              <a:t>Vergleichen</a:t>
            </a:r>
            <a:br>
              <a:rPr lang="de-AT" dirty="0" smtClean="0"/>
            </a:br>
            <a:r>
              <a:rPr lang="de-AT" dirty="0" smtClean="0"/>
              <a:t>Sie mit der</a:t>
            </a:r>
            <a:br>
              <a:rPr lang="de-AT" dirty="0" smtClean="0"/>
            </a:br>
            <a:r>
              <a:rPr lang="de-AT" dirty="0" smtClean="0"/>
              <a:t>ausgegebenen</a:t>
            </a:r>
            <a:br>
              <a:rPr lang="de-AT" dirty="0" smtClean="0"/>
            </a:br>
            <a:r>
              <a:rPr lang="de-AT" b="1" i="1" dirty="0" smtClean="0">
                <a:solidFill>
                  <a:schemeClr val="tx2"/>
                </a:solidFill>
              </a:rPr>
              <a:t>rechnungdb_V2</a:t>
            </a:r>
          </a:p>
          <a:p>
            <a:endParaRPr lang="de-AT" dirty="0" smtClean="0"/>
          </a:p>
        </p:txBody>
      </p:sp>
      <p:pic>
        <p:nvPicPr>
          <p:cNvPr id="21506" name="Picture 2" descr="C:\Users\psad\AppData\Local\Temp\SNAGHTML2a03d1d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7203" y="1556792"/>
            <a:ext cx="3467100" cy="3743325"/>
          </a:xfrm>
          <a:prstGeom prst="rect">
            <a:avLst/>
          </a:prstGeom>
          <a:noFill/>
        </p:spPr>
      </p:pic>
      <p:pic>
        <p:nvPicPr>
          <p:cNvPr id="21508" name="Picture 4" descr="C:\Users\psad\AppData\Local\Temp\SNAGHTML2a064c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9531" y="1772816"/>
            <a:ext cx="3230981" cy="4248472"/>
          </a:xfrm>
          <a:prstGeom prst="rect">
            <a:avLst/>
          </a:prstGeom>
          <a:noFill/>
        </p:spPr>
      </p:pic>
      <p:pic>
        <p:nvPicPr>
          <p:cNvPr id="9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870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Wiederholung Import aus </a:t>
            </a:r>
            <a:r>
              <a:rPr lang="de-AT" dirty="0" smtClean="0"/>
              <a:t>EXCEL 3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5122" name="Picture 2" descr="C:\Users\Divi\AppData\Local\Temp\SNAGHTMLde05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869213" cy="594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139952" y="2420888"/>
            <a:ext cx="1368152" cy="2160240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V="1">
            <a:off x="4292352" y="3735294"/>
            <a:ext cx="1071736" cy="845834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1763688" y="2636912"/>
            <a:ext cx="144016" cy="208823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Import aus EXCEL 4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Access ist (in Vergleich zu anderen </a:t>
            </a:r>
            <a:r>
              <a:rPr lang="de-AT" dirty="0" err="1" smtClean="0"/>
              <a:t>DBs</a:t>
            </a:r>
            <a:r>
              <a:rPr lang="de-AT" dirty="0" smtClean="0"/>
              <a:t>) sehr großzügig, wenn Sie Datentypen in Tabellen verändern wo schon Datensätze enthalten sind. Wenn möglich werden die Datenfelder konvertiert, andernfalls aber gelöscht – beachten Sie Warnungen.</a:t>
            </a:r>
          </a:p>
          <a:p>
            <a:r>
              <a:rPr lang="de-AT" b="1" dirty="0" smtClean="0">
                <a:solidFill>
                  <a:srgbClr val="FF0000"/>
                </a:solidFill>
              </a:rPr>
              <a:t>PK und FK Typen kann man nur ändern wenn die Beziehung vorübergehend entfernt wird.</a:t>
            </a:r>
          </a:p>
          <a:p>
            <a:r>
              <a:rPr lang="de-AT" dirty="0" smtClean="0"/>
              <a:t>In schwierigen Fällen kann man eine neue leere Tabelle (mit richtigen Typen) anlegen, die Beziehungen umstellen, die Daten transferieren und die alte Tabelle löschen. (Hier fehlt allerdings noch Wissen…  </a:t>
            </a:r>
            <a:r>
              <a:rPr lang="de-AT" dirty="0" smtClean="0">
                <a:sym typeface="Wingdings" pitchFamily="2" charset="2"/>
              </a:rPr>
              <a:t>)</a:t>
            </a:r>
            <a:endParaRPr lang="de-AT" dirty="0" smtClean="0"/>
          </a:p>
          <a:p>
            <a:pPr>
              <a:buNone/>
            </a:pPr>
            <a:endParaRPr lang="de-AT" dirty="0" smtClean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803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2708275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Erstellen einer DB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15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Erstellen eine neuen Datenbank</a:t>
            </a:r>
            <a:endParaRPr lang="de-AT" dirty="0"/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Im Vergleich zu den anderen Office </a:t>
            </a:r>
            <a:br>
              <a:rPr lang="de-AT" dirty="0" smtClean="0"/>
            </a:br>
            <a:r>
              <a:rPr lang="de-AT" dirty="0" smtClean="0"/>
              <a:t>Programmen muss bereits beim </a:t>
            </a:r>
            <a:br>
              <a:rPr lang="de-AT" dirty="0" smtClean="0"/>
            </a:br>
            <a:r>
              <a:rPr lang="de-AT" dirty="0" smtClean="0"/>
              <a:t>Erstellen (NEU) einer Datenbank </a:t>
            </a:r>
            <a:br>
              <a:rPr lang="de-AT" dirty="0" smtClean="0"/>
            </a:br>
            <a:r>
              <a:rPr lang="de-AT" dirty="0" smtClean="0"/>
              <a:t>Dateinamen und Speicherort festgelegt werden.</a:t>
            </a:r>
            <a:endParaRPr lang="de-AT" dirty="0"/>
          </a:p>
          <a:p>
            <a:r>
              <a:rPr lang="de-AT" dirty="0" smtClean="0"/>
              <a:t>ACCESS bietet auch eine Menge Vorlagen zum Erstellen von Datenbanken. Hier erspart man sich das Generieren eines Datenmodells, das Anlegen von Tabellen, Abfragen Formulare und Berichte.</a:t>
            </a:r>
          </a:p>
          <a:p>
            <a:r>
              <a:rPr lang="de-AT" dirty="0" smtClean="0"/>
              <a:t>Die selbst erstellte Datenbank liefert allerdings mehr Möglichkeiten und entspricht genau Ihren Anforderungen!!  </a:t>
            </a:r>
            <a:r>
              <a:rPr lang="de-AT" dirty="0" smtClean="0">
                <a:sym typeface="Wingdings" pitchFamily="2" charset="2"/>
              </a:rPr>
              <a:t></a:t>
            </a:r>
            <a:endParaRPr lang="de-AT" dirty="0" smtClean="0"/>
          </a:p>
        </p:txBody>
      </p:sp>
      <p:pic>
        <p:nvPicPr>
          <p:cNvPr id="4098" name="Picture 2" descr="http://www.internet-heute.net/uploaded_images/Diskette_ubt-edit-7476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570">
            <a:off x="6084168" y="93758"/>
            <a:ext cx="2376264" cy="237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5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1596</Words>
  <Application>Microsoft Office PowerPoint</Application>
  <PresentationFormat>Bildschirmpräsentation (4:3)</PresentationFormat>
  <Paragraphs>380</Paragraphs>
  <Slides>28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29" baseType="lpstr">
      <vt:lpstr>HTL Spengergasse Vorlage V01</vt:lpstr>
      <vt:lpstr>DBIS2 –  Datenbanken und Informationssysteme</vt:lpstr>
      <vt:lpstr>Lernziele</vt:lpstr>
      <vt:lpstr>PowerPoint-Präsentation</vt:lpstr>
      <vt:lpstr>Wiederholung Import aus EXCEL 1</vt:lpstr>
      <vt:lpstr>Wiederholung Import aus EXCEL 2 </vt:lpstr>
      <vt:lpstr>Wiederholung Import aus EXCEL 3</vt:lpstr>
      <vt:lpstr>Wiederholung Import aus EXCEL 4</vt:lpstr>
      <vt:lpstr>PowerPoint-Präsentation</vt:lpstr>
      <vt:lpstr>Erstellen eine neuen Datenbank</vt:lpstr>
      <vt:lpstr>Anlegen einer neuen Datenbank</vt:lpstr>
      <vt:lpstr>Erstellen einer Datenbank mit Vorlage – Übung A3-1</vt:lpstr>
      <vt:lpstr>EXKURS: Darstellung der Dokumentenfenster</vt:lpstr>
      <vt:lpstr>EXKURS: Darstellung der Dokumentenfenster</vt:lpstr>
      <vt:lpstr>PowerPoint-Präsentation</vt:lpstr>
      <vt:lpstr>Kopieren von Objekten</vt:lpstr>
      <vt:lpstr>Kopieren von einer Tabelle – Übung A3-2</vt:lpstr>
      <vt:lpstr>PowerPoint-Präsentation</vt:lpstr>
      <vt:lpstr>Abfragen in ACCESS (und anderen Datenbanken)</vt:lpstr>
      <vt:lpstr>Abfragen in ACCESS</vt:lpstr>
      <vt:lpstr>Abfragen in ACCESS - Auswahlabfrage</vt:lpstr>
      <vt:lpstr>Abfragen in ACCESS – Auswahlabfrage - SQL</vt:lpstr>
      <vt:lpstr>Abfragen in ACCESS – Auswahlabfrage - SQL</vt:lpstr>
      <vt:lpstr>Abfragen in ACCESS - Ausdrucksgenerator</vt:lpstr>
      <vt:lpstr>Abfragen in ACCESS</vt:lpstr>
      <vt:lpstr>Abfragen in ACCESS auf schuldb1_V3 - Übung A3-3</vt:lpstr>
      <vt:lpstr>Abfragen in ACCESS auf schuldb1_V3 - Übung A3-3</vt:lpstr>
      <vt:lpstr>Abfragen in ACCESS auf schuldb1_V3 - Übung A3-3</vt:lpstr>
      <vt:lpstr>Übermitteln der Beispiele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Di(v)i</cp:lastModifiedBy>
  <cp:revision>302</cp:revision>
  <cp:lastPrinted>2011-03-25T07:19:05Z</cp:lastPrinted>
  <dcterms:created xsi:type="dcterms:W3CDTF">2010-09-09T10:26:00Z</dcterms:created>
  <dcterms:modified xsi:type="dcterms:W3CDTF">2011-03-25T07:25:26Z</dcterms:modified>
</cp:coreProperties>
</file>