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diagrams/layout1.xml" ContentType="application/vnd.openxmlformats-officedocument.drawingml.diagramLayout+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tags/tag1.xml" ContentType="application/vnd.openxmlformats-officedocument.presentationml.tags+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sldIdLst>
    <p:sldId id="256" r:id="rId2"/>
    <p:sldId id="306" r:id="rId3"/>
    <p:sldId id="307" r:id="rId4"/>
    <p:sldId id="290" r:id="rId5"/>
    <p:sldId id="302" r:id="rId6"/>
    <p:sldId id="309" r:id="rId7"/>
    <p:sldId id="311" r:id="rId8"/>
    <p:sldId id="310" r:id="rId9"/>
    <p:sldId id="312" r:id="rId10"/>
    <p:sldId id="308" r:id="rId11"/>
    <p:sldId id="313" r:id="rId12"/>
    <p:sldId id="314" r:id="rId13"/>
    <p:sldId id="315" r:id="rId14"/>
    <p:sldId id="300" r:id="rId15"/>
    <p:sldId id="316" r:id="rId16"/>
    <p:sldId id="305" r:id="rId17"/>
    <p:sldId id="317" r:id="rId18"/>
    <p:sldId id="318" r:id="rId19"/>
    <p:sldId id="319" r:id="rId20"/>
    <p:sldId id="298" r:id="rId21"/>
    <p:sldId id="320" r:id="rId22"/>
  </p:sldIdLst>
  <p:sldSz cx="9144000" cy="6858000" type="screen4x3"/>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684" autoAdjust="0"/>
    <p:restoredTop sz="73491" autoAdjust="0"/>
  </p:normalViewPr>
  <p:slideViewPr>
    <p:cSldViewPr>
      <p:cViewPr>
        <p:scale>
          <a:sx n="80" d="100"/>
          <a:sy n="80" d="100"/>
        </p:scale>
        <p:origin x="-1301" y="288"/>
      </p:cViewPr>
      <p:guideLst>
        <p:guide orient="horz" pos="2160"/>
        <p:guide pos="2880"/>
      </p:guideLst>
    </p:cSldViewPr>
  </p:slideViewPr>
  <p:outlineViewPr>
    <p:cViewPr>
      <p:scale>
        <a:sx n="33" d="100"/>
        <a:sy n="33" d="100"/>
      </p:scale>
      <p:origin x="43" y="5453"/>
    </p:cViewPr>
  </p:outlineViewPr>
  <p:notesTextViewPr>
    <p:cViewPr>
      <p:scale>
        <a:sx n="100" d="100"/>
        <a:sy n="100" d="100"/>
      </p:scale>
      <p:origin x="0" y="0"/>
    </p:cViewPr>
  </p:notesTextViewPr>
  <p:notesViewPr>
    <p:cSldViewPr>
      <p:cViewPr varScale="1">
        <p:scale>
          <a:sx n="68" d="100"/>
          <a:sy n="68" d="100"/>
        </p:scale>
        <p:origin x="-2544" y="-72"/>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0C668F-DF4F-4184-BEA5-EC7544D2D607}" type="doc">
      <dgm:prSet loTypeId="urn:microsoft.com/office/officeart/2005/8/layout/equation2" loCatId="relationship" qsTypeId="urn:microsoft.com/office/officeart/2005/8/quickstyle/simple1" qsCatId="simple" csTypeId="urn:microsoft.com/office/officeart/2005/8/colors/accent1_2" csCatId="accent1" phldr="1"/>
      <dgm:spPr/>
    </dgm:pt>
    <dgm:pt modelId="{A7041448-EF2E-4B83-94C2-B75D72853824}">
      <dgm:prSet phldrT="[Text]"/>
      <dgm:spPr/>
      <dgm:t>
        <a:bodyPr/>
        <a:lstStyle/>
        <a:p>
          <a:r>
            <a:rPr lang="de-AT" dirty="0" smtClean="0"/>
            <a:t>tabelle1</a:t>
          </a:r>
          <a:endParaRPr lang="de-AT" dirty="0"/>
        </a:p>
      </dgm:t>
    </dgm:pt>
    <dgm:pt modelId="{DBDFFE24-CADA-484F-9B81-2C9E2AB65B26}" type="parTrans" cxnId="{CFCA6BE8-6BF7-4628-A141-462E14EFD204}">
      <dgm:prSet/>
      <dgm:spPr/>
      <dgm:t>
        <a:bodyPr/>
        <a:lstStyle/>
        <a:p>
          <a:endParaRPr lang="de-AT"/>
        </a:p>
      </dgm:t>
    </dgm:pt>
    <dgm:pt modelId="{A2EA1B10-28CA-4AE3-8FE6-FCEFD36C7230}" type="sibTrans" cxnId="{CFCA6BE8-6BF7-4628-A141-462E14EFD204}">
      <dgm:prSet/>
      <dgm:spPr/>
      <dgm:t>
        <a:bodyPr/>
        <a:lstStyle/>
        <a:p>
          <a:endParaRPr lang="de-AT"/>
        </a:p>
      </dgm:t>
    </dgm:pt>
    <dgm:pt modelId="{B1DC4738-0B60-47ED-BD17-3319232C84CB}">
      <dgm:prSet phldrT="[Text]"/>
      <dgm:spPr/>
      <dgm:t>
        <a:bodyPr/>
        <a:lstStyle/>
        <a:p>
          <a:r>
            <a:rPr lang="de-AT" dirty="0" smtClean="0"/>
            <a:t>tabelle2</a:t>
          </a:r>
          <a:endParaRPr lang="de-AT" dirty="0"/>
        </a:p>
      </dgm:t>
    </dgm:pt>
    <dgm:pt modelId="{B2C9A0AE-2C97-43D3-BD39-AC26F45DC375}" type="parTrans" cxnId="{3C2B7268-C082-4C16-8570-A16AE2F13358}">
      <dgm:prSet/>
      <dgm:spPr/>
      <dgm:t>
        <a:bodyPr/>
        <a:lstStyle/>
        <a:p>
          <a:endParaRPr lang="de-AT"/>
        </a:p>
      </dgm:t>
    </dgm:pt>
    <dgm:pt modelId="{C00112DF-A6F8-4073-A325-20E5713DAF13}" type="sibTrans" cxnId="{3C2B7268-C082-4C16-8570-A16AE2F13358}">
      <dgm:prSet/>
      <dgm:spPr/>
      <dgm:t>
        <a:bodyPr/>
        <a:lstStyle/>
        <a:p>
          <a:endParaRPr lang="de-AT"/>
        </a:p>
      </dgm:t>
    </dgm:pt>
    <dgm:pt modelId="{4383E6AA-4B83-42CF-B55D-90851486362C}">
      <dgm:prSet phldrT="[Text]"/>
      <dgm:spPr/>
      <dgm:t>
        <a:bodyPr/>
        <a:lstStyle/>
        <a:p>
          <a:r>
            <a:rPr lang="de-AT" dirty="0" smtClean="0"/>
            <a:t>Ergebnis sieht auch wie eine </a:t>
          </a:r>
          <a:r>
            <a:rPr lang="de-AT" dirty="0" err="1" smtClean="0"/>
            <a:t>tabelle</a:t>
          </a:r>
          <a:r>
            <a:rPr lang="de-AT" dirty="0" smtClean="0"/>
            <a:t> aus</a:t>
          </a:r>
          <a:endParaRPr lang="de-AT" dirty="0"/>
        </a:p>
      </dgm:t>
    </dgm:pt>
    <dgm:pt modelId="{F3F107A4-3792-4373-BAF6-DCE7785D06E4}" type="parTrans" cxnId="{E0D4CFE3-4F28-4378-B346-B22AB720F9AA}">
      <dgm:prSet/>
      <dgm:spPr/>
      <dgm:t>
        <a:bodyPr/>
        <a:lstStyle/>
        <a:p>
          <a:endParaRPr lang="de-AT"/>
        </a:p>
      </dgm:t>
    </dgm:pt>
    <dgm:pt modelId="{E84331AD-2FFD-4B82-B18E-9F699AFA7B2A}" type="sibTrans" cxnId="{E0D4CFE3-4F28-4378-B346-B22AB720F9AA}">
      <dgm:prSet/>
      <dgm:spPr/>
      <dgm:t>
        <a:bodyPr/>
        <a:lstStyle/>
        <a:p>
          <a:endParaRPr lang="de-AT"/>
        </a:p>
      </dgm:t>
    </dgm:pt>
    <dgm:pt modelId="{FD1D54A1-1DB6-4A65-85BA-A5CC38D0CAC4}" type="pres">
      <dgm:prSet presAssocID="{FB0C668F-DF4F-4184-BEA5-EC7544D2D607}" presName="Name0" presStyleCnt="0">
        <dgm:presLayoutVars>
          <dgm:dir/>
          <dgm:resizeHandles val="exact"/>
        </dgm:presLayoutVars>
      </dgm:prSet>
      <dgm:spPr/>
    </dgm:pt>
    <dgm:pt modelId="{7499C443-68DB-4C2B-881F-2B1AA53306E1}" type="pres">
      <dgm:prSet presAssocID="{FB0C668F-DF4F-4184-BEA5-EC7544D2D607}" presName="vNodes" presStyleCnt="0"/>
      <dgm:spPr/>
    </dgm:pt>
    <dgm:pt modelId="{966A893E-08A1-45B5-8338-AE317B227BF1}" type="pres">
      <dgm:prSet presAssocID="{A7041448-EF2E-4B83-94C2-B75D72853824}" presName="node" presStyleLbl="node1" presStyleIdx="0" presStyleCnt="3" custScaleY="54419" custLinFactX="60452" custLinFactY="-11456" custLinFactNeighborX="100000" custLinFactNeighborY="-100000">
        <dgm:presLayoutVars>
          <dgm:bulletEnabled val="1"/>
        </dgm:presLayoutVars>
      </dgm:prSet>
      <dgm:spPr/>
      <dgm:t>
        <a:bodyPr/>
        <a:lstStyle/>
        <a:p>
          <a:endParaRPr lang="de-AT"/>
        </a:p>
      </dgm:t>
    </dgm:pt>
    <dgm:pt modelId="{7A2F1460-F1D5-416D-BE72-133962A85DFF}" type="pres">
      <dgm:prSet presAssocID="{A2EA1B10-28CA-4AE3-8FE6-FCEFD36C7230}" presName="spacerT" presStyleCnt="0"/>
      <dgm:spPr/>
    </dgm:pt>
    <dgm:pt modelId="{DB896BA8-C2FC-4172-9405-985C13A32E60}" type="pres">
      <dgm:prSet presAssocID="{A2EA1B10-28CA-4AE3-8FE6-FCEFD36C7230}" presName="sibTrans" presStyleLbl="sibTrans2D1" presStyleIdx="0" presStyleCnt="2" custLinFactX="191490" custLinFactY="-89813" custLinFactNeighborX="200000" custLinFactNeighborY="-100000"/>
      <dgm:spPr/>
      <dgm:t>
        <a:bodyPr/>
        <a:lstStyle/>
        <a:p>
          <a:endParaRPr lang="de-AT"/>
        </a:p>
      </dgm:t>
    </dgm:pt>
    <dgm:pt modelId="{ED432BB4-7518-4CE8-B108-1728A29A62A2}" type="pres">
      <dgm:prSet presAssocID="{A2EA1B10-28CA-4AE3-8FE6-FCEFD36C7230}" presName="spacerB" presStyleCnt="0"/>
      <dgm:spPr/>
    </dgm:pt>
    <dgm:pt modelId="{295D72A0-3F10-41E5-B832-C3DE43558FC4}" type="pres">
      <dgm:prSet presAssocID="{B1DC4738-0B60-47ED-BD17-3319232C84CB}" presName="node" presStyleLbl="node1" presStyleIdx="1" presStyleCnt="3" custScaleY="54419" custLinFactX="100000" custLinFactY="-131995" custLinFactNeighborX="191870" custLinFactNeighborY="-200000">
        <dgm:presLayoutVars>
          <dgm:bulletEnabled val="1"/>
        </dgm:presLayoutVars>
      </dgm:prSet>
      <dgm:spPr/>
      <dgm:t>
        <a:bodyPr/>
        <a:lstStyle/>
        <a:p>
          <a:endParaRPr lang="de-AT"/>
        </a:p>
      </dgm:t>
    </dgm:pt>
    <dgm:pt modelId="{C3C4C567-B74D-4AC0-9F38-16DE663A4638}" type="pres">
      <dgm:prSet presAssocID="{FB0C668F-DF4F-4184-BEA5-EC7544D2D607}" presName="sibTransLast" presStyleLbl="sibTrans2D1" presStyleIdx="1" presStyleCnt="2"/>
      <dgm:spPr/>
      <dgm:t>
        <a:bodyPr/>
        <a:lstStyle/>
        <a:p>
          <a:endParaRPr lang="de-AT"/>
        </a:p>
      </dgm:t>
    </dgm:pt>
    <dgm:pt modelId="{B121630C-224E-475F-9AB9-A2C575163BC9}" type="pres">
      <dgm:prSet presAssocID="{FB0C668F-DF4F-4184-BEA5-EC7544D2D607}" presName="connectorText" presStyleLbl="sibTrans2D1" presStyleIdx="1" presStyleCnt="2"/>
      <dgm:spPr/>
      <dgm:t>
        <a:bodyPr/>
        <a:lstStyle/>
        <a:p>
          <a:endParaRPr lang="de-AT"/>
        </a:p>
      </dgm:t>
    </dgm:pt>
    <dgm:pt modelId="{A7AB76A9-8E24-45F7-8B6D-D23FD1C9A657}" type="pres">
      <dgm:prSet presAssocID="{FB0C668F-DF4F-4184-BEA5-EC7544D2D607}" presName="lastNode" presStyleLbl="node1" presStyleIdx="2" presStyleCnt="3" custScaleX="114506" custScaleY="68281" custLinFactNeighborX="753" custLinFactNeighborY="18739">
        <dgm:presLayoutVars>
          <dgm:bulletEnabled val="1"/>
        </dgm:presLayoutVars>
      </dgm:prSet>
      <dgm:spPr/>
      <dgm:t>
        <a:bodyPr/>
        <a:lstStyle/>
        <a:p>
          <a:endParaRPr lang="de-AT"/>
        </a:p>
      </dgm:t>
    </dgm:pt>
  </dgm:ptLst>
  <dgm:cxnLst>
    <dgm:cxn modelId="{CFCA6BE8-6BF7-4628-A141-462E14EFD204}" srcId="{FB0C668F-DF4F-4184-BEA5-EC7544D2D607}" destId="{A7041448-EF2E-4B83-94C2-B75D72853824}" srcOrd="0" destOrd="0" parTransId="{DBDFFE24-CADA-484F-9B81-2C9E2AB65B26}" sibTransId="{A2EA1B10-28CA-4AE3-8FE6-FCEFD36C7230}"/>
    <dgm:cxn modelId="{4E0649F7-E2CC-4A85-A4DE-306C79B66E2B}" type="presOf" srcId="{C00112DF-A6F8-4073-A325-20E5713DAF13}" destId="{C3C4C567-B74D-4AC0-9F38-16DE663A4638}" srcOrd="0" destOrd="0" presId="urn:microsoft.com/office/officeart/2005/8/layout/equation2"/>
    <dgm:cxn modelId="{E7FBD3C2-96CE-4EC3-A1CC-ECBCF467FA85}" type="presOf" srcId="{B1DC4738-0B60-47ED-BD17-3319232C84CB}" destId="{295D72A0-3F10-41E5-B832-C3DE43558FC4}" srcOrd="0" destOrd="0" presId="urn:microsoft.com/office/officeart/2005/8/layout/equation2"/>
    <dgm:cxn modelId="{E450A197-090E-4D01-8A60-C5FC6798CA17}" type="presOf" srcId="{FB0C668F-DF4F-4184-BEA5-EC7544D2D607}" destId="{FD1D54A1-1DB6-4A65-85BA-A5CC38D0CAC4}" srcOrd="0" destOrd="0" presId="urn:microsoft.com/office/officeart/2005/8/layout/equation2"/>
    <dgm:cxn modelId="{1D7B7BEE-B3FB-477D-8294-1964E8A37864}" type="presOf" srcId="{A2EA1B10-28CA-4AE3-8FE6-FCEFD36C7230}" destId="{DB896BA8-C2FC-4172-9405-985C13A32E60}" srcOrd="0" destOrd="0" presId="urn:microsoft.com/office/officeart/2005/8/layout/equation2"/>
    <dgm:cxn modelId="{62E81AEF-CB13-4C73-822F-40C07B2B1C85}" type="presOf" srcId="{C00112DF-A6F8-4073-A325-20E5713DAF13}" destId="{B121630C-224E-475F-9AB9-A2C575163BC9}" srcOrd="1" destOrd="0" presId="urn:microsoft.com/office/officeart/2005/8/layout/equation2"/>
    <dgm:cxn modelId="{924E294E-8E7D-4C86-B946-35F7A1C1B5CE}" type="presOf" srcId="{A7041448-EF2E-4B83-94C2-B75D72853824}" destId="{966A893E-08A1-45B5-8338-AE317B227BF1}" srcOrd="0" destOrd="0" presId="urn:microsoft.com/office/officeart/2005/8/layout/equation2"/>
    <dgm:cxn modelId="{3C2B7268-C082-4C16-8570-A16AE2F13358}" srcId="{FB0C668F-DF4F-4184-BEA5-EC7544D2D607}" destId="{B1DC4738-0B60-47ED-BD17-3319232C84CB}" srcOrd="1" destOrd="0" parTransId="{B2C9A0AE-2C97-43D3-BD39-AC26F45DC375}" sibTransId="{C00112DF-A6F8-4073-A325-20E5713DAF13}"/>
    <dgm:cxn modelId="{41FF9772-CE45-4A52-A677-D93DF0B95E30}" type="presOf" srcId="{4383E6AA-4B83-42CF-B55D-90851486362C}" destId="{A7AB76A9-8E24-45F7-8B6D-D23FD1C9A657}" srcOrd="0" destOrd="0" presId="urn:microsoft.com/office/officeart/2005/8/layout/equation2"/>
    <dgm:cxn modelId="{E0D4CFE3-4F28-4378-B346-B22AB720F9AA}" srcId="{FB0C668F-DF4F-4184-BEA5-EC7544D2D607}" destId="{4383E6AA-4B83-42CF-B55D-90851486362C}" srcOrd="2" destOrd="0" parTransId="{F3F107A4-3792-4373-BAF6-DCE7785D06E4}" sibTransId="{E84331AD-2FFD-4B82-B18E-9F699AFA7B2A}"/>
    <dgm:cxn modelId="{99A8F455-A237-4B13-B205-B087B300133C}" type="presParOf" srcId="{FD1D54A1-1DB6-4A65-85BA-A5CC38D0CAC4}" destId="{7499C443-68DB-4C2B-881F-2B1AA53306E1}" srcOrd="0" destOrd="0" presId="urn:microsoft.com/office/officeart/2005/8/layout/equation2"/>
    <dgm:cxn modelId="{89EC4D72-EBA0-4DB0-BEE3-AECDF384BE52}" type="presParOf" srcId="{7499C443-68DB-4C2B-881F-2B1AA53306E1}" destId="{966A893E-08A1-45B5-8338-AE317B227BF1}" srcOrd="0" destOrd="0" presId="urn:microsoft.com/office/officeart/2005/8/layout/equation2"/>
    <dgm:cxn modelId="{4533D070-16FB-4836-9379-CE748099BC28}" type="presParOf" srcId="{7499C443-68DB-4C2B-881F-2B1AA53306E1}" destId="{7A2F1460-F1D5-416D-BE72-133962A85DFF}" srcOrd="1" destOrd="0" presId="urn:microsoft.com/office/officeart/2005/8/layout/equation2"/>
    <dgm:cxn modelId="{595741BC-E894-4677-BAFF-2474EECD0363}" type="presParOf" srcId="{7499C443-68DB-4C2B-881F-2B1AA53306E1}" destId="{DB896BA8-C2FC-4172-9405-985C13A32E60}" srcOrd="2" destOrd="0" presId="urn:microsoft.com/office/officeart/2005/8/layout/equation2"/>
    <dgm:cxn modelId="{77F1A057-E58C-43C5-998F-BC80CDB75F29}" type="presParOf" srcId="{7499C443-68DB-4C2B-881F-2B1AA53306E1}" destId="{ED432BB4-7518-4CE8-B108-1728A29A62A2}" srcOrd="3" destOrd="0" presId="urn:microsoft.com/office/officeart/2005/8/layout/equation2"/>
    <dgm:cxn modelId="{864D2960-8859-4986-AE41-21F77E556CF5}" type="presParOf" srcId="{7499C443-68DB-4C2B-881F-2B1AA53306E1}" destId="{295D72A0-3F10-41E5-B832-C3DE43558FC4}" srcOrd="4" destOrd="0" presId="urn:microsoft.com/office/officeart/2005/8/layout/equation2"/>
    <dgm:cxn modelId="{035255A8-9275-4201-9DB5-A0DDC46231E3}" type="presParOf" srcId="{FD1D54A1-1DB6-4A65-85BA-A5CC38D0CAC4}" destId="{C3C4C567-B74D-4AC0-9F38-16DE663A4638}" srcOrd="1" destOrd="0" presId="urn:microsoft.com/office/officeart/2005/8/layout/equation2"/>
    <dgm:cxn modelId="{5C0FE62A-97C0-44B0-93B4-FEECAC646610}" type="presParOf" srcId="{C3C4C567-B74D-4AC0-9F38-16DE663A4638}" destId="{B121630C-224E-475F-9AB9-A2C575163BC9}" srcOrd="0" destOrd="0" presId="urn:microsoft.com/office/officeart/2005/8/layout/equation2"/>
    <dgm:cxn modelId="{67B7A175-100C-4FB1-A7E7-BEFD859B11BC}" type="presParOf" srcId="{FD1D54A1-1DB6-4A65-85BA-A5CC38D0CAC4}" destId="{A7AB76A9-8E24-45F7-8B6D-D23FD1C9A657}" srcOrd="2" destOrd="0" presId="urn:microsoft.com/office/officeart/2005/8/layout/equation2"/>
  </dgm:cxnLst>
  <dgm:bg/>
  <dgm:whole/>
  <dgm:extLst>
    <a:ext uri="http://schemas.microsoft.com/office/drawing/2008/diagram">
      <dsp:dataModelExt xmlns:dsp="http://schemas.microsoft.com/office/drawing/2008/diagram" xmlns="" relId="rId8"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966A893E-08A1-45B5-8338-AE317B227BF1}">
      <dsp:nvSpPr>
        <dsp:cNvPr id="0" name=""/>
        <dsp:cNvSpPr/>
      </dsp:nvSpPr>
      <dsp:spPr>
        <a:xfrm>
          <a:off x="1584178" y="936103"/>
          <a:ext cx="986272" cy="536719"/>
        </a:xfrm>
        <a:prstGeom prst="ellipse">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de-AT" sz="1500" kern="1200" dirty="0" smtClean="0"/>
            <a:t>tabelle1</a:t>
          </a:r>
          <a:endParaRPr lang="de-AT" sz="1500" kern="1200" dirty="0"/>
        </a:p>
      </dsp:txBody>
      <dsp:txXfrm>
        <a:off x="1584178" y="936103"/>
        <a:ext cx="986272" cy="536719"/>
      </dsp:txXfrm>
    </dsp:sp>
    <dsp:sp modelId="{DB896BA8-C2FC-4172-9405-985C13A32E60}">
      <dsp:nvSpPr>
        <dsp:cNvPr id="0" name=""/>
        <dsp:cNvSpPr/>
      </dsp:nvSpPr>
      <dsp:spPr>
        <a:xfrm>
          <a:off x="2448273" y="1152131"/>
          <a:ext cx="572038" cy="572038"/>
        </a:xfrm>
        <a:prstGeom prst="mathPlus">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00050">
            <a:lnSpc>
              <a:spcPct val="90000"/>
            </a:lnSpc>
            <a:spcBef>
              <a:spcPct val="0"/>
            </a:spcBef>
            <a:spcAft>
              <a:spcPct val="35000"/>
            </a:spcAft>
          </a:pPr>
          <a:endParaRPr lang="de-AT" sz="900" kern="1200"/>
        </a:p>
      </dsp:txBody>
      <dsp:txXfrm>
        <a:off x="2448273" y="1152131"/>
        <a:ext cx="572038" cy="572038"/>
      </dsp:txXfrm>
    </dsp:sp>
    <dsp:sp modelId="{295D72A0-3F10-41E5-B832-C3DE43558FC4}">
      <dsp:nvSpPr>
        <dsp:cNvPr id="0" name=""/>
        <dsp:cNvSpPr/>
      </dsp:nvSpPr>
      <dsp:spPr>
        <a:xfrm>
          <a:off x="2853815" y="936103"/>
          <a:ext cx="986272" cy="536719"/>
        </a:xfrm>
        <a:prstGeom prst="ellipse">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de-AT" sz="1500" kern="1200" dirty="0" smtClean="0"/>
            <a:t>tabelle2</a:t>
          </a:r>
          <a:endParaRPr lang="de-AT" sz="1500" kern="1200" dirty="0"/>
        </a:p>
      </dsp:txBody>
      <dsp:txXfrm>
        <a:off x="2853815" y="936103"/>
        <a:ext cx="986272" cy="536719"/>
      </dsp:txXfrm>
    </dsp:sp>
    <dsp:sp modelId="{C3C4C567-B74D-4AC0-9F38-16DE663A4638}">
      <dsp:nvSpPr>
        <dsp:cNvPr id="0" name=""/>
        <dsp:cNvSpPr/>
      </dsp:nvSpPr>
      <dsp:spPr>
        <a:xfrm rot="14010703">
          <a:off x="2272840" y="1899150"/>
          <a:ext cx="403862" cy="3668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de-AT" sz="1200" kern="1200"/>
        </a:p>
      </dsp:txBody>
      <dsp:txXfrm rot="14010703">
        <a:off x="2272840" y="1899150"/>
        <a:ext cx="403862" cy="366893"/>
      </dsp:txXfrm>
    </dsp:sp>
    <dsp:sp modelId="{A7AB76A9-8E24-45F7-8B6D-D23FD1C9A657}">
      <dsp:nvSpPr>
        <dsp:cNvPr id="0" name=""/>
        <dsp:cNvSpPr/>
      </dsp:nvSpPr>
      <dsp:spPr>
        <a:xfrm>
          <a:off x="1581405" y="1728198"/>
          <a:ext cx="2258682" cy="1346873"/>
        </a:xfrm>
        <a:prstGeom prst="ellipse">
          <a:avLst/>
        </a:prstGeom>
        <a:solidFill>
          <a:schemeClr val="accent1">
            <a:hueOff val="0"/>
            <a:satOff val="0"/>
            <a:lumOff val="0"/>
            <a:alphaOff val="0"/>
          </a:schemeClr>
        </a:solidFill>
        <a:ln w="2540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lvl="0" algn="ctr" defTabSz="933450">
            <a:lnSpc>
              <a:spcPct val="90000"/>
            </a:lnSpc>
            <a:spcBef>
              <a:spcPct val="0"/>
            </a:spcBef>
            <a:spcAft>
              <a:spcPct val="35000"/>
            </a:spcAft>
          </a:pPr>
          <a:r>
            <a:rPr lang="de-AT" sz="2100" kern="1200" dirty="0" smtClean="0"/>
            <a:t>Ergebnis sieht auch wie eine </a:t>
          </a:r>
          <a:r>
            <a:rPr lang="de-AT" sz="2100" kern="1200" dirty="0" err="1" smtClean="0"/>
            <a:t>tabelle</a:t>
          </a:r>
          <a:r>
            <a:rPr lang="de-AT" sz="2100" kern="1200" dirty="0" smtClean="0"/>
            <a:t> aus</a:t>
          </a:r>
          <a:endParaRPr lang="de-AT" sz="2100" kern="1200" dirty="0"/>
        </a:p>
      </dsp:txBody>
      <dsp:txXfrm>
        <a:off x="1581405" y="1728198"/>
        <a:ext cx="2258682" cy="1346873"/>
      </dsp:txXfrm>
    </dsp:sp>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AT"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C0B1F9C-D4D9-4272-A315-C9A68CBB5628}" type="datetimeFigureOut">
              <a:rPr lang="de-AT" smtClean="0"/>
              <a:pPr/>
              <a:t>15.03.2012</a:t>
            </a:fld>
            <a:endParaRPr lang="de-AT" dirty="0"/>
          </a:p>
        </p:txBody>
      </p:sp>
      <p:sp>
        <p:nvSpPr>
          <p:cNvPr id="4" name="Folienbildplatzhalter 3"/>
          <p:cNvSpPr>
            <a:spLocks noGrp="1" noRot="1" noChangeAspect="1"/>
          </p:cNvSpPr>
          <p:nvPr>
            <p:ph type="sldImg" idx="2"/>
          </p:nvPr>
        </p:nvSpPr>
        <p:spPr>
          <a:xfrm>
            <a:off x="908720" y="251520"/>
            <a:ext cx="5088565" cy="3816424"/>
          </a:xfrm>
          <a:prstGeom prst="rect">
            <a:avLst/>
          </a:prstGeom>
          <a:noFill/>
          <a:ln w="12700">
            <a:solidFill>
              <a:prstClr val="black"/>
            </a:solidFill>
          </a:ln>
        </p:spPr>
        <p:txBody>
          <a:bodyPr vert="horz" lIns="91440" tIns="45720" rIns="91440" bIns="45720" rtlCol="0" anchor="ctr"/>
          <a:lstStyle/>
          <a:p>
            <a:endParaRPr lang="de-AT" dirty="0"/>
          </a:p>
        </p:txBody>
      </p:sp>
      <p:sp>
        <p:nvSpPr>
          <p:cNvPr id="5" name="Notizenplatzhalter 4"/>
          <p:cNvSpPr>
            <a:spLocks noGrp="1"/>
          </p:cNvSpPr>
          <p:nvPr>
            <p:ph type="body" sz="quarter" idx="3"/>
          </p:nvPr>
        </p:nvSpPr>
        <p:spPr>
          <a:xfrm>
            <a:off x="476672" y="4283968"/>
            <a:ext cx="6048672" cy="4536504"/>
          </a:xfrm>
          <a:prstGeom prst="rect">
            <a:avLst/>
          </a:prstGeom>
        </p:spPr>
        <p:txBody>
          <a:bodyPr vert="horz" lIns="91440" tIns="45720" rIns="91440" bIns="45720" rtlCol="0"/>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AT" dirty="0"/>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AT"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F65EB44-2BE6-46B5-9A77-3AC3C76357D0}" type="slidenum">
              <a:rPr lang="de-AT" smtClean="0"/>
              <a:pPr/>
              <a:t>‹Nr.›</a:t>
            </a:fld>
            <a:endParaRPr lang="de-AT" dirty="0"/>
          </a:p>
        </p:txBody>
      </p:sp>
    </p:spTree>
    <p:extLst>
      <p:ext uri="{BB962C8B-B14F-4D97-AF65-F5344CB8AC3E}">
        <p14:creationId xmlns:p14="http://schemas.microsoft.com/office/powerpoint/2010/main" xmlns="" val="2781449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15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dirty="0" smtClean="0"/>
              <a:t>Die Startfolie</a:t>
            </a:r>
            <a:r>
              <a:rPr lang="de-AT" baseline="0" dirty="0" smtClean="0"/>
              <a:t> enthält wieder eine Modellfrage (bezüglich unserer aktuellen Datenbank)</a:t>
            </a:r>
          </a:p>
          <a:p>
            <a:endParaRPr lang="de-AT" baseline="0" dirty="0" smtClean="0"/>
          </a:p>
          <a:p>
            <a:r>
              <a:rPr lang="de-AT" baseline="0" dirty="0" smtClean="0"/>
              <a:t>Die bisherige Datenbank enthielt nur die Klassen des aktuellen Jahres,</a:t>
            </a:r>
          </a:p>
          <a:p>
            <a:r>
              <a:rPr lang="de-AT" baseline="0" dirty="0" smtClean="0"/>
              <a:t>      daher war die Beziehung   von  Klasse zu Schüler    1:n</a:t>
            </a:r>
          </a:p>
          <a:p>
            <a:endParaRPr lang="de-AT" baseline="0" dirty="0" smtClean="0"/>
          </a:p>
          <a:p>
            <a:r>
              <a:rPr lang="de-AT" baseline="0" dirty="0" smtClean="0"/>
              <a:t>Im Detail:</a:t>
            </a:r>
          </a:p>
          <a:p>
            <a:r>
              <a:rPr lang="de-AT" baseline="0" dirty="0" smtClean="0"/>
              <a:t>1 Klasse hat n Schüler,    </a:t>
            </a:r>
          </a:p>
          <a:p>
            <a:r>
              <a:rPr lang="de-AT" baseline="0" dirty="0" smtClean="0"/>
              <a:t>1 Schüler besucht aber nur exakt eine Klasse</a:t>
            </a:r>
          </a:p>
          <a:p>
            <a:endParaRPr lang="de-AT" baseline="0" dirty="0" smtClean="0"/>
          </a:p>
          <a:p>
            <a:endParaRPr lang="de-AT" baseline="0" dirty="0" smtClean="0"/>
          </a:p>
          <a:p>
            <a:r>
              <a:rPr lang="de-AT" baseline="0" dirty="0" smtClean="0"/>
              <a:t>Möchte man aber die Klassen mehrerer Jahre speichern, dann </a:t>
            </a:r>
          </a:p>
          <a:p>
            <a:endParaRPr lang="de-AT" baseline="0" dirty="0" smtClean="0"/>
          </a:p>
          <a:p>
            <a:r>
              <a:rPr lang="de-AT" baseline="0" dirty="0" smtClean="0"/>
              <a:t> - ändert sich der PK der Klasse  auf Klassennummer und Schuljahr (</a:t>
            </a:r>
            <a:r>
              <a:rPr lang="de-AT" baseline="0" dirty="0" err="1" smtClean="0"/>
              <a:t>K_Nr</a:t>
            </a:r>
            <a:r>
              <a:rPr lang="de-AT" baseline="0" dirty="0" smtClean="0"/>
              <a:t>, </a:t>
            </a:r>
            <a:r>
              <a:rPr lang="de-AT" baseline="0" dirty="0" err="1" smtClean="0"/>
              <a:t>K_Jahrsem</a:t>
            </a:r>
            <a:r>
              <a:rPr lang="de-AT" baseline="0" dirty="0" smtClean="0"/>
              <a:t>)</a:t>
            </a:r>
          </a:p>
          <a:p>
            <a:r>
              <a:rPr lang="de-AT" baseline="0" dirty="0" smtClean="0"/>
              <a:t> - Ein Schüler kann jetzt (im Lauf der Jahre) mehrere Klassen besuchen</a:t>
            </a:r>
          </a:p>
          <a:p>
            <a:r>
              <a:rPr lang="de-AT" baseline="0" dirty="0" smtClean="0"/>
              <a:t> - Daher ist die Beziehung </a:t>
            </a:r>
            <a:r>
              <a:rPr lang="de-AT" baseline="0" dirty="0" err="1" smtClean="0"/>
              <a:t>Klasse-Schueler</a:t>
            </a:r>
            <a:r>
              <a:rPr lang="de-AT" baseline="0" dirty="0" smtClean="0"/>
              <a:t> nicht mehr  1:n  sondern n:m</a:t>
            </a:r>
          </a:p>
          <a:p>
            <a:r>
              <a:rPr lang="de-AT" baseline="0" dirty="0" smtClean="0"/>
              <a:t> - n:m Beziehungen kann man zwar auf Modelle zeichnen, aber nicht in Datenbanken abbilden --- hier bedarf es einer Zwischentabelle</a:t>
            </a:r>
          </a:p>
          <a:p>
            <a:r>
              <a:rPr lang="de-AT" baseline="0" dirty="0" smtClean="0"/>
              <a:t> - Tabelle Katalog dient nun der Verbindung zwischen Klasse und </a:t>
            </a:r>
            <a:r>
              <a:rPr lang="de-AT" baseline="0" dirty="0" err="1" smtClean="0"/>
              <a:t>Schueler</a:t>
            </a:r>
            <a:endParaRPr lang="de-AT" baseline="0" dirty="0" smtClean="0"/>
          </a:p>
          <a:p>
            <a:endParaRPr lang="de-AT" baseline="0" dirty="0" smtClean="0"/>
          </a:p>
          <a:p>
            <a:r>
              <a:rPr lang="de-AT" baseline="0" dirty="0" smtClean="0"/>
              <a:t>Und das ist der Unterschied zwischen oberen und unterem Modellausschnitt</a:t>
            </a:r>
          </a:p>
          <a:p>
            <a:endParaRPr lang="de-AT" baseline="0" dirty="0" smtClean="0"/>
          </a:p>
          <a:p>
            <a:endParaRPr lang="de-AT" baseline="0" dirty="0" smtClean="0"/>
          </a:p>
          <a:p>
            <a:endParaRPr lang="de-AT"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1</a:t>
            </a:fld>
            <a:endParaRPr lang="de-AT"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baseline="0" dirty="0" smtClean="0"/>
              <a:t>Z.B. bei   Schuljahre </a:t>
            </a:r>
            <a:r>
              <a:rPr lang="de-AT" baseline="0" dirty="0" smtClean="0">
                <a:sym typeface="Wingdings" pitchFamily="2" charset="2"/>
              </a:rPr>
              <a:t> Klassen</a:t>
            </a:r>
          </a:p>
          <a:p>
            <a:r>
              <a:rPr lang="de-AT" baseline="0" dirty="0" smtClean="0">
                <a:sym typeface="Wingdings" pitchFamily="2" charset="2"/>
              </a:rPr>
              <a:t>   will ich zu den Klassen den Schuljahresbeginn  dann INNER JOIN (welcher immer </a:t>
            </a:r>
            <a:r>
              <a:rPr lang="de-AT" baseline="0" dirty="0" err="1" smtClean="0">
                <a:sym typeface="Wingdings" pitchFamily="2" charset="2"/>
              </a:rPr>
              <a:t>performanter</a:t>
            </a:r>
            <a:r>
              <a:rPr lang="de-AT" baseline="0" dirty="0" smtClean="0">
                <a:sym typeface="Wingdings" pitchFamily="2" charset="2"/>
              </a:rPr>
              <a:t> ist)</a:t>
            </a:r>
          </a:p>
          <a:p>
            <a:r>
              <a:rPr lang="de-AT" baseline="0" dirty="0" smtClean="0">
                <a:sym typeface="Wingdings" pitchFamily="2" charset="2"/>
              </a:rPr>
              <a:t>   will ich alle Schuljahre ausgeben (auch wenn sie keine Klassen haben) dann OUTER JOIN</a:t>
            </a:r>
            <a:endParaRPr lang="de-AT" baseline="0" dirty="0" smtClean="0"/>
          </a:p>
          <a:p>
            <a:endParaRPr lang="de-AT" baseline="0" dirty="0" smtClean="0"/>
          </a:p>
          <a:p>
            <a:r>
              <a:rPr lang="de-AT" baseline="0" dirty="0" smtClean="0"/>
              <a:t>LEFT oder RIGHT ?</a:t>
            </a:r>
          </a:p>
          <a:p>
            <a:r>
              <a:rPr lang="de-AT" baseline="0" dirty="0" smtClean="0"/>
              <a:t>   das hängt nur davon ab in welcher Reihenfolge man die Tabellen schreibt</a:t>
            </a:r>
          </a:p>
          <a:p>
            <a:r>
              <a:rPr lang="de-AT" baseline="0" dirty="0" smtClean="0"/>
              <a:t>   normalerweise will man alle Datensätze aus jener Tabelle, wo der PK (der Beziehung) steht</a:t>
            </a:r>
          </a:p>
          <a:p>
            <a:r>
              <a:rPr lang="de-AT" baseline="0" dirty="0" smtClean="0"/>
              <a:t>              LEFT = die links geschriebene Tabelle,      RIGHT  = die rechts geschriebene Tabelle</a:t>
            </a:r>
          </a:p>
          <a:p>
            <a:r>
              <a:rPr lang="de-AT" baseline="0" dirty="0" smtClean="0"/>
              <a:t>   Verdreht man die Tabellen im </a:t>
            </a:r>
            <a:r>
              <a:rPr lang="de-AT" baseline="0" dirty="0" err="1" smtClean="0"/>
              <a:t>From</a:t>
            </a:r>
            <a:r>
              <a:rPr lang="de-AT" baseline="0" dirty="0" smtClean="0"/>
              <a:t> </a:t>
            </a:r>
            <a:r>
              <a:rPr lang="de-AT" baseline="0" dirty="0" err="1" smtClean="0"/>
              <a:t>muss</a:t>
            </a:r>
            <a:r>
              <a:rPr lang="de-AT" baseline="0" dirty="0" smtClean="0"/>
              <a:t> man eben auch das LEFT oder RIGHT richtig setzen</a:t>
            </a:r>
          </a:p>
          <a:p>
            <a:endParaRPr lang="de-AT" baseline="0" dirty="0" smtClean="0"/>
          </a:p>
          <a:p>
            <a:r>
              <a:rPr lang="de-AT" baseline="0" dirty="0" smtClean="0"/>
              <a:t>SELECT </a:t>
            </a:r>
            <a:r>
              <a:rPr lang="de-AT" baseline="0" dirty="0" err="1" smtClean="0"/>
              <a:t>Lehrer.L_Nr</a:t>
            </a:r>
            <a:r>
              <a:rPr lang="de-AT" baseline="0" dirty="0" smtClean="0"/>
              <a:t>, </a:t>
            </a:r>
            <a:r>
              <a:rPr lang="de-AT" baseline="0" dirty="0" err="1" smtClean="0"/>
              <a:t>Lehrer.L_Zuname</a:t>
            </a:r>
            <a:r>
              <a:rPr lang="de-AT" baseline="0" dirty="0" smtClean="0"/>
              <a:t>, </a:t>
            </a:r>
            <a:r>
              <a:rPr lang="de-AT" baseline="0" dirty="0" err="1" smtClean="0"/>
              <a:t>Klassen.K_Nr</a:t>
            </a:r>
            <a:r>
              <a:rPr lang="de-AT" baseline="0" dirty="0" smtClean="0"/>
              <a:t>, </a:t>
            </a:r>
            <a:r>
              <a:rPr lang="de-AT" baseline="0" dirty="0" err="1" smtClean="0"/>
              <a:t>Klassen.K_Jahrsem</a:t>
            </a:r>
            <a:endParaRPr lang="de-AT" baseline="0" dirty="0" smtClean="0"/>
          </a:p>
          <a:p>
            <a:r>
              <a:rPr lang="de-AT" baseline="0" dirty="0" smtClean="0"/>
              <a:t>FROM Lehrer LEFT JOIN Klassen </a:t>
            </a:r>
          </a:p>
          <a:p>
            <a:r>
              <a:rPr lang="de-AT" baseline="0" dirty="0" smtClean="0"/>
              <a:t>     ON </a:t>
            </a:r>
            <a:r>
              <a:rPr lang="de-AT" baseline="0" dirty="0" err="1" smtClean="0"/>
              <a:t>Lehrer.L_Nr</a:t>
            </a:r>
            <a:r>
              <a:rPr lang="de-AT" baseline="0" dirty="0" smtClean="0"/>
              <a:t> = </a:t>
            </a:r>
            <a:r>
              <a:rPr lang="de-AT" baseline="0" dirty="0" err="1" smtClean="0"/>
              <a:t>Klassen.K_Vorstand</a:t>
            </a:r>
            <a:endParaRPr lang="de-AT" baseline="0" dirty="0" smtClean="0"/>
          </a:p>
          <a:p>
            <a:r>
              <a:rPr lang="de-AT" baseline="0" dirty="0" smtClean="0"/>
              <a:t>ORDER BY </a:t>
            </a:r>
            <a:r>
              <a:rPr lang="de-AT" baseline="0" dirty="0" err="1" smtClean="0"/>
              <a:t>Lehrer.L_Nr</a:t>
            </a:r>
            <a:r>
              <a:rPr lang="de-AT" baseline="0" dirty="0" smtClean="0"/>
              <a:t>;</a:t>
            </a:r>
          </a:p>
          <a:p>
            <a:endParaRPr lang="de-AT" baseline="0" dirty="0" smtClean="0"/>
          </a:p>
          <a:p>
            <a:r>
              <a:rPr lang="de-AT" baseline="0" dirty="0" smtClean="0"/>
              <a:t>	--  ist identisch mit</a:t>
            </a:r>
          </a:p>
          <a:p>
            <a:endParaRPr lang="de-AT" baseline="0" dirty="0" smtClean="0"/>
          </a:p>
          <a:p>
            <a:r>
              <a:rPr lang="de-AT" baseline="0" dirty="0" smtClean="0"/>
              <a:t>SELECT </a:t>
            </a:r>
            <a:r>
              <a:rPr lang="de-AT" baseline="0" dirty="0" err="1" smtClean="0"/>
              <a:t>Lehrer.L_Nr</a:t>
            </a:r>
            <a:r>
              <a:rPr lang="de-AT" baseline="0" dirty="0" smtClean="0"/>
              <a:t>, </a:t>
            </a:r>
            <a:r>
              <a:rPr lang="de-AT" baseline="0" dirty="0" err="1" smtClean="0"/>
              <a:t>Lehrer.L_Zuname</a:t>
            </a:r>
            <a:r>
              <a:rPr lang="de-AT" baseline="0" dirty="0" smtClean="0"/>
              <a:t>, </a:t>
            </a:r>
            <a:r>
              <a:rPr lang="de-AT" baseline="0" dirty="0" err="1" smtClean="0"/>
              <a:t>Klassen.K_Nr</a:t>
            </a:r>
            <a:r>
              <a:rPr lang="de-AT" baseline="0" dirty="0" smtClean="0"/>
              <a:t>, </a:t>
            </a:r>
            <a:r>
              <a:rPr lang="de-AT" baseline="0" dirty="0" err="1" smtClean="0"/>
              <a:t>Klassen.K_Jahrsem</a:t>
            </a:r>
            <a:endParaRPr lang="de-AT" baseline="0" dirty="0" smtClean="0"/>
          </a:p>
          <a:p>
            <a:r>
              <a:rPr lang="de-AT" baseline="0" dirty="0" smtClean="0"/>
              <a:t>FROM Klassen RIGHT JOIN Lehrer </a:t>
            </a:r>
          </a:p>
          <a:p>
            <a:r>
              <a:rPr lang="de-AT" baseline="0" dirty="0" smtClean="0"/>
              <a:t>     ON </a:t>
            </a:r>
            <a:r>
              <a:rPr lang="de-AT" baseline="0" dirty="0" err="1" smtClean="0"/>
              <a:t>Lehrer.L_Nr</a:t>
            </a:r>
            <a:r>
              <a:rPr lang="de-AT" baseline="0" dirty="0" smtClean="0"/>
              <a:t> = </a:t>
            </a:r>
            <a:r>
              <a:rPr lang="de-AT" baseline="0" dirty="0" err="1" smtClean="0"/>
              <a:t>Klassen.K_Vorstand</a:t>
            </a:r>
            <a:endParaRPr lang="de-AT" baseline="0" dirty="0" smtClean="0"/>
          </a:p>
          <a:p>
            <a:r>
              <a:rPr lang="de-AT" baseline="0" dirty="0" smtClean="0"/>
              <a:t>ORDER BY </a:t>
            </a:r>
            <a:r>
              <a:rPr lang="de-AT" baseline="0" dirty="0" err="1" smtClean="0"/>
              <a:t>Lehrer.L_Nr</a:t>
            </a:r>
            <a:r>
              <a:rPr lang="de-AT" baseline="0" dirty="0" smtClean="0"/>
              <a:t>;</a:t>
            </a:r>
          </a:p>
          <a:p>
            <a:endParaRPr lang="de-AT" baseline="0" dirty="0" smtClean="0"/>
          </a:p>
          <a:p>
            <a:endParaRPr lang="de-AT" baseline="0" dirty="0" smtClean="0"/>
          </a:p>
          <a:p>
            <a:endParaRPr lang="de-AT"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12</a:t>
            </a:fld>
            <a:endParaRPr lang="de-AT"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dirty="0" smtClean="0"/>
              <a:t>Bei jeder in der Datenbank vorkommenden  Beziehung kann man diese Frage stellen</a:t>
            </a:r>
            <a:r>
              <a:rPr lang="de-AT" baseline="0" dirty="0" smtClean="0"/>
              <a:t> </a:t>
            </a:r>
          </a:p>
          <a:p>
            <a:endParaRPr lang="de-AT" baseline="0" dirty="0" smtClean="0"/>
          </a:p>
          <a:p>
            <a:r>
              <a:rPr lang="de-AT" baseline="0" dirty="0" smtClean="0"/>
              <a:t>Welche Lehrer sind keine </a:t>
            </a:r>
            <a:r>
              <a:rPr lang="de-AT" baseline="0" dirty="0" err="1" smtClean="0"/>
              <a:t>KVs</a:t>
            </a:r>
            <a:r>
              <a:rPr lang="de-AT" baseline="0" dirty="0" smtClean="0"/>
              <a:t>  (welche </a:t>
            </a:r>
            <a:r>
              <a:rPr lang="de-AT" baseline="0" dirty="0" err="1" smtClean="0"/>
              <a:t>PKs</a:t>
            </a:r>
            <a:r>
              <a:rPr lang="de-AT" baseline="0" dirty="0" smtClean="0"/>
              <a:t> aus Lehrer (</a:t>
            </a:r>
            <a:r>
              <a:rPr lang="de-AT" baseline="0" dirty="0" err="1" smtClean="0"/>
              <a:t>L_Nr</a:t>
            </a:r>
            <a:r>
              <a:rPr lang="de-AT" baseline="0" dirty="0" smtClean="0"/>
              <a:t>) kommen nie in </a:t>
            </a:r>
            <a:r>
              <a:rPr lang="de-AT" baseline="0" dirty="0" err="1" smtClean="0"/>
              <a:t>K_Vorstand</a:t>
            </a:r>
            <a:r>
              <a:rPr lang="de-AT" baseline="0" dirty="0" smtClean="0"/>
              <a:t> (dem zugehörigen FK) vor</a:t>
            </a:r>
          </a:p>
          <a:p>
            <a:r>
              <a:rPr lang="de-AT" baseline="0" dirty="0" smtClean="0"/>
              <a:t>  entscheidend dafür  ist ein WHERE Zweig mit    Fremdschlüssel IS NULL</a:t>
            </a:r>
          </a:p>
          <a:p>
            <a:endParaRPr lang="de-AT" baseline="0" dirty="0" smtClean="0"/>
          </a:p>
          <a:p>
            <a:r>
              <a:rPr lang="de-AT" dirty="0" smtClean="0"/>
              <a:t>SELECT </a:t>
            </a:r>
            <a:r>
              <a:rPr lang="de-AT" dirty="0" err="1" smtClean="0"/>
              <a:t>Lehrer.L_Nr</a:t>
            </a:r>
            <a:r>
              <a:rPr lang="de-AT" dirty="0" smtClean="0"/>
              <a:t>, </a:t>
            </a:r>
            <a:r>
              <a:rPr lang="de-AT" dirty="0" err="1" smtClean="0"/>
              <a:t>Lehrer.L_Zuname</a:t>
            </a:r>
            <a:r>
              <a:rPr lang="de-AT" dirty="0" smtClean="0"/>
              <a:t>, </a:t>
            </a:r>
            <a:r>
              <a:rPr lang="de-AT" dirty="0" err="1" smtClean="0"/>
              <a:t>Klassen.K_Nr</a:t>
            </a:r>
            <a:r>
              <a:rPr lang="de-AT" dirty="0" smtClean="0"/>
              <a:t>, </a:t>
            </a:r>
            <a:r>
              <a:rPr lang="de-AT" dirty="0" err="1" smtClean="0"/>
              <a:t>Klassen.K_Jahrsem</a:t>
            </a:r>
            <a:endParaRPr lang="de-AT" dirty="0" smtClean="0"/>
          </a:p>
          <a:p>
            <a:r>
              <a:rPr lang="de-AT" dirty="0" smtClean="0"/>
              <a:t>FROM Lehrer LEFT JOIN Klassen </a:t>
            </a:r>
          </a:p>
          <a:p>
            <a:r>
              <a:rPr lang="de-AT" dirty="0" smtClean="0"/>
              <a:t>     ON </a:t>
            </a:r>
            <a:r>
              <a:rPr lang="de-AT" dirty="0" err="1" smtClean="0"/>
              <a:t>Lehrer.L_Nr</a:t>
            </a:r>
            <a:r>
              <a:rPr lang="de-AT" dirty="0" smtClean="0"/>
              <a:t> = </a:t>
            </a:r>
            <a:r>
              <a:rPr lang="de-AT" dirty="0" err="1" smtClean="0"/>
              <a:t>Klassen.K_Vorstand</a:t>
            </a:r>
            <a:endParaRPr lang="de-AT" dirty="0" smtClean="0"/>
          </a:p>
          <a:p>
            <a:r>
              <a:rPr lang="de-AT" dirty="0" err="1" smtClean="0"/>
              <a:t>where</a:t>
            </a:r>
            <a:r>
              <a:rPr lang="de-AT" dirty="0" smtClean="0"/>
              <a:t>  </a:t>
            </a:r>
            <a:r>
              <a:rPr lang="de-AT" dirty="0" err="1" smtClean="0"/>
              <a:t>K_Vorstand</a:t>
            </a:r>
            <a:r>
              <a:rPr lang="de-AT" dirty="0" smtClean="0"/>
              <a:t> IS NULL</a:t>
            </a:r>
          </a:p>
          <a:p>
            <a:endParaRPr lang="de-AT" dirty="0" smtClean="0"/>
          </a:p>
          <a:p>
            <a:endParaRPr lang="de-AT" dirty="0" smtClean="0"/>
          </a:p>
          <a:p>
            <a:r>
              <a:rPr lang="de-AT" dirty="0" smtClean="0"/>
              <a:t>Allgemein formuliert würde das Muster für diesen Befehl so lauten:</a:t>
            </a:r>
          </a:p>
          <a:p>
            <a:endParaRPr lang="de-AT" dirty="0" smtClean="0"/>
          </a:p>
          <a:p>
            <a:r>
              <a:rPr lang="de-AT" dirty="0" smtClean="0"/>
              <a:t>SELECT  </a:t>
            </a:r>
            <a:r>
              <a:rPr lang="de-AT" dirty="0" err="1" smtClean="0"/>
              <a:t>felder_aus_PK-Tabelle</a:t>
            </a:r>
            <a:endParaRPr lang="de-AT" dirty="0" smtClean="0"/>
          </a:p>
          <a:p>
            <a:r>
              <a:rPr lang="de-AT" dirty="0" smtClean="0"/>
              <a:t>  </a:t>
            </a:r>
            <a:r>
              <a:rPr lang="de-AT" baseline="0" dirty="0" smtClean="0"/>
              <a:t> </a:t>
            </a:r>
            <a:r>
              <a:rPr lang="de-AT" dirty="0" smtClean="0"/>
              <a:t>FROM </a:t>
            </a:r>
            <a:r>
              <a:rPr lang="de-AT" dirty="0" err="1" smtClean="0"/>
              <a:t>PK-Tabelle</a:t>
            </a:r>
            <a:r>
              <a:rPr lang="de-AT" baseline="0" dirty="0" smtClean="0"/>
              <a:t>   LEFT JOIN   </a:t>
            </a:r>
            <a:r>
              <a:rPr lang="de-AT" baseline="0" dirty="0" err="1" smtClean="0"/>
              <a:t>FK-Tabelle</a:t>
            </a:r>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             ON   </a:t>
            </a:r>
            <a:r>
              <a:rPr lang="de-AT" dirty="0" err="1" smtClean="0"/>
              <a:t>PK-Tabelle.pk</a:t>
            </a:r>
            <a:r>
              <a:rPr lang="de-AT" baseline="0" dirty="0" smtClean="0"/>
              <a:t>   =  </a:t>
            </a:r>
            <a:r>
              <a:rPr lang="de-AT" baseline="0" dirty="0" err="1" smtClean="0"/>
              <a:t>FK-Tabelle.fk</a:t>
            </a:r>
            <a:endParaRPr lang="de-AT"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baseline="0" dirty="0" smtClean="0"/>
              <a:t>WHERE   </a:t>
            </a:r>
            <a:r>
              <a:rPr lang="de-AT" baseline="0" dirty="0" err="1" smtClean="0"/>
              <a:t>fk</a:t>
            </a:r>
            <a:r>
              <a:rPr lang="de-AT" baseline="0" dirty="0" smtClean="0"/>
              <a:t> IS NULL</a:t>
            </a:r>
          </a:p>
          <a:p>
            <a:endParaRPr lang="de-AT" baseline="0" dirty="0" smtClean="0"/>
          </a:p>
          <a:p>
            <a:r>
              <a:rPr lang="de-AT" baseline="0" dirty="0" smtClean="0"/>
              <a:t>   </a:t>
            </a:r>
            <a:endParaRPr lang="de-AT"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13</a:t>
            </a:fld>
            <a:endParaRPr lang="de-AT"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en-US" baseline="0" dirty="0" smtClean="0"/>
          </a:p>
        </p:txBody>
      </p:sp>
      <p:sp>
        <p:nvSpPr>
          <p:cNvPr id="4" name="Foliennummernplatzhalter 3"/>
          <p:cNvSpPr>
            <a:spLocks noGrp="1"/>
          </p:cNvSpPr>
          <p:nvPr>
            <p:ph type="sldNum" sz="quarter" idx="10"/>
          </p:nvPr>
        </p:nvSpPr>
        <p:spPr/>
        <p:txBody>
          <a:bodyPr/>
          <a:lstStyle/>
          <a:p>
            <a:fld id="{9F65EB44-2BE6-46B5-9A77-3AC3C76357D0}" type="slidenum">
              <a:rPr lang="de-AT" smtClean="0"/>
              <a:pPr/>
              <a:t>14</a:t>
            </a:fld>
            <a:endParaRPr lang="de-AT"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dirty="0" smtClean="0"/>
              <a:t>Wie Sie sicher schon früher bemerkt haben sieht</a:t>
            </a:r>
            <a:r>
              <a:rPr lang="de-AT" baseline="0" dirty="0" smtClean="0"/>
              <a:t> das Ergebnis einer Abfrage aus wie eine Tabelle,</a:t>
            </a:r>
          </a:p>
          <a:p>
            <a:r>
              <a:rPr lang="de-AT" baseline="0" dirty="0" smtClean="0"/>
              <a:t>Es ist daher sehr leicht das Ergebnis in einer neuen Tabelle abzuspeichern</a:t>
            </a:r>
          </a:p>
          <a:p>
            <a:r>
              <a:rPr lang="de-AT" baseline="0" dirty="0" smtClean="0"/>
              <a:t>Einfach     INTO </a:t>
            </a:r>
            <a:r>
              <a:rPr lang="de-AT" baseline="0" dirty="0" err="1" smtClean="0"/>
              <a:t>name_neuetabelle</a:t>
            </a:r>
            <a:r>
              <a:rPr lang="de-AT" baseline="0" dirty="0" smtClean="0"/>
              <a:t>      vor den FROM  schreiben</a:t>
            </a:r>
            <a:endParaRPr lang="de-AT" dirty="0" smtClean="0"/>
          </a:p>
          <a:p>
            <a:endParaRPr lang="de-AT" dirty="0" smtClean="0"/>
          </a:p>
          <a:p>
            <a:r>
              <a:rPr lang="de-AT" dirty="0" smtClean="0"/>
              <a:t>SELECT Lehrer.* </a:t>
            </a:r>
          </a:p>
          <a:p>
            <a:r>
              <a:rPr lang="de-AT" dirty="0" smtClean="0"/>
              <a:t>INTO </a:t>
            </a:r>
            <a:r>
              <a:rPr lang="de-AT" dirty="0" err="1" smtClean="0"/>
              <a:t>tempKVdaten</a:t>
            </a:r>
            <a:endParaRPr lang="de-AT" dirty="0" smtClean="0"/>
          </a:p>
          <a:p>
            <a:r>
              <a:rPr lang="de-AT" dirty="0" smtClean="0"/>
              <a:t>FROM Lehrer INNER JOIN Klassen </a:t>
            </a:r>
          </a:p>
          <a:p>
            <a:r>
              <a:rPr lang="de-AT" dirty="0" smtClean="0"/>
              <a:t>    ON </a:t>
            </a:r>
            <a:r>
              <a:rPr lang="de-AT" dirty="0" err="1" smtClean="0"/>
              <a:t>Lehrer.L_Nr</a:t>
            </a:r>
            <a:r>
              <a:rPr lang="de-AT" dirty="0" smtClean="0"/>
              <a:t> = </a:t>
            </a:r>
            <a:r>
              <a:rPr lang="de-AT" dirty="0" err="1" smtClean="0"/>
              <a:t>Klassen.K_Vorstand</a:t>
            </a:r>
            <a:endParaRPr lang="de-AT"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16</a:t>
            </a:fld>
            <a:endParaRPr lang="de-AT"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dirty="0" smtClean="0"/>
              <a:t>Hinzufüge</a:t>
            </a:r>
            <a:r>
              <a:rPr lang="de-AT" baseline="0" dirty="0" smtClean="0"/>
              <a:t> Abfragen (INSERT Befehl aus SQL)  üben wir im Moment nicht,  weiter unten findet sich ein Muster</a:t>
            </a:r>
          </a:p>
          <a:p>
            <a:r>
              <a:rPr lang="de-AT" baseline="0" dirty="0" smtClean="0"/>
              <a:t>       Ein praktischer Einsatz wäre gegeben, wenn wir beim Datenimport (z.B. aus Excel) </a:t>
            </a:r>
          </a:p>
          <a:p>
            <a:r>
              <a:rPr lang="de-AT" baseline="0" dirty="0" smtClean="0"/>
              <a:t>       nicht direkt in die Zieltabelle einfügen sondern Zwischenschritte erledigen müssen</a:t>
            </a:r>
          </a:p>
          <a:p>
            <a:endParaRPr lang="de-AT" baseline="0" dirty="0" smtClean="0"/>
          </a:p>
          <a:p>
            <a:endParaRPr lang="de-AT" baseline="0" dirty="0" smtClean="0"/>
          </a:p>
          <a:p>
            <a:r>
              <a:rPr lang="de-AT" baseline="0" dirty="0" smtClean="0"/>
              <a:t>Um Daten zu l</a:t>
            </a:r>
            <a:r>
              <a:rPr lang="de-AT" dirty="0" smtClean="0">
                <a:sym typeface="Wingdings" pitchFamily="2" charset="2"/>
              </a:rPr>
              <a:t>ö</a:t>
            </a:r>
            <a:r>
              <a:rPr lang="de-AT" baseline="0" dirty="0" smtClean="0"/>
              <a:t>schen (DELETE Befehl aus SQL) erstellt man zuerst eine Abfrage (wenn geht mit nur einer Tabelle)</a:t>
            </a:r>
          </a:p>
          <a:p>
            <a:r>
              <a:rPr lang="de-AT" baseline="0" dirty="0" smtClean="0"/>
              <a:t>welche genau die Daten anzeigt, die gel</a:t>
            </a:r>
            <a:r>
              <a:rPr lang="de-AT" dirty="0" smtClean="0">
                <a:sym typeface="Wingdings" pitchFamily="2" charset="2"/>
              </a:rPr>
              <a:t>ö</a:t>
            </a:r>
            <a:r>
              <a:rPr lang="de-AT" baseline="0" dirty="0" smtClean="0"/>
              <a:t>scht werden sollen</a:t>
            </a:r>
          </a:p>
          <a:p>
            <a:r>
              <a:rPr lang="de-AT" baseline="0" dirty="0" smtClean="0"/>
              <a:t>Dann klickt man auf L</a:t>
            </a:r>
            <a:r>
              <a:rPr lang="de-AT" dirty="0" smtClean="0">
                <a:sym typeface="Wingdings" pitchFamily="2" charset="2"/>
              </a:rPr>
              <a:t>ö</a:t>
            </a:r>
            <a:r>
              <a:rPr lang="de-AT" baseline="0" dirty="0" smtClean="0"/>
              <a:t>schabfrage und auf ausführen (das rote Rufzeichen)</a:t>
            </a:r>
          </a:p>
          <a:p>
            <a:endParaRPr lang="de-AT" baseline="0" dirty="0" smtClean="0"/>
          </a:p>
          <a:p>
            <a:r>
              <a:rPr lang="de-AT" baseline="0" dirty="0" smtClean="0"/>
              <a:t>--Z.B.</a:t>
            </a:r>
          </a:p>
          <a:p>
            <a:r>
              <a:rPr lang="en-US" baseline="0" dirty="0" smtClean="0"/>
              <a:t>SELECT </a:t>
            </a:r>
            <a:r>
              <a:rPr lang="en-US" baseline="0" dirty="0" err="1" smtClean="0"/>
              <a:t>K_Nr</a:t>
            </a:r>
            <a:r>
              <a:rPr lang="en-US" baseline="0" dirty="0" smtClean="0"/>
              <a:t>  FROM </a:t>
            </a:r>
            <a:r>
              <a:rPr lang="en-US" baseline="0" dirty="0" err="1" smtClean="0"/>
              <a:t>Klassen</a:t>
            </a:r>
            <a:r>
              <a:rPr lang="en-US" baseline="0" dirty="0" smtClean="0"/>
              <a:t> WHERE </a:t>
            </a:r>
            <a:r>
              <a:rPr lang="en-US" baseline="0" dirty="0" err="1" smtClean="0"/>
              <a:t>K_Nr</a:t>
            </a:r>
            <a:r>
              <a:rPr lang="en-US" baseline="0" dirty="0" smtClean="0"/>
              <a:t> = "2CHIF“</a:t>
            </a:r>
          </a:p>
          <a:p>
            <a:endParaRPr lang="en-US" baseline="0" dirty="0" smtClean="0"/>
          </a:p>
          <a:p>
            <a:r>
              <a:rPr lang="de-AT" baseline="0" dirty="0" smtClean="0"/>
              <a:t>-- daraus wird dann   (hier ohne unnötige Zeichen dargestellt)</a:t>
            </a:r>
          </a:p>
          <a:p>
            <a:endParaRPr lang="de-AT" baseline="0" dirty="0" smtClean="0"/>
          </a:p>
          <a:p>
            <a:r>
              <a:rPr lang="de-AT" baseline="0" dirty="0" smtClean="0"/>
              <a:t>DELETE   FROM Klassen   WHERE </a:t>
            </a:r>
            <a:r>
              <a:rPr lang="de-AT" baseline="0" dirty="0" err="1" smtClean="0"/>
              <a:t>K_Nr</a:t>
            </a:r>
            <a:r>
              <a:rPr lang="de-AT" baseline="0" dirty="0" smtClean="0"/>
              <a:t> = "2CHIF„</a:t>
            </a:r>
          </a:p>
          <a:p>
            <a:endParaRPr lang="de-AT" baseline="0" dirty="0" smtClean="0"/>
          </a:p>
          <a:p>
            <a:r>
              <a:rPr lang="de-AT" baseline="0" dirty="0" smtClean="0"/>
              <a:t>--  führt man den Befehl aus so erhält man aber eine Fehlermeldung</a:t>
            </a:r>
          </a:p>
          <a:p>
            <a:r>
              <a:rPr lang="de-AT" baseline="0" dirty="0" smtClean="0"/>
              <a:t>   „Schlüsselverletzung ….“</a:t>
            </a:r>
          </a:p>
          <a:p>
            <a:endParaRPr lang="de-AT" baseline="0" dirty="0" smtClean="0"/>
          </a:p>
          <a:p>
            <a:r>
              <a:rPr lang="de-AT" baseline="0" dirty="0" smtClean="0"/>
              <a:t>--  tja, man kann eben dank der Beziehungen (und der </a:t>
            </a:r>
            <a:r>
              <a:rPr lang="de-AT" baseline="0" dirty="0" err="1" smtClean="0"/>
              <a:t>referenziellen</a:t>
            </a:r>
            <a:r>
              <a:rPr lang="de-AT" baseline="0" dirty="0" smtClean="0"/>
              <a:t> Integrität) </a:t>
            </a:r>
          </a:p>
          <a:p>
            <a:r>
              <a:rPr lang="de-AT" baseline="0" dirty="0" smtClean="0"/>
              <a:t>--     keine Datensätze löschen, deren PK anderswo in </a:t>
            </a:r>
            <a:r>
              <a:rPr lang="de-AT" baseline="0" dirty="0" err="1" smtClean="0"/>
              <a:t>FKs</a:t>
            </a:r>
            <a:r>
              <a:rPr lang="de-AT" baseline="0" dirty="0" smtClean="0"/>
              <a:t> vorkommt</a:t>
            </a:r>
          </a:p>
          <a:p>
            <a:endParaRPr lang="de-AT" baseline="0" dirty="0" smtClean="0"/>
          </a:p>
          <a:p>
            <a:endParaRPr lang="de-AT" baseline="0" dirty="0" smtClean="0"/>
          </a:p>
          <a:p>
            <a:endParaRPr lang="de-AT" baseline="0" dirty="0" smtClean="0"/>
          </a:p>
          <a:p>
            <a:endParaRPr lang="de-AT" baseline="0" dirty="0" smtClean="0"/>
          </a:p>
          <a:p>
            <a:endParaRPr lang="de-AT" baseline="0" dirty="0" smtClean="0"/>
          </a:p>
          <a:p>
            <a:endParaRPr lang="de-AT" baseline="0" dirty="0" smtClean="0"/>
          </a:p>
          <a:p>
            <a:endParaRPr lang="de-AT" baseline="0" dirty="0" smtClean="0"/>
          </a:p>
          <a:p>
            <a:r>
              <a:rPr lang="de-AT" baseline="0" dirty="0" smtClean="0"/>
              <a:t>--  hartes Muster für eine </a:t>
            </a:r>
            <a:r>
              <a:rPr lang="de-AT" baseline="0" dirty="0" err="1" smtClean="0"/>
              <a:t>Anfügeanfrage</a:t>
            </a:r>
            <a:endParaRPr lang="de-AT" baseline="0" dirty="0" smtClean="0"/>
          </a:p>
          <a:p>
            <a:r>
              <a:rPr lang="de-AT" baseline="0" dirty="0" smtClean="0"/>
              <a:t>-- dies ist ein Befehl, welcher  ausgehend von 2 aktuellen Einträgen in Schuljahre </a:t>
            </a:r>
          </a:p>
          <a:p>
            <a:r>
              <a:rPr lang="de-AT" baseline="0" dirty="0" smtClean="0"/>
              <a:t>--         Zeilen für zukünftig benötigte Einträge  erstellt</a:t>
            </a:r>
          </a:p>
          <a:p>
            <a:r>
              <a:rPr lang="de-AT" dirty="0" smtClean="0"/>
              <a:t>INSERT INTO Schuljahre ( </a:t>
            </a:r>
            <a:r>
              <a:rPr lang="de-AT" dirty="0" err="1" smtClean="0"/>
              <a:t>Sja_Nr</a:t>
            </a:r>
            <a:r>
              <a:rPr lang="de-AT" dirty="0" smtClean="0"/>
              <a:t>,                             </a:t>
            </a:r>
            <a:r>
              <a:rPr lang="de-AT" baseline="0" dirty="0" smtClean="0"/>
              <a:t> </a:t>
            </a:r>
            <a:r>
              <a:rPr lang="de-AT" dirty="0" err="1" smtClean="0"/>
              <a:t>Sja_Datumvon</a:t>
            </a:r>
            <a:r>
              <a:rPr lang="de-AT" dirty="0" smtClean="0"/>
              <a:t>,                        </a:t>
            </a:r>
            <a:r>
              <a:rPr lang="de-AT" dirty="0" err="1" smtClean="0"/>
              <a:t>Sja_Datumbis</a:t>
            </a:r>
            <a:r>
              <a:rPr lang="de-AT" dirty="0" smtClean="0"/>
              <a:t> )</a:t>
            </a:r>
          </a:p>
          <a:p>
            <a:r>
              <a:rPr lang="de-AT" dirty="0" smtClean="0"/>
              <a:t>SELECT                          </a:t>
            </a:r>
            <a:r>
              <a:rPr lang="de-AT" baseline="0" dirty="0" smtClean="0"/>
              <a:t> </a:t>
            </a:r>
            <a:r>
              <a:rPr lang="de-AT" dirty="0" smtClean="0"/>
              <a:t>Sja_Nr+10 AS </a:t>
            </a:r>
            <a:r>
              <a:rPr lang="de-AT" dirty="0" err="1" smtClean="0"/>
              <a:t>neues_sjanr</a:t>
            </a:r>
            <a:r>
              <a:rPr lang="de-AT" dirty="0" smtClean="0"/>
              <a:t>, Sja_Datumvon+365 AS </a:t>
            </a:r>
            <a:r>
              <a:rPr lang="de-AT" dirty="0" err="1" smtClean="0"/>
              <a:t>neuvon</a:t>
            </a:r>
            <a:r>
              <a:rPr lang="de-AT" dirty="0" smtClean="0"/>
              <a:t>, Sja_Datumbis+365 AS </a:t>
            </a:r>
            <a:r>
              <a:rPr lang="de-AT" dirty="0" err="1" smtClean="0"/>
              <a:t>neubis</a:t>
            </a:r>
            <a:endParaRPr lang="de-AT" dirty="0" smtClean="0"/>
          </a:p>
          <a:p>
            <a:r>
              <a:rPr lang="de-AT" dirty="0" smtClean="0"/>
              <a:t>FROM Schuljahre</a:t>
            </a:r>
          </a:p>
          <a:p>
            <a:r>
              <a:rPr lang="de-AT" dirty="0" smtClean="0"/>
              <a:t>WHERE </a:t>
            </a:r>
            <a:r>
              <a:rPr lang="de-AT" dirty="0" err="1" smtClean="0"/>
              <a:t>Sja_Nr</a:t>
            </a:r>
            <a:r>
              <a:rPr lang="de-AT" dirty="0" smtClean="0"/>
              <a:t> In (20100,20101)</a:t>
            </a:r>
          </a:p>
          <a:p>
            <a:endParaRPr lang="de-AT"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17</a:t>
            </a:fld>
            <a:endParaRPr lang="de-AT"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dirty="0" smtClean="0"/>
              <a:t>-- Die Auswahlabfrage könnte also so aussehen (nur wenn Sie Bittermann sind)</a:t>
            </a:r>
          </a:p>
          <a:p>
            <a:endParaRPr lang="de-AT" dirty="0" smtClean="0"/>
          </a:p>
          <a:p>
            <a:r>
              <a:rPr lang="de-AT" dirty="0" smtClean="0"/>
              <a:t>SELECT </a:t>
            </a:r>
            <a:r>
              <a:rPr lang="de-AT" dirty="0" err="1" smtClean="0"/>
              <a:t>S_Nr</a:t>
            </a:r>
            <a:r>
              <a:rPr lang="de-AT" dirty="0" smtClean="0"/>
              <a:t>, </a:t>
            </a:r>
            <a:r>
              <a:rPr lang="de-AT" dirty="0" err="1" smtClean="0"/>
              <a:t>S_Zuname</a:t>
            </a:r>
            <a:r>
              <a:rPr lang="de-AT" dirty="0" smtClean="0"/>
              <a:t>, </a:t>
            </a:r>
            <a:r>
              <a:rPr lang="de-AT" dirty="0" err="1" smtClean="0"/>
              <a:t>S_Strasse</a:t>
            </a:r>
            <a:r>
              <a:rPr lang="de-AT" dirty="0" smtClean="0"/>
              <a:t>, </a:t>
            </a:r>
            <a:r>
              <a:rPr lang="de-AT" dirty="0" err="1" smtClean="0"/>
              <a:t>S_Hausnummer</a:t>
            </a:r>
            <a:r>
              <a:rPr lang="de-AT" dirty="0" smtClean="0"/>
              <a:t>, </a:t>
            </a:r>
            <a:r>
              <a:rPr lang="de-AT" dirty="0" err="1" smtClean="0"/>
              <a:t>S_Postleitzahl</a:t>
            </a:r>
            <a:r>
              <a:rPr lang="de-AT" dirty="0" smtClean="0"/>
              <a:t>, </a:t>
            </a:r>
            <a:r>
              <a:rPr lang="de-AT" dirty="0" err="1" smtClean="0"/>
              <a:t>S_Postort</a:t>
            </a:r>
            <a:endParaRPr lang="de-AT" dirty="0" smtClean="0"/>
          </a:p>
          <a:p>
            <a:r>
              <a:rPr lang="de-AT" dirty="0" smtClean="0"/>
              <a:t>FROM </a:t>
            </a:r>
            <a:r>
              <a:rPr lang="de-AT" dirty="0" err="1" smtClean="0"/>
              <a:t>Schueler</a:t>
            </a:r>
            <a:endParaRPr lang="de-AT" dirty="0" smtClean="0"/>
          </a:p>
          <a:p>
            <a:r>
              <a:rPr lang="de-AT" dirty="0" smtClean="0"/>
              <a:t>WHERE </a:t>
            </a:r>
            <a:r>
              <a:rPr lang="de-AT" dirty="0" err="1" smtClean="0"/>
              <a:t>S_Nr</a:t>
            </a:r>
            <a:r>
              <a:rPr lang="de-AT" dirty="0" smtClean="0"/>
              <a:t> = 2</a:t>
            </a:r>
          </a:p>
          <a:p>
            <a:endParaRPr lang="de-AT" dirty="0" smtClean="0"/>
          </a:p>
          <a:p>
            <a:r>
              <a:rPr lang="de-AT" dirty="0" smtClean="0"/>
              <a:t>    --   wird zu </a:t>
            </a:r>
          </a:p>
          <a:p>
            <a:endParaRPr lang="de-AT" dirty="0" smtClean="0"/>
          </a:p>
          <a:p>
            <a:r>
              <a:rPr lang="de-AT" dirty="0" smtClean="0"/>
              <a:t>UPDATE </a:t>
            </a:r>
            <a:r>
              <a:rPr lang="de-AT" dirty="0" err="1" smtClean="0"/>
              <a:t>Schueler</a:t>
            </a:r>
            <a:r>
              <a:rPr lang="de-AT" dirty="0" smtClean="0"/>
              <a:t> </a:t>
            </a:r>
          </a:p>
          <a:p>
            <a:r>
              <a:rPr lang="de-AT" dirty="0" smtClean="0"/>
              <a:t>    SET </a:t>
            </a:r>
            <a:r>
              <a:rPr lang="de-AT" dirty="0" err="1" smtClean="0"/>
              <a:t>Schueler.S_Strasse</a:t>
            </a:r>
            <a:r>
              <a:rPr lang="de-AT" dirty="0" smtClean="0"/>
              <a:t> = "</a:t>
            </a:r>
            <a:r>
              <a:rPr lang="de-AT" dirty="0" err="1" smtClean="0"/>
              <a:t>Spengergasse</a:t>
            </a:r>
            <a:r>
              <a:rPr lang="de-AT" dirty="0" smtClean="0"/>
              <a:t>",</a:t>
            </a:r>
          </a:p>
          <a:p>
            <a:r>
              <a:rPr lang="de-AT" dirty="0" smtClean="0"/>
              <a:t>          </a:t>
            </a:r>
            <a:r>
              <a:rPr lang="de-AT" dirty="0" err="1" smtClean="0"/>
              <a:t>Schueler.S_Hausnummer</a:t>
            </a:r>
            <a:r>
              <a:rPr lang="de-AT" dirty="0" smtClean="0"/>
              <a:t> = "20", </a:t>
            </a:r>
          </a:p>
          <a:p>
            <a:r>
              <a:rPr lang="de-AT" dirty="0" smtClean="0"/>
              <a:t>          </a:t>
            </a:r>
            <a:r>
              <a:rPr lang="de-AT" dirty="0" err="1" smtClean="0"/>
              <a:t>Schueler.S_Postleitzahl</a:t>
            </a:r>
            <a:r>
              <a:rPr lang="de-AT" dirty="0" smtClean="0"/>
              <a:t> = 1050, </a:t>
            </a:r>
          </a:p>
          <a:p>
            <a:r>
              <a:rPr lang="de-AT" dirty="0" smtClean="0"/>
              <a:t>          </a:t>
            </a:r>
            <a:r>
              <a:rPr lang="de-AT" dirty="0" err="1" smtClean="0"/>
              <a:t>Schueler.S_Postort</a:t>
            </a:r>
            <a:r>
              <a:rPr lang="de-AT" dirty="0" smtClean="0"/>
              <a:t> = "Wien"</a:t>
            </a:r>
          </a:p>
          <a:p>
            <a:r>
              <a:rPr lang="de-AT" dirty="0" smtClean="0"/>
              <a:t>WHERE</a:t>
            </a:r>
            <a:r>
              <a:rPr lang="de-AT" baseline="0" dirty="0" smtClean="0"/>
              <a:t> </a:t>
            </a:r>
            <a:r>
              <a:rPr lang="de-AT" baseline="0" dirty="0" err="1" smtClean="0"/>
              <a:t>S_Nr</a:t>
            </a:r>
            <a:r>
              <a:rPr lang="de-AT" baseline="0" dirty="0" smtClean="0"/>
              <a:t> = 2</a:t>
            </a:r>
          </a:p>
          <a:p>
            <a:endParaRPr lang="de-AT" baseline="0" dirty="0" smtClean="0"/>
          </a:p>
          <a:p>
            <a:r>
              <a:rPr lang="de-AT" baseline="0" dirty="0" smtClean="0"/>
              <a:t>--   der WHERE Zweig ist bei Update und </a:t>
            </a:r>
            <a:r>
              <a:rPr lang="de-AT" baseline="0" dirty="0" err="1" smtClean="0"/>
              <a:t>Delete</a:t>
            </a:r>
            <a:r>
              <a:rPr lang="de-AT" baseline="0" dirty="0" smtClean="0"/>
              <a:t> Befehlen enorm wichtig,</a:t>
            </a:r>
          </a:p>
          <a:p>
            <a:r>
              <a:rPr lang="de-AT" baseline="0" dirty="0" smtClean="0"/>
              <a:t>--   wird er versehentlich weggelassen, dann verändern/löschen Sie die ganze Tabelle</a:t>
            </a:r>
            <a:endParaRPr lang="de-AT" dirty="0" smtClean="0"/>
          </a:p>
          <a:p>
            <a:endParaRPr lang="de-AT" dirty="0" smtClean="0"/>
          </a:p>
          <a:p>
            <a:endParaRPr lang="de-AT"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18</a:t>
            </a:fld>
            <a:endParaRPr lang="de-AT"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19</a:t>
            </a:fld>
            <a:endParaRPr lang="de-AT"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endParaRPr lang="en-US" baseline="0" dirty="0" smtClean="0"/>
          </a:p>
          <a:p>
            <a:r>
              <a:rPr lang="en-US" baseline="0" dirty="0" err="1" smtClean="0"/>
              <a:t>TagesDatum</a:t>
            </a:r>
            <a:r>
              <a:rPr lang="en-US" baseline="0" dirty="0" smtClean="0"/>
              <a:t> </a:t>
            </a:r>
            <a:r>
              <a:rPr lang="en-US" baseline="0" dirty="0" err="1" smtClean="0"/>
              <a:t>ohne</a:t>
            </a:r>
            <a:r>
              <a:rPr lang="en-US" baseline="0" dirty="0" smtClean="0"/>
              <a:t> </a:t>
            </a:r>
            <a:r>
              <a:rPr lang="en-US" baseline="0" dirty="0" err="1" smtClean="0"/>
              <a:t>Zeit</a:t>
            </a:r>
            <a:r>
              <a:rPr lang="en-US" baseline="0" dirty="0" smtClean="0"/>
              <a:t>  =   Date()      Datum()</a:t>
            </a:r>
          </a:p>
          <a:p>
            <a:r>
              <a:rPr lang="en-US" baseline="0" dirty="0" err="1" smtClean="0"/>
              <a:t>Aktueller</a:t>
            </a:r>
            <a:r>
              <a:rPr lang="en-US" baseline="0" dirty="0" smtClean="0"/>
              <a:t> Timestamp (</a:t>
            </a:r>
            <a:r>
              <a:rPr lang="en-US" baseline="0" dirty="0" err="1" smtClean="0"/>
              <a:t>Tagesdatum</a:t>
            </a:r>
            <a:r>
              <a:rPr lang="en-US" baseline="0" dirty="0" smtClean="0"/>
              <a:t> </a:t>
            </a:r>
            <a:r>
              <a:rPr lang="en-US" baseline="0" dirty="0" err="1" smtClean="0"/>
              <a:t>mit</a:t>
            </a:r>
            <a:r>
              <a:rPr lang="en-US" baseline="0" dirty="0" smtClean="0"/>
              <a:t> </a:t>
            </a:r>
            <a:r>
              <a:rPr lang="en-US" baseline="0" dirty="0" err="1" smtClean="0"/>
              <a:t>Zeit</a:t>
            </a:r>
            <a:r>
              <a:rPr lang="en-US" baseline="0" dirty="0" smtClean="0"/>
              <a:t>) = Now    </a:t>
            </a:r>
            <a:r>
              <a:rPr lang="en-US" baseline="0" dirty="0" err="1" smtClean="0"/>
              <a:t>Jetzt</a:t>
            </a:r>
            <a:endParaRPr lang="en-US" baseline="0" dirty="0" smtClean="0"/>
          </a:p>
          <a:p>
            <a:endParaRPr lang="en-US" baseline="0" dirty="0" smtClean="0"/>
          </a:p>
          <a:p>
            <a:endParaRPr lang="en-US" baseline="0" dirty="0" smtClean="0"/>
          </a:p>
        </p:txBody>
      </p:sp>
      <p:sp>
        <p:nvSpPr>
          <p:cNvPr id="4" name="Foliennummernplatzhalter 3"/>
          <p:cNvSpPr>
            <a:spLocks noGrp="1"/>
          </p:cNvSpPr>
          <p:nvPr>
            <p:ph type="sldNum" sz="quarter" idx="10"/>
          </p:nvPr>
        </p:nvSpPr>
        <p:spPr/>
        <p:txBody>
          <a:bodyPr/>
          <a:lstStyle/>
          <a:p>
            <a:fld id="{9F65EB44-2BE6-46B5-9A77-3AC3C76357D0}" type="slidenum">
              <a:rPr lang="de-AT" smtClean="0"/>
              <a:pPr/>
              <a:t>20</a:t>
            </a:fld>
            <a:endParaRPr lang="de-AT"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r>
              <a:rPr lang="en-US" baseline="0" dirty="0" smtClean="0"/>
              <a:t>Dies </a:t>
            </a:r>
            <a:r>
              <a:rPr lang="en-US" baseline="0" dirty="0" err="1" smtClean="0"/>
              <a:t>ist</a:t>
            </a:r>
            <a:r>
              <a:rPr lang="en-US" baseline="0" dirty="0" smtClean="0"/>
              <a:t> </a:t>
            </a:r>
            <a:r>
              <a:rPr lang="en-US" baseline="0" dirty="0" err="1" smtClean="0"/>
              <a:t>schon</a:t>
            </a:r>
            <a:r>
              <a:rPr lang="en-US" baseline="0" dirty="0" smtClean="0"/>
              <a:t> </a:t>
            </a:r>
            <a:r>
              <a:rPr lang="en-US" baseline="0" dirty="0" err="1" smtClean="0"/>
              <a:t>eine</a:t>
            </a:r>
            <a:r>
              <a:rPr lang="en-US" baseline="0" dirty="0" smtClean="0"/>
              <a:t> </a:t>
            </a:r>
            <a:r>
              <a:rPr lang="en-US" baseline="0" dirty="0" err="1" smtClean="0"/>
              <a:t>sehr</a:t>
            </a:r>
            <a:r>
              <a:rPr lang="en-US" baseline="0" dirty="0" smtClean="0"/>
              <a:t> </a:t>
            </a:r>
            <a:r>
              <a:rPr lang="en-US" baseline="0" dirty="0" err="1" smtClean="0"/>
              <a:t>anspruchsvolle</a:t>
            </a:r>
            <a:r>
              <a:rPr lang="en-US" baseline="0" dirty="0" smtClean="0"/>
              <a:t> </a:t>
            </a:r>
            <a:r>
              <a:rPr lang="en-US" baseline="0" dirty="0" err="1" smtClean="0"/>
              <a:t>Aufgabe</a:t>
            </a:r>
            <a:r>
              <a:rPr lang="en-US" baseline="0" dirty="0" smtClean="0"/>
              <a:t> und </a:t>
            </a:r>
            <a:r>
              <a:rPr lang="en-US" baseline="0" dirty="0" err="1" smtClean="0"/>
              <a:t>ist</a:t>
            </a:r>
            <a:r>
              <a:rPr lang="en-US" baseline="0" dirty="0" smtClean="0"/>
              <a:t> </a:t>
            </a:r>
            <a:r>
              <a:rPr lang="en-US" baseline="0" dirty="0" err="1" smtClean="0"/>
              <a:t>nur</a:t>
            </a:r>
            <a:r>
              <a:rPr lang="en-US" baseline="0" dirty="0" smtClean="0"/>
              <a:t> </a:t>
            </a:r>
            <a:r>
              <a:rPr lang="en-US" baseline="0" dirty="0" err="1" smtClean="0"/>
              <a:t>mehr</a:t>
            </a:r>
            <a:r>
              <a:rPr lang="en-US" baseline="0" dirty="0" smtClean="0"/>
              <a:t> </a:t>
            </a:r>
            <a:r>
              <a:rPr lang="en-US" baseline="0" dirty="0" err="1" smtClean="0"/>
              <a:t>als</a:t>
            </a:r>
            <a:r>
              <a:rPr lang="en-US" baseline="0" dirty="0" smtClean="0"/>
              <a:t> Bonus </a:t>
            </a:r>
            <a:r>
              <a:rPr lang="en-US" baseline="0" dirty="0" err="1" smtClean="0"/>
              <a:t>hier</a:t>
            </a:r>
            <a:r>
              <a:rPr lang="en-US" baseline="0" dirty="0" smtClean="0"/>
              <a:t> </a:t>
            </a:r>
            <a:r>
              <a:rPr lang="en-US" baseline="0" dirty="0" err="1" smtClean="0"/>
              <a:t>angesiedelt</a:t>
            </a:r>
            <a:endParaRPr lang="en-US" baseline="0" dirty="0" smtClean="0"/>
          </a:p>
          <a:p>
            <a:endParaRPr lang="en-US" baseline="0" dirty="0" smtClean="0"/>
          </a:p>
          <a:p>
            <a:endParaRPr lang="en-US" baseline="0" dirty="0" smtClean="0"/>
          </a:p>
        </p:txBody>
      </p:sp>
      <p:sp>
        <p:nvSpPr>
          <p:cNvPr id="4" name="Foliennummernplatzhalter 3"/>
          <p:cNvSpPr>
            <a:spLocks noGrp="1"/>
          </p:cNvSpPr>
          <p:nvPr>
            <p:ph type="sldNum" sz="quarter" idx="10"/>
          </p:nvPr>
        </p:nvSpPr>
        <p:spPr/>
        <p:txBody>
          <a:bodyPr/>
          <a:lstStyle/>
          <a:p>
            <a:fld id="{9F65EB44-2BE6-46B5-9A77-3AC3C76357D0}" type="slidenum">
              <a:rPr lang="de-AT" smtClean="0"/>
              <a:pPr/>
              <a:t>21</a:t>
            </a:fld>
            <a:endParaRPr lang="de-AT"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AT" dirty="0" smtClean="0"/>
          </a:p>
          <a:p>
            <a:r>
              <a:rPr lang="de-AT" dirty="0" smtClean="0"/>
              <a:t>SELECT </a:t>
            </a:r>
            <a:r>
              <a:rPr lang="de-AT" dirty="0" err="1" smtClean="0"/>
              <a:t>Lehrer.L_Nr</a:t>
            </a:r>
            <a:r>
              <a:rPr lang="de-AT" dirty="0" smtClean="0"/>
              <a:t>, </a:t>
            </a:r>
            <a:r>
              <a:rPr lang="de-AT" dirty="0" err="1" smtClean="0"/>
              <a:t>Lehrer.L_Zuname</a:t>
            </a:r>
            <a:r>
              <a:rPr lang="de-AT" dirty="0" smtClean="0"/>
              <a:t>, </a:t>
            </a:r>
            <a:r>
              <a:rPr lang="de-AT" dirty="0" err="1" smtClean="0"/>
              <a:t>Klassen.K_Nr</a:t>
            </a:r>
            <a:r>
              <a:rPr lang="de-AT" dirty="0" smtClean="0"/>
              <a:t>, </a:t>
            </a:r>
            <a:r>
              <a:rPr lang="de-AT" dirty="0" err="1" smtClean="0"/>
              <a:t>Klassen.K_Jahrsem</a:t>
            </a:r>
            <a:endParaRPr lang="de-AT" dirty="0" smtClean="0"/>
          </a:p>
          <a:p>
            <a:r>
              <a:rPr lang="de-AT" dirty="0" smtClean="0"/>
              <a:t>FROM Lehrer INNER JOIN Klassen </a:t>
            </a:r>
          </a:p>
          <a:p>
            <a:r>
              <a:rPr lang="de-AT" dirty="0" smtClean="0"/>
              <a:t>     ON </a:t>
            </a:r>
            <a:r>
              <a:rPr lang="de-AT" dirty="0" err="1" smtClean="0"/>
              <a:t>Lehrer.L_Nr</a:t>
            </a:r>
            <a:r>
              <a:rPr lang="de-AT" dirty="0" smtClean="0"/>
              <a:t> = </a:t>
            </a:r>
            <a:r>
              <a:rPr lang="de-AT" dirty="0" err="1" smtClean="0"/>
              <a:t>Klassen.K_Vorstand</a:t>
            </a:r>
            <a:endParaRPr lang="de-AT" dirty="0" smtClean="0"/>
          </a:p>
          <a:p>
            <a:r>
              <a:rPr lang="de-AT" dirty="0" smtClean="0"/>
              <a:t>ORDER BY </a:t>
            </a:r>
            <a:r>
              <a:rPr lang="de-AT" dirty="0" err="1" smtClean="0"/>
              <a:t>Lehrer.L_Nr</a:t>
            </a:r>
            <a:r>
              <a:rPr lang="de-AT" dirty="0" smtClean="0"/>
              <a:t>;</a:t>
            </a:r>
          </a:p>
          <a:p>
            <a:endParaRPr lang="de-AT" dirty="0" smtClean="0"/>
          </a:p>
          <a:p>
            <a:endParaRPr lang="de-AT" dirty="0" smtClean="0"/>
          </a:p>
          <a:p>
            <a:r>
              <a:rPr lang="de-AT" dirty="0" smtClean="0"/>
              <a:t>INNER JOIN wird benutzt um die Tabellen zu verbinden</a:t>
            </a:r>
          </a:p>
          <a:p>
            <a:endParaRPr lang="de-AT" dirty="0" smtClean="0"/>
          </a:p>
          <a:p>
            <a:r>
              <a:rPr lang="de-AT" dirty="0" smtClean="0"/>
              <a:t>ON Klausel</a:t>
            </a:r>
            <a:r>
              <a:rPr lang="de-AT" baseline="0" dirty="0" smtClean="0"/>
              <a:t> definiert, welche  Datensätze aus den beiden Tabellen kombiniert werden,</a:t>
            </a:r>
          </a:p>
          <a:p>
            <a:r>
              <a:rPr lang="de-AT" baseline="0" dirty="0" smtClean="0"/>
              <a:t>      praktisch wird hier immer eine existierende Beziehung verwendet,</a:t>
            </a:r>
          </a:p>
          <a:p>
            <a:r>
              <a:rPr lang="de-AT" baseline="0" dirty="0" smtClean="0"/>
              <a:t>      also  tabelle1.PrimaryKey = tabelle2.ForeignKey</a:t>
            </a:r>
            <a:endParaRPr lang="de-AT"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4</a:t>
            </a:fld>
            <a:endParaRPr lang="de-AT"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dirty="0" smtClean="0"/>
              <a:t>--Gebe alle Abteilungen mit Namen und Geschlecht des AV aus</a:t>
            </a:r>
          </a:p>
          <a:p>
            <a:r>
              <a:rPr lang="de-AT" dirty="0" smtClean="0"/>
              <a:t>SELECT </a:t>
            </a:r>
            <a:r>
              <a:rPr lang="de-AT" dirty="0" err="1" smtClean="0"/>
              <a:t>Abt_Nr</a:t>
            </a:r>
            <a:r>
              <a:rPr lang="de-AT" dirty="0" smtClean="0"/>
              <a:t>, </a:t>
            </a:r>
            <a:r>
              <a:rPr lang="de-AT" dirty="0" err="1" smtClean="0"/>
              <a:t>Abt_Name</a:t>
            </a:r>
            <a:r>
              <a:rPr lang="de-AT" dirty="0" smtClean="0"/>
              <a:t>, </a:t>
            </a:r>
            <a:r>
              <a:rPr lang="de-AT" dirty="0" err="1" smtClean="0"/>
              <a:t>Abt_Leiter</a:t>
            </a:r>
            <a:r>
              <a:rPr lang="de-AT" dirty="0" smtClean="0"/>
              <a:t>, </a:t>
            </a:r>
            <a:r>
              <a:rPr lang="de-AT" dirty="0" err="1" smtClean="0"/>
              <a:t>L_Zuname</a:t>
            </a:r>
            <a:r>
              <a:rPr lang="de-AT" dirty="0" smtClean="0"/>
              <a:t>, </a:t>
            </a:r>
            <a:r>
              <a:rPr lang="de-AT" dirty="0" err="1" smtClean="0"/>
              <a:t>L_Vorname</a:t>
            </a:r>
            <a:r>
              <a:rPr lang="de-AT" dirty="0" smtClean="0"/>
              <a:t>, </a:t>
            </a:r>
            <a:r>
              <a:rPr lang="de-AT" dirty="0" err="1" smtClean="0"/>
              <a:t>L_Geschlecht</a:t>
            </a:r>
            <a:endParaRPr lang="de-AT" dirty="0" smtClean="0"/>
          </a:p>
          <a:p>
            <a:r>
              <a:rPr lang="de-AT" dirty="0" smtClean="0"/>
              <a:t>FROM Abteilungen INNER JOIN </a:t>
            </a:r>
            <a:r>
              <a:rPr lang="de-AT" dirty="0" err="1" smtClean="0"/>
              <a:t>lehrer</a:t>
            </a:r>
            <a:r>
              <a:rPr lang="de-AT" dirty="0" smtClean="0"/>
              <a:t> ON </a:t>
            </a:r>
            <a:r>
              <a:rPr lang="de-AT" dirty="0" err="1" smtClean="0"/>
              <a:t>Abteilungen.Abt_Leiter</a:t>
            </a:r>
            <a:r>
              <a:rPr lang="de-AT" dirty="0" smtClean="0"/>
              <a:t> = </a:t>
            </a:r>
            <a:r>
              <a:rPr lang="de-AT" dirty="0" err="1" smtClean="0"/>
              <a:t>Lehrer.L_Nr</a:t>
            </a:r>
            <a:endParaRPr lang="de-AT" dirty="0" smtClean="0"/>
          </a:p>
          <a:p>
            <a:endParaRPr lang="de-AT" dirty="0" smtClean="0"/>
          </a:p>
          <a:p>
            <a:endParaRPr lang="de-AT" dirty="0" smtClean="0"/>
          </a:p>
          <a:p>
            <a:r>
              <a:rPr lang="de-AT" dirty="0" smtClean="0"/>
              <a:t>Anmerkung:   Wodurch ist die Anzahl der Ausgabesätze bestimmt?</a:t>
            </a:r>
          </a:p>
          <a:p>
            <a:endParaRPr lang="de-AT"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5</a:t>
            </a:fld>
            <a:endParaRPr lang="de-AT"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dirty="0" smtClean="0"/>
              <a:t>--Gebe alle Klassen mit dem Namen des AV aus</a:t>
            </a:r>
          </a:p>
          <a:p>
            <a:r>
              <a:rPr lang="de-AT" dirty="0" smtClean="0"/>
              <a:t>SELECT </a:t>
            </a:r>
            <a:r>
              <a:rPr lang="de-AT" dirty="0" err="1" smtClean="0"/>
              <a:t>K_Nr</a:t>
            </a:r>
            <a:r>
              <a:rPr lang="de-AT" dirty="0" smtClean="0"/>
              <a:t>, </a:t>
            </a:r>
            <a:r>
              <a:rPr lang="de-AT" dirty="0" err="1" smtClean="0"/>
              <a:t>Abt_Nr</a:t>
            </a:r>
            <a:r>
              <a:rPr lang="de-AT" dirty="0" smtClean="0"/>
              <a:t>, </a:t>
            </a:r>
            <a:r>
              <a:rPr lang="de-AT" dirty="0" err="1" smtClean="0"/>
              <a:t>Abt_Name</a:t>
            </a:r>
            <a:r>
              <a:rPr lang="de-AT" dirty="0" smtClean="0"/>
              <a:t>, </a:t>
            </a:r>
            <a:r>
              <a:rPr lang="de-AT" dirty="0" err="1" smtClean="0"/>
              <a:t>Abt_Leiter</a:t>
            </a:r>
            <a:r>
              <a:rPr lang="de-AT" dirty="0" smtClean="0"/>
              <a:t>, </a:t>
            </a:r>
            <a:r>
              <a:rPr lang="de-AT" dirty="0" err="1" smtClean="0"/>
              <a:t>L_Zuname</a:t>
            </a:r>
            <a:r>
              <a:rPr lang="de-AT" dirty="0" smtClean="0"/>
              <a:t>, </a:t>
            </a:r>
            <a:r>
              <a:rPr lang="de-AT" dirty="0" err="1" smtClean="0"/>
              <a:t>L_Vorname</a:t>
            </a:r>
            <a:endParaRPr lang="de-AT" dirty="0" smtClean="0"/>
          </a:p>
          <a:p>
            <a:r>
              <a:rPr lang="de-AT" dirty="0" smtClean="0"/>
              <a:t>FROM (klassen INNER JOIN Abteilungen  ON </a:t>
            </a:r>
            <a:r>
              <a:rPr lang="de-AT" dirty="0" err="1" smtClean="0"/>
              <a:t>Klassen.K_Abteilung</a:t>
            </a:r>
            <a:r>
              <a:rPr lang="de-AT" dirty="0" smtClean="0"/>
              <a:t> = </a:t>
            </a:r>
            <a:r>
              <a:rPr lang="de-AT" dirty="0" err="1" smtClean="0"/>
              <a:t>Abteilungen.Abt_ID</a:t>
            </a:r>
            <a:r>
              <a:rPr lang="de-AT" dirty="0" smtClean="0"/>
              <a:t>)</a:t>
            </a:r>
          </a:p>
          <a:p>
            <a:r>
              <a:rPr lang="de-AT" dirty="0" smtClean="0"/>
              <a:t>                INNER JOIN </a:t>
            </a:r>
            <a:r>
              <a:rPr lang="de-AT" dirty="0" err="1" smtClean="0"/>
              <a:t>lehrer</a:t>
            </a:r>
            <a:r>
              <a:rPr lang="de-AT" dirty="0" smtClean="0"/>
              <a:t> ON </a:t>
            </a:r>
            <a:r>
              <a:rPr lang="de-AT" dirty="0" err="1" smtClean="0"/>
              <a:t>Abteilungen.Abt_Leiter</a:t>
            </a:r>
            <a:r>
              <a:rPr lang="de-AT" dirty="0" smtClean="0"/>
              <a:t> = </a:t>
            </a:r>
            <a:r>
              <a:rPr lang="de-AT" dirty="0" err="1" smtClean="0"/>
              <a:t>Lehrer.L_Nr</a:t>
            </a:r>
            <a:endParaRPr lang="de-AT" dirty="0" smtClean="0"/>
          </a:p>
          <a:p>
            <a:endParaRPr lang="de-AT" dirty="0" smtClean="0"/>
          </a:p>
          <a:p>
            <a:r>
              <a:rPr lang="de-AT" dirty="0" smtClean="0"/>
              <a:t>-- das setzen der Klammern im FROM</a:t>
            </a:r>
            <a:r>
              <a:rPr lang="de-AT" baseline="0" dirty="0" smtClean="0"/>
              <a:t> ist aufgrund einer Access Laune notwendig</a:t>
            </a:r>
          </a:p>
          <a:p>
            <a:r>
              <a:rPr lang="de-AT" baseline="0" dirty="0" smtClean="0"/>
              <a:t>--               (nur wenn man den </a:t>
            </a:r>
            <a:r>
              <a:rPr lang="de-AT" baseline="0" dirty="0" err="1" smtClean="0"/>
              <a:t>From</a:t>
            </a:r>
            <a:r>
              <a:rPr lang="de-AT" baseline="0" dirty="0" smtClean="0"/>
              <a:t> per Hand schreibt)</a:t>
            </a:r>
            <a:endParaRPr lang="de-AT" dirty="0" smtClean="0"/>
          </a:p>
          <a:p>
            <a:endParaRPr lang="de-AT" dirty="0" smtClean="0"/>
          </a:p>
          <a:p>
            <a:endParaRPr lang="de-AT" dirty="0" smtClean="0"/>
          </a:p>
          <a:p>
            <a:endParaRPr lang="de-AT" dirty="0" smtClean="0"/>
          </a:p>
          <a:p>
            <a:r>
              <a:rPr lang="de-AT" dirty="0" smtClean="0"/>
              <a:t>Die Angabe sagt zwar nichts von der Abteilung, es ist aber notwendig sie</a:t>
            </a:r>
          </a:p>
          <a:p>
            <a:r>
              <a:rPr lang="de-AT" dirty="0" smtClean="0"/>
              <a:t>  im Befehl zu verwenden, weil für den </a:t>
            </a:r>
            <a:r>
              <a:rPr lang="de-AT" dirty="0" err="1" smtClean="0"/>
              <a:t>Av</a:t>
            </a:r>
            <a:r>
              <a:rPr lang="de-AT" dirty="0" smtClean="0"/>
              <a:t> Namen keine</a:t>
            </a:r>
            <a:r>
              <a:rPr lang="de-AT" baseline="0" dirty="0" smtClean="0"/>
              <a:t> direkte Beziehung Klasse-Lehrer möglich ist</a:t>
            </a:r>
            <a:endParaRPr lang="de-AT" dirty="0" smtClean="0"/>
          </a:p>
          <a:p>
            <a:endParaRPr lang="de-AT" dirty="0" smtClean="0"/>
          </a:p>
          <a:p>
            <a:endParaRPr lang="de-AT" dirty="0" smtClean="0"/>
          </a:p>
          <a:p>
            <a:endParaRPr lang="de-AT" dirty="0" smtClean="0"/>
          </a:p>
          <a:p>
            <a:endParaRPr lang="de-AT" dirty="0" smtClean="0"/>
          </a:p>
          <a:p>
            <a:r>
              <a:rPr lang="de-AT" dirty="0" smtClean="0"/>
              <a:t>Anmerkung:   Wodurch ist die Anzahl der Ausgabesätze bestimmt?</a:t>
            </a:r>
          </a:p>
          <a:p>
            <a:endParaRPr lang="de-AT" dirty="0" smtClean="0"/>
          </a:p>
          <a:p>
            <a:endParaRPr lang="de-AT"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6</a:t>
            </a:fld>
            <a:endParaRPr lang="de-AT"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dirty="0" smtClean="0"/>
              <a:t>-- Ja, dieser ist eigentlich zu schwer</a:t>
            </a:r>
            <a:r>
              <a:rPr lang="de-AT" baseline="0" dirty="0" smtClean="0"/>
              <a:t> für die 2. Klasse</a:t>
            </a:r>
          </a:p>
          <a:p>
            <a:r>
              <a:rPr lang="de-AT" dirty="0" smtClean="0"/>
              <a:t>--Gebe alle Klassen mit dem Namen des KV und des AV aus </a:t>
            </a:r>
          </a:p>
          <a:p>
            <a:r>
              <a:rPr lang="de-AT" dirty="0" smtClean="0"/>
              <a:t>SELECT </a:t>
            </a:r>
            <a:r>
              <a:rPr lang="de-AT" dirty="0" err="1" smtClean="0"/>
              <a:t>K_Nr</a:t>
            </a:r>
            <a:r>
              <a:rPr lang="de-AT" dirty="0" smtClean="0"/>
              <a:t>, </a:t>
            </a:r>
            <a:r>
              <a:rPr lang="de-AT" dirty="0" err="1" smtClean="0"/>
              <a:t>Abt_Nr</a:t>
            </a:r>
            <a:r>
              <a:rPr lang="de-AT" dirty="0" smtClean="0"/>
              <a:t>, </a:t>
            </a:r>
          </a:p>
          <a:p>
            <a:r>
              <a:rPr lang="de-AT" dirty="0" smtClean="0"/>
              <a:t>             </a:t>
            </a:r>
            <a:r>
              <a:rPr lang="de-AT" dirty="0" err="1" smtClean="0"/>
              <a:t>lehrerAV.L_Zuname</a:t>
            </a:r>
            <a:r>
              <a:rPr lang="de-AT" dirty="0" smtClean="0"/>
              <a:t> as </a:t>
            </a:r>
            <a:r>
              <a:rPr lang="de-AT" dirty="0" err="1" smtClean="0"/>
              <a:t>AVzuname</a:t>
            </a:r>
            <a:r>
              <a:rPr lang="de-AT" dirty="0" smtClean="0"/>
              <a:t>, </a:t>
            </a:r>
            <a:r>
              <a:rPr lang="de-AT" dirty="0" err="1" smtClean="0"/>
              <a:t>lehrerAV.L_Vorname</a:t>
            </a:r>
            <a:r>
              <a:rPr lang="de-AT" dirty="0" smtClean="0"/>
              <a:t> as </a:t>
            </a:r>
            <a:r>
              <a:rPr lang="de-AT" dirty="0" err="1" smtClean="0"/>
              <a:t>AVvorname</a:t>
            </a:r>
            <a:r>
              <a:rPr lang="de-AT" dirty="0" smtClean="0"/>
              <a:t>,</a:t>
            </a:r>
          </a:p>
          <a:p>
            <a:r>
              <a:rPr lang="de-AT" dirty="0" smtClean="0"/>
              <a:t>             </a:t>
            </a:r>
            <a:r>
              <a:rPr lang="de-AT" dirty="0" err="1" smtClean="0"/>
              <a:t>lehrerKV.L_Zuname</a:t>
            </a:r>
            <a:r>
              <a:rPr lang="de-AT" dirty="0" smtClean="0"/>
              <a:t> as </a:t>
            </a:r>
            <a:r>
              <a:rPr lang="de-AT" dirty="0" err="1" smtClean="0"/>
              <a:t>KVzuname</a:t>
            </a:r>
            <a:r>
              <a:rPr lang="de-AT" dirty="0" smtClean="0"/>
              <a:t>, </a:t>
            </a:r>
            <a:r>
              <a:rPr lang="de-AT" dirty="0" err="1" smtClean="0"/>
              <a:t>lehrerKV.L_Vorname</a:t>
            </a:r>
            <a:r>
              <a:rPr lang="de-AT" dirty="0" smtClean="0"/>
              <a:t> as </a:t>
            </a:r>
            <a:r>
              <a:rPr lang="de-AT" dirty="0" err="1" smtClean="0"/>
              <a:t>KVvorname</a:t>
            </a:r>
            <a:endParaRPr lang="de-AT" dirty="0" smtClean="0"/>
          </a:p>
          <a:p>
            <a:r>
              <a:rPr lang="de-AT" dirty="0" smtClean="0"/>
              <a:t>FROM ((klassen INNER JOIN Abteilungen  ON </a:t>
            </a:r>
            <a:r>
              <a:rPr lang="de-AT" dirty="0" err="1" smtClean="0"/>
              <a:t>Klassen.K_Abteilung</a:t>
            </a:r>
            <a:r>
              <a:rPr lang="de-AT" dirty="0" smtClean="0"/>
              <a:t> = </a:t>
            </a:r>
            <a:r>
              <a:rPr lang="de-AT" dirty="0" err="1" smtClean="0"/>
              <a:t>Abteilungen.Abt_ID</a:t>
            </a:r>
            <a:r>
              <a:rPr lang="de-AT" dirty="0" smtClean="0"/>
              <a:t>)</a:t>
            </a:r>
          </a:p>
          <a:p>
            <a:r>
              <a:rPr lang="de-AT" dirty="0" smtClean="0"/>
              <a:t>                INNER JOIN </a:t>
            </a:r>
            <a:r>
              <a:rPr lang="de-AT" dirty="0" err="1" smtClean="0"/>
              <a:t>lehrer</a:t>
            </a:r>
            <a:r>
              <a:rPr lang="de-AT" dirty="0" smtClean="0"/>
              <a:t> as </a:t>
            </a:r>
            <a:r>
              <a:rPr lang="de-AT" dirty="0" err="1" smtClean="0"/>
              <a:t>lehrerAV</a:t>
            </a:r>
            <a:r>
              <a:rPr lang="de-AT" dirty="0" smtClean="0"/>
              <a:t> ON </a:t>
            </a:r>
            <a:r>
              <a:rPr lang="de-AT" dirty="0" err="1" smtClean="0"/>
              <a:t>Abteilungen.Abt_Leiter</a:t>
            </a:r>
            <a:r>
              <a:rPr lang="de-AT" dirty="0" smtClean="0"/>
              <a:t> = </a:t>
            </a:r>
            <a:r>
              <a:rPr lang="de-AT" dirty="0" err="1" smtClean="0"/>
              <a:t>LehrerAV.L_Nr</a:t>
            </a:r>
            <a:r>
              <a:rPr lang="de-AT" dirty="0" smtClean="0"/>
              <a:t>)</a:t>
            </a:r>
          </a:p>
          <a:p>
            <a:r>
              <a:rPr lang="de-AT" dirty="0" smtClean="0"/>
              <a:t>                INNER JOIN </a:t>
            </a:r>
            <a:r>
              <a:rPr lang="de-AT" dirty="0" err="1" smtClean="0"/>
              <a:t>lehrer</a:t>
            </a:r>
            <a:r>
              <a:rPr lang="de-AT" dirty="0" smtClean="0"/>
              <a:t> as </a:t>
            </a:r>
            <a:r>
              <a:rPr lang="de-AT" dirty="0" err="1" smtClean="0"/>
              <a:t>lehrerKV</a:t>
            </a:r>
            <a:r>
              <a:rPr lang="de-AT" dirty="0" smtClean="0"/>
              <a:t> ON </a:t>
            </a:r>
            <a:r>
              <a:rPr lang="de-AT" dirty="0" err="1" smtClean="0"/>
              <a:t>Klassen.K_Vorstand</a:t>
            </a:r>
            <a:r>
              <a:rPr lang="de-AT" dirty="0" smtClean="0"/>
              <a:t> = </a:t>
            </a:r>
            <a:r>
              <a:rPr lang="de-AT" dirty="0" err="1" smtClean="0"/>
              <a:t>LehrerKV.L_Nr</a:t>
            </a:r>
            <a:endParaRPr lang="de-AT" dirty="0" smtClean="0"/>
          </a:p>
          <a:p>
            <a:endParaRPr lang="de-AT" dirty="0" smtClean="0"/>
          </a:p>
          <a:p>
            <a:r>
              <a:rPr lang="de-AT" dirty="0" smtClean="0"/>
              <a:t> -- in der Entwurfsansicht ist dieser Befehl eher leichter, man </a:t>
            </a:r>
            <a:r>
              <a:rPr lang="de-AT" dirty="0" err="1" smtClean="0"/>
              <a:t>muss</a:t>
            </a:r>
            <a:r>
              <a:rPr lang="de-AT" dirty="0" smtClean="0"/>
              <a:t> nur </a:t>
            </a:r>
            <a:r>
              <a:rPr lang="de-AT" dirty="0" err="1" smtClean="0"/>
              <a:t>lehrer</a:t>
            </a:r>
            <a:endParaRPr lang="de-AT" dirty="0" smtClean="0"/>
          </a:p>
          <a:p>
            <a:r>
              <a:rPr lang="de-AT" dirty="0" smtClean="0"/>
              <a:t>    --  2 mal reingeben und die überschüssigen JOIN Linien entfernen</a:t>
            </a:r>
          </a:p>
          <a:p>
            <a:r>
              <a:rPr lang="de-AT" dirty="0" smtClean="0"/>
              <a:t>    -- im Handbetrieb </a:t>
            </a:r>
            <a:r>
              <a:rPr lang="de-AT" dirty="0" err="1" smtClean="0"/>
              <a:t>muss</a:t>
            </a:r>
            <a:r>
              <a:rPr lang="de-AT" dirty="0" smtClean="0"/>
              <a:t> man "</a:t>
            </a:r>
            <a:r>
              <a:rPr lang="de-AT" dirty="0" err="1" smtClean="0"/>
              <a:t>lehrer</a:t>
            </a:r>
            <a:r>
              <a:rPr lang="de-AT" dirty="0" smtClean="0"/>
              <a:t> as </a:t>
            </a:r>
            <a:r>
              <a:rPr lang="de-AT" dirty="0" err="1" smtClean="0"/>
              <a:t>lehrerAV</a:t>
            </a:r>
            <a:r>
              <a:rPr lang="de-AT" dirty="0" smtClean="0"/>
              <a:t>"  die Tabelle umbenennen, damit man</a:t>
            </a:r>
          </a:p>
          <a:p>
            <a:r>
              <a:rPr lang="de-AT" dirty="0" smtClean="0"/>
              <a:t>    --  im ON und SELECT die richtige Tabelle ansprechen kann</a:t>
            </a:r>
          </a:p>
          <a:p>
            <a:r>
              <a:rPr lang="de-AT" dirty="0" smtClean="0"/>
              <a:t>    </a:t>
            </a:r>
          </a:p>
          <a:p>
            <a:r>
              <a:rPr lang="de-AT" dirty="0" smtClean="0"/>
              <a:t>    -- logisch verwendet dieser Befehl die Tabellen </a:t>
            </a:r>
            <a:r>
              <a:rPr lang="de-AT" dirty="0" err="1" smtClean="0"/>
              <a:t>lehrerKV</a:t>
            </a:r>
            <a:r>
              <a:rPr lang="de-AT" dirty="0" smtClean="0"/>
              <a:t>, Klassen, Abteilungen, </a:t>
            </a:r>
            <a:r>
              <a:rPr lang="de-AT" dirty="0" err="1" smtClean="0"/>
              <a:t>lehrerAV</a:t>
            </a:r>
            <a:endParaRPr lang="de-AT" dirty="0" smtClean="0"/>
          </a:p>
          <a:p>
            <a:r>
              <a:rPr lang="de-AT" dirty="0" smtClean="0"/>
              <a:t>    -- zufällig haben </a:t>
            </a:r>
            <a:r>
              <a:rPr lang="de-AT" dirty="0" err="1" smtClean="0"/>
              <a:t>lehrerKV</a:t>
            </a:r>
            <a:r>
              <a:rPr lang="de-AT" dirty="0" smtClean="0"/>
              <a:t> und </a:t>
            </a:r>
            <a:r>
              <a:rPr lang="de-AT" dirty="0" err="1" smtClean="0"/>
              <a:t>lehrerAV</a:t>
            </a:r>
            <a:r>
              <a:rPr lang="de-AT" dirty="0" smtClean="0"/>
              <a:t> die gleichen Feldnamen, weshalb man </a:t>
            </a:r>
          </a:p>
          <a:p>
            <a:r>
              <a:rPr lang="de-AT" dirty="0" smtClean="0"/>
              <a:t>    --     immer die Notation </a:t>
            </a:r>
            <a:r>
              <a:rPr lang="de-AT" dirty="0" err="1" smtClean="0"/>
              <a:t>tabellenname.feldname</a:t>
            </a:r>
            <a:r>
              <a:rPr lang="de-AT" dirty="0" smtClean="0"/>
              <a:t> verwenden </a:t>
            </a:r>
            <a:r>
              <a:rPr lang="de-AT" dirty="0" err="1" smtClean="0"/>
              <a:t>muss</a:t>
            </a:r>
            <a:r>
              <a:rPr lang="de-AT" dirty="0" smtClean="0"/>
              <a:t> </a:t>
            </a:r>
            <a:endParaRPr lang="de-AT"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7</a:t>
            </a:fld>
            <a:endParaRPr lang="de-AT"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dirty="0" smtClean="0"/>
              <a:t>Weil man Abfragen wohl immer schreibt um eine bestimmte Ausgabe zu bekommen</a:t>
            </a:r>
          </a:p>
          <a:p>
            <a:endParaRPr lang="de-AT" dirty="0" smtClean="0"/>
          </a:p>
          <a:p>
            <a:r>
              <a:rPr lang="de-AT" dirty="0" smtClean="0"/>
              <a:t> - ist es gut, </a:t>
            </a:r>
            <a:r>
              <a:rPr lang="de-AT" dirty="0" err="1" smtClean="0"/>
              <a:t>dass</a:t>
            </a:r>
            <a:r>
              <a:rPr lang="de-AT" dirty="0" smtClean="0"/>
              <a:t> das Ergebnis einer Abfrage</a:t>
            </a:r>
            <a:r>
              <a:rPr lang="de-AT" baseline="0" dirty="0" smtClean="0"/>
              <a:t> aussieht wie eine Tabelle und auch fast so verwendet werden kann</a:t>
            </a:r>
          </a:p>
          <a:p>
            <a:r>
              <a:rPr lang="de-AT" baseline="0" dirty="0" smtClean="0"/>
              <a:t> - das wir wissen, welche Datensätze wir zu erwarten haben  (Fremdschlüssel bestimmt!)</a:t>
            </a:r>
            <a:endParaRPr lang="de-AT"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8</a:t>
            </a:fld>
            <a:endParaRPr lang="de-AT"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dirty="0" smtClean="0"/>
              <a:t>OUTER JOIN  ist der Überbegriff für mehrere Schreibvarianten</a:t>
            </a:r>
          </a:p>
          <a:p>
            <a:endParaRPr lang="de-AT" dirty="0" smtClean="0"/>
          </a:p>
          <a:p>
            <a:endParaRPr lang="de-AT" dirty="0" smtClean="0"/>
          </a:p>
          <a:p>
            <a:endParaRPr lang="de-AT" dirty="0" smtClean="0"/>
          </a:p>
          <a:p>
            <a:endParaRPr lang="de-AT" dirty="0" smtClean="0"/>
          </a:p>
          <a:p>
            <a:endParaRPr lang="de-AT" dirty="0" smtClean="0"/>
          </a:p>
          <a:p>
            <a:endParaRPr lang="de-AT" dirty="0" smtClean="0"/>
          </a:p>
          <a:p>
            <a:r>
              <a:rPr lang="de-AT" dirty="0" smtClean="0"/>
              <a:t>LEFT JOIN       (auch  LEFT OUTER JOIN)</a:t>
            </a:r>
          </a:p>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RIGHT JOIN  </a:t>
            </a:r>
            <a:r>
              <a:rPr lang="de-AT" baseline="0" dirty="0" smtClean="0"/>
              <a:t> </a:t>
            </a:r>
            <a:r>
              <a:rPr lang="de-AT" dirty="0" smtClean="0"/>
              <a:t>  (auch  RIGHT OUTER JOIN)</a:t>
            </a:r>
          </a:p>
          <a:p>
            <a:pPr marL="0" marR="0" indent="0" algn="l" defTabSz="914400" rtl="0" eaLnBrk="1" fontAlgn="auto" latinLnBrk="0" hangingPunct="1">
              <a:lnSpc>
                <a:spcPct val="100000"/>
              </a:lnSpc>
              <a:spcBef>
                <a:spcPts val="0"/>
              </a:spcBef>
              <a:spcAft>
                <a:spcPts val="0"/>
              </a:spcAft>
              <a:buClrTx/>
              <a:buSzTx/>
              <a:buFontTx/>
              <a:buNone/>
              <a:tabLst/>
              <a:defRPr/>
            </a:pPr>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de-AT"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Nicht in Access verfügbar  und auch selten benötigt</a:t>
            </a:r>
          </a:p>
          <a:p>
            <a:pPr marL="0" marR="0" indent="0" algn="l" defTabSz="914400" rtl="0" eaLnBrk="1" fontAlgn="auto" latinLnBrk="0" hangingPunct="1">
              <a:lnSpc>
                <a:spcPct val="100000"/>
              </a:lnSpc>
              <a:spcBef>
                <a:spcPts val="0"/>
              </a:spcBef>
              <a:spcAft>
                <a:spcPts val="0"/>
              </a:spcAft>
              <a:buClrTx/>
              <a:buSzTx/>
              <a:buFontTx/>
              <a:buNone/>
              <a:tabLst/>
              <a:defRPr/>
            </a:pPr>
            <a:r>
              <a:rPr lang="de-AT" dirty="0" smtClean="0"/>
              <a:t>     wäre noch   FULL OUTER JOIN</a:t>
            </a:r>
          </a:p>
          <a:p>
            <a:endParaRPr lang="de-AT"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9</a:t>
            </a:fld>
            <a:endParaRPr lang="de-AT"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dirty="0" smtClean="0"/>
              <a:t>OUTER</a:t>
            </a:r>
            <a:r>
              <a:rPr lang="de-AT" baseline="0" dirty="0" smtClean="0"/>
              <a:t> JOIN  wird erreicht indem man statt dem Wort  INNER     </a:t>
            </a:r>
          </a:p>
          <a:p>
            <a:r>
              <a:rPr lang="de-AT" baseline="0" dirty="0" smtClean="0"/>
              <a:t>     LEFT oder RIGHT  verwendet</a:t>
            </a:r>
          </a:p>
          <a:p>
            <a:r>
              <a:rPr lang="de-AT" baseline="0" dirty="0" smtClean="0"/>
              <a:t>In der Entwurfsansicht erscheint ein Pfeil beim </a:t>
            </a:r>
            <a:r>
              <a:rPr lang="de-AT" baseline="0" dirty="0" err="1" smtClean="0"/>
              <a:t>Join-Strich</a:t>
            </a:r>
            <a:r>
              <a:rPr lang="de-AT" baseline="0" dirty="0" smtClean="0"/>
              <a:t>,</a:t>
            </a:r>
          </a:p>
          <a:p>
            <a:r>
              <a:rPr lang="de-AT" baseline="0" dirty="0" smtClean="0"/>
              <a:t>  mittels </a:t>
            </a:r>
            <a:r>
              <a:rPr lang="de-AT" baseline="0" dirty="0" err="1" smtClean="0"/>
              <a:t>doppelklick</a:t>
            </a:r>
            <a:r>
              <a:rPr lang="de-AT" baseline="0" dirty="0" smtClean="0"/>
              <a:t> auf den </a:t>
            </a:r>
            <a:r>
              <a:rPr lang="de-AT" baseline="0" dirty="0" err="1" smtClean="0"/>
              <a:t>Join-Strich</a:t>
            </a:r>
            <a:r>
              <a:rPr lang="de-AT" baseline="0" dirty="0" smtClean="0"/>
              <a:t> kann man den OUTER JOIN einstellen</a:t>
            </a:r>
          </a:p>
          <a:p>
            <a:endParaRPr lang="de-AT" baseline="0" dirty="0" smtClean="0"/>
          </a:p>
          <a:p>
            <a:endParaRPr lang="de-AT" baseline="0" dirty="0" smtClean="0"/>
          </a:p>
          <a:p>
            <a:r>
              <a:rPr lang="de-AT" baseline="0" dirty="0" smtClean="0"/>
              <a:t>SELECT </a:t>
            </a:r>
            <a:r>
              <a:rPr lang="de-AT" baseline="0" dirty="0" err="1" smtClean="0"/>
              <a:t>Lehrer.L_Nr</a:t>
            </a:r>
            <a:r>
              <a:rPr lang="de-AT" baseline="0" dirty="0" smtClean="0"/>
              <a:t>, </a:t>
            </a:r>
            <a:r>
              <a:rPr lang="de-AT" baseline="0" dirty="0" err="1" smtClean="0"/>
              <a:t>Lehrer.L_Zuname</a:t>
            </a:r>
            <a:r>
              <a:rPr lang="de-AT" baseline="0" dirty="0" smtClean="0"/>
              <a:t>, </a:t>
            </a:r>
            <a:r>
              <a:rPr lang="de-AT" baseline="0" dirty="0" err="1" smtClean="0"/>
              <a:t>Klassen.K_Nr</a:t>
            </a:r>
            <a:r>
              <a:rPr lang="de-AT" baseline="0" dirty="0" smtClean="0"/>
              <a:t>, </a:t>
            </a:r>
            <a:r>
              <a:rPr lang="de-AT" baseline="0" dirty="0" err="1" smtClean="0"/>
              <a:t>Klassen.K_Jahrsem</a:t>
            </a:r>
            <a:endParaRPr lang="de-AT" baseline="0" dirty="0" smtClean="0"/>
          </a:p>
          <a:p>
            <a:r>
              <a:rPr lang="de-AT" baseline="0" dirty="0" smtClean="0"/>
              <a:t>FROM Lehrer LEFT JOIN Klassen </a:t>
            </a:r>
          </a:p>
          <a:p>
            <a:r>
              <a:rPr lang="de-AT" baseline="0" dirty="0" smtClean="0"/>
              <a:t>     ON </a:t>
            </a:r>
            <a:r>
              <a:rPr lang="de-AT" baseline="0" dirty="0" err="1" smtClean="0"/>
              <a:t>Lehrer.L_Nr</a:t>
            </a:r>
            <a:r>
              <a:rPr lang="de-AT" baseline="0" dirty="0" smtClean="0"/>
              <a:t> = </a:t>
            </a:r>
            <a:r>
              <a:rPr lang="de-AT" baseline="0" dirty="0" err="1" smtClean="0"/>
              <a:t>Klassen.K_Vorstand</a:t>
            </a:r>
            <a:endParaRPr lang="de-AT" baseline="0" dirty="0" smtClean="0"/>
          </a:p>
          <a:p>
            <a:r>
              <a:rPr lang="de-AT" baseline="0" dirty="0" smtClean="0"/>
              <a:t>ORDER BY </a:t>
            </a:r>
            <a:r>
              <a:rPr lang="de-AT" baseline="0" dirty="0" err="1" smtClean="0"/>
              <a:t>Lehrer.L_Nr</a:t>
            </a:r>
            <a:endParaRPr lang="de-AT" baseline="0" dirty="0" smtClean="0"/>
          </a:p>
          <a:p>
            <a:endParaRPr lang="de-AT" baseline="0" dirty="0" smtClean="0"/>
          </a:p>
          <a:p>
            <a:endParaRPr lang="de-AT" baseline="0" dirty="0" smtClean="0"/>
          </a:p>
          <a:p>
            <a:endParaRPr lang="de-AT"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10</a:t>
            </a:fld>
            <a:endParaRPr lang="de-AT"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r>
              <a:rPr lang="de-AT" baseline="0" dirty="0" smtClean="0"/>
              <a:t>HAE, PE, SKO, SO, SWH  sind die 5 Lehrer, welche KV in 2 Klassen sind,</a:t>
            </a:r>
          </a:p>
          <a:p>
            <a:r>
              <a:rPr lang="de-AT" baseline="0" dirty="0" smtClean="0"/>
              <a:t>Diese haben je 2 Ausgabezeilen  (weil sie ja in 2 verschiedenen Klassen in </a:t>
            </a:r>
            <a:r>
              <a:rPr lang="de-AT" baseline="0" dirty="0" err="1" smtClean="0"/>
              <a:t>K_Vorstand</a:t>
            </a:r>
            <a:r>
              <a:rPr lang="de-AT" baseline="0" dirty="0" smtClean="0"/>
              <a:t> vorkommen)</a:t>
            </a:r>
          </a:p>
          <a:p>
            <a:endParaRPr lang="de-AT" baseline="0" dirty="0" smtClean="0"/>
          </a:p>
          <a:p>
            <a:r>
              <a:rPr lang="de-AT" baseline="0" dirty="0" smtClean="0"/>
              <a:t>Lehrer, die nicht KV sind haben in ihrer Ausgabezeile </a:t>
            </a:r>
          </a:p>
          <a:p>
            <a:r>
              <a:rPr lang="de-AT" baseline="0" dirty="0" smtClean="0"/>
              <a:t>   in </a:t>
            </a:r>
            <a:r>
              <a:rPr lang="de-AT" baseline="0" dirty="0" err="1" smtClean="0"/>
              <a:t>K_Nr</a:t>
            </a:r>
            <a:r>
              <a:rPr lang="de-AT" baseline="0" dirty="0" smtClean="0"/>
              <a:t> und </a:t>
            </a:r>
            <a:r>
              <a:rPr lang="de-AT" baseline="0" dirty="0" err="1" smtClean="0"/>
              <a:t>K_Jahrsem</a:t>
            </a:r>
            <a:r>
              <a:rPr lang="de-AT" baseline="0" dirty="0" smtClean="0"/>
              <a:t>    den Wert    NULL  stehen </a:t>
            </a:r>
          </a:p>
          <a:p>
            <a:endParaRPr lang="de-AT" baseline="0" dirty="0" smtClean="0"/>
          </a:p>
          <a:p>
            <a:r>
              <a:rPr lang="de-AT" baseline="0" dirty="0" smtClean="0"/>
              <a:t>SELECT </a:t>
            </a:r>
            <a:r>
              <a:rPr lang="de-AT" baseline="0" dirty="0" err="1" smtClean="0"/>
              <a:t>Lehrer.L_Nr</a:t>
            </a:r>
            <a:r>
              <a:rPr lang="de-AT" baseline="0" dirty="0" smtClean="0"/>
              <a:t>, </a:t>
            </a:r>
            <a:r>
              <a:rPr lang="de-AT" baseline="0" dirty="0" err="1" smtClean="0"/>
              <a:t>Lehrer.L_Zuname</a:t>
            </a:r>
            <a:r>
              <a:rPr lang="de-AT" baseline="0" dirty="0" smtClean="0"/>
              <a:t>, </a:t>
            </a:r>
            <a:r>
              <a:rPr lang="de-AT" baseline="0" dirty="0" err="1" smtClean="0"/>
              <a:t>Klassen.K_Nr</a:t>
            </a:r>
            <a:r>
              <a:rPr lang="de-AT" baseline="0" dirty="0" smtClean="0"/>
              <a:t>, </a:t>
            </a:r>
            <a:r>
              <a:rPr lang="de-AT" baseline="0" dirty="0" err="1" smtClean="0"/>
              <a:t>Klassen.K_Jahrsem</a:t>
            </a:r>
            <a:endParaRPr lang="de-AT" baseline="0" dirty="0" smtClean="0"/>
          </a:p>
          <a:p>
            <a:r>
              <a:rPr lang="de-AT" baseline="0" dirty="0" smtClean="0"/>
              <a:t>FROM Lehrer LEFT JOIN Klassen </a:t>
            </a:r>
          </a:p>
          <a:p>
            <a:r>
              <a:rPr lang="de-AT" baseline="0" dirty="0" smtClean="0"/>
              <a:t>     ON </a:t>
            </a:r>
            <a:r>
              <a:rPr lang="de-AT" baseline="0" dirty="0" err="1" smtClean="0"/>
              <a:t>Lehrer.L_Nr</a:t>
            </a:r>
            <a:r>
              <a:rPr lang="de-AT" baseline="0" dirty="0" smtClean="0"/>
              <a:t> = </a:t>
            </a:r>
            <a:r>
              <a:rPr lang="de-AT" baseline="0" dirty="0" err="1" smtClean="0"/>
              <a:t>Klassen.K_Vorstand</a:t>
            </a:r>
            <a:endParaRPr lang="de-AT" baseline="0" dirty="0" smtClean="0"/>
          </a:p>
          <a:p>
            <a:r>
              <a:rPr lang="de-AT" baseline="0" dirty="0" smtClean="0"/>
              <a:t>ORDER BY </a:t>
            </a:r>
            <a:r>
              <a:rPr lang="de-AT" baseline="0" dirty="0" err="1" smtClean="0"/>
              <a:t>Lehrer.L_Nr</a:t>
            </a:r>
            <a:r>
              <a:rPr lang="de-AT" baseline="0" dirty="0" smtClean="0"/>
              <a:t>;</a:t>
            </a:r>
          </a:p>
          <a:p>
            <a:endParaRPr lang="de-AT" baseline="0" dirty="0" smtClean="0"/>
          </a:p>
          <a:p>
            <a:endParaRPr lang="de-AT" baseline="0" dirty="0" smtClean="0"/>
          </a:p>
          <a:p>
            <a:endParaRPr lang="de-AT" dirty="0"/>
          </a:p>
        </p:txBody>
      </p:sp>
      <p:sp>
        <p:nvSpPr>
          <p:cNvPr id="4" name="Foliennummernplatzhalter 3"/>
          <p:cNvSpPr>
            <a:spLocks noGrp="1"/>
          </p:cNvSpPr>
          <p:nvPr>
            <p:ph type="sldNum" sz="quarter" idx="10"/>
          </p:nvPr>
        </p:nvSpPr>
        <p:spPr/>
        <p:txBody>
          <a:bodyPr/>
          <a:lstStyle/>
          <a:p>
            <a:fld id="{9F65EB44-2BE6-46B5-9A77-3AC3C76357D0}" type="slidenum">
              <a:rPr lang="de-AT" smtClean="0"/>
              <a:pPr/>
              <a:t>11</a:t>
            </a:fld>
            <a:endParaRPr lang="de-AT"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6" name="Rechteck 5"/>
          <p:cNvSpPr/>
          <p:nvPr userDrawn="1"/>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AT" dirty="0"/>
          </a:p>
        </p:txBody>
      </p:sp>
      <p:sp>
        <p:nvSpPr>
          <p:cNvPr id="2" name="Titel 1"/>
          <p:cNvSpPr>
            <a:spLocks noGrp="1"/>
          </p:cNvSpPr>
          <p:nvPr>
            <p:ph type="title"/>
          </p:nvPr>
        </p:nvSpPr>
        <p:spPr>
          <a:xfrm>
            <a:off x="395536" y="404664"/>
            <a:ext cx="6048672" cy="1282154"/>
          </a:xfrm>
          <a:noFill/>
        </p:spPr>
        <p:txBody>
          <a:bodyPr>
            <a:normAutofit/>
          </a:bodyPr>
          <a:lstStyle>
            <a:lvl1pPr marL="0" indent="0">
              <a:defRPr sz="3600" b="1">
                <a:effectLst>
                  <a:outerShdw blurRad="38100" dist="38100" dir="2700000" algn="tl">
                    <a:srgbClr val="000000">
                      <a:alpha val="43137"/>
                    </a:srgbClr>
                  </a:outerShdw>
                </a:effectLst>
              </a:defRPr>
            </a:lvl1pPr>
          </a:lstStyle>
          <a:p>
            <a:r>
              <a:rPr lang="de-DE" smtClean="0"/>
              <a:t>Titelmasterformat durch Klicken bearbeiten</a:t>
            </a:r>
            <a:endParaRPr lang="de-AT" dirty="0"/>
          </a:p>
        </p:txBody>
      </p:sp>
      <p:sp>
        <p:nvSpPr>
          <p:cNvPr id="3" name="Datumsplatzhalter 2"/>
          <p:cNvSpPr>
            <a:spLocks noGrp="1"/>
          </p:cNvSpPr>
          <p:nvPr>
            <p:ph type="dt" sz="half" idx="10"/>
          </p:nvPr>
        </p:nvSpPr>
        <p:spPr/>
        <p:txBody>
          <a:bodyPr/>
          <a:lstStyle/>
          <a:p>
            <a:fld id="{D0659BA9-D4A2-4974-B0A4-496C727882B1}" type="datetime1">
              <a:rPr lang="de-DE" smtClean="0"/>
              <a:pPr/>
              <a:t>15.03.2012</a:t>
            </a:fld>
            <a:endParaRPr lang="de-DE" dirty="0"/>
          </a:p>
        </p:txBody>
      </p:sp>
      <p:sp>
        <p:nvSpPr>
          <p:cNvPr id="4" name="Fußzeilenplatzhalter 3"/>
          <p:cNvSpPr>
            <a:spLocks noGrp="1"/>
          </p:cNvSpPr>
          <p:nvPr>
            <p:ph type="ftr" sz="quarter" idx="11"/>
          </p:nvPr>
        </p:nvSpPr>
        <p:spPr/>
        <p:txBody>
          <a:bodyPr/>
          <a:lstStyle/>
          <a:p>
            <a:r>
              <a:rPr lang="de-DE" dirty="0" smtClean="0"/>
              <a:t>DBIS2 - Datenbank und Informationssysteme</a:t>
            </a:r>
            <a:endParaRPr lang="de-DE" dirty="0"/>
          </a:p>
        </p:txBody>
      </p:sp>
      <p:sp>
        <p:nvSpPr>
          <p:cNvPr id="5" name="Foliennummernplatzhalter 4"/>
          <p:cNvSpPr>
            <a:spLocks noGrp="1"/>
          </p:cNvSpPr>
          <p:nvPr>
            <p:ph type="sldNum" sz="quarter" idx="12"/>
          </p:nvPr>
        </p:nvSpPr>
        <p:spPr/>
        <p:txBody>
          <a:bodyPr/>
          <a:lstStyle/>
          <a:p>
            <a:fld id="{6C6AE60A-B69C-4790-82F7-3882EDF23186}" type="slidenum">
              <a:rPr lang="de-DE" smtClean="0"/>
              <a:pPr/>
              <a:t>‹Nr.›</a:t>
            </a:fld>
            <a:endParaRPr lang="de-DE" dirty="0"/>
          </a:p>
        </p:txBody>
      </p:sp>
      <p:sp>
        <p:nvSpPr>
          <p:cNvPr id="8" name="Textfeld 7"/>
          <p:cNvSpPr txBox="1"/>
          <p:nvPr userDrawn="1"/>
        </p:nvSpPr>
        <p:spPr>
          <a:xfrm>
            <a:off x="251520" y="6309320"/>
            <a:ext cx="3240360" cy="369332"/>
          </a:xfrm>
          <a:prstGeom prst="rect">
            <a:avLst/>
          </a:prstGeom>
          <a:noFill/>
        </p:spPr>
        <p:txBody>
          <a:bodyPr wrap="square" rtlCol="0">
            <a:spAutoFit/>
          </a:bodyPr>
          <a:lstStyle/>
          <a:p>
            <a:r>
              <a:rPr lang="de-AT" dirty="0" smtClean="0">
                <a:solidFill>
                  <a:schemeClr val="tx1">
                    <a:lumMod val="50000"/>
                    <a:lumOff val="50000"/>
                  </a:schemeClr>
                </a:solidFill>
                <a:effectLst>
                  <a:outerShdw blurRad="38100" dist="38100" dir="2700000" algn="tl">
                    <a:srgbClr val="000000">
                      <a:alpha val="43137"/>
                    </a:srgbClr>
                  </a:outerShdw>
                </a:effectLst>
              </a:rPr>
              <a:t>A01</a:t>
            </a:r>
            <a:endParaRPr lang="de-AT" dirty="0">
              <a:solidFill>
                <a:schemeClr val="tx1">
                  <a:lumMod val="50000"/>
                  <a:lumOff val="50000"/>
                </a:schemeClr>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xmlns="" val="186049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971A6FEC-2C28-4AC6-8084-72439C930F7B}" type="datetime1">
              <a:rPr lang="de-DE" smtClean="0"/>
              <a:pPr/>
              <a:t>15.03.2012</a:t>
            </a:fld>
            <a:endParaRPr lang="de-DE" dirty="0"/>
          </a:p>
        </p:txBody>
      </p:sp>
      <p:sp>
        <p:nvSpPr>
          <p:cNvPr id="5" name="Fußzeilenplatzhalter 4"/>
          <p:cNvSpPr>
            <a:spLocks noGrp="1"/>
          </p:cNvSpPr>
          <p:nvPr>
            <p:ph type="ftr" sz="quarter" idx="11"/>
          </p:nvPr>
        </p:nvSpPr>
        <p:spPr/>
        <p:txBody>
          <a:bodyPr/>
          <a:lstStyle/>
          <a:p>
            <a:r>
              <a:rPr lang="de-DE" dirty="0" smtClean="0"/>
              <a:t>DBIS2 - Datenbank und Informationssysteme</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 o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a:xfrm>
            <a:off x="7380312" y="6298922"/>
            <a:ext cx="936104" cy="365125"/>
          </a:xfrm>
        </p:spPr>
        <p:txBody>
          <a:bodyPr/>
          <a:lstStyle/>
          <a:p>
            <a:fld id="{1CEECB6C-7AC0-49CE-A0AB-6987B2290DED}" type="datetime1">
              <a:rPr lang="de-DE" smtClean="0"/>
              <a:pPr/>
              <a:t>15.03.2012</a:t>
            </a:fld>
            <a:endParaRPr lang="de-DE" dirty="0"/>
          </a:p>
        </p:txBody>
      </p:sp>
      <p:sp>
        <p:nvSpPr>
          <p:cNvPr id="5" name="Fußzeilenplatzhalter 4"/>
          <p:cNvSpPr>
            <a:spLocks noGrp="1"/>
          </p:cNvSpPr>
          <p:nvPr>
            <p:ph type="ftr" sz="quarter" idx="11"/>
          </p:nvPr>
        </p:nvSpPr>
        <p:spPr>
          <a:xfrm>
            <a:off x="4139952" y="6309320"/>
            <a:ext cx="3168352" cy="365125"/>
          </a:xfrm>
        </p:spPr>
        <p:txBody>
          <a:bodyPr/>
          <a:lstStyle/>
          <a:p>
            <a:r>
              <a:rPr lang="de-DE" dirty="0" smtClean="0"/>
              <a:t>DBIS2 - Datenbank und Informationssysteme</a:t>
            </a:r>
            <a:endParaRPr lang="de-DE" dirty="0"/>
          </a:p>
        </p:txBody>
      </p:sp>
      <p:sp>
        <p:nvSpPr>
          <p:cNvPr id="6" name="Foliennummernplatzhalter 5"/>
          <p:cNvSpPr>
            <a:spLocks noGrp="1"/>
          </p:cNvSpPr>
          <p:nvPr>
            <p:ph type="sldNum" sz="quarter" idx="12"/>
          </p:nvPr>
        </p:nvSpPr>
        <p:spPr>
          <a:xfrm>
            <a:off x="8388424" y="6289093"/>
            <a:ext cx="432048" cy="365125"/>
          </a:xfrm>
        </p:spPr>
        <p:txBody>
          <a:bodyPr/>
          <a:lstStyle/>
          <a:p>
            <a:fld id="{6C6AE60A-B69C-4790-82F7-3882EDF23186}" type="slidenum">
              <a:rPr lang="de-DE" smtClean="0"/>
              <a:pPr/>
              <a:t>‹Nr.›</a:t>
            </a:fld>
            <a:endParaRPr lang="de-DE"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DD6E0D15-7462-40D7-BBE7-A80B4E765789}" type="datetime1">
              <a:rPr lang="de-DE" smtClean="0"/>
              <a:pPr/>
              <a:t>15.03.2012</a:t>
            </a:fld>
            <a:endParaRPr lang="de-DE" dirty="0"/>
          </a:p>
        </p:txBody>
      </p:sp>
      <p:sp>
        <p:nvSpPr>
          <p:cNvPr id="5" name="Fußzeilenplatzhalter 4"/>
          <p:cNvSpPr>
            <a:spLocks noGrp="1"/>
          </p:cNvSpPr>
          <p:nvPr>
            <p:ph type="ftr" sz="quarter" idx="11"/>
          </p:nvPr>
        </p:nvSpPr>
        <p:spPr/>
        <p:txBody>
          <a:bodyPr/>
          <a:lstStyle/>
          <a:p>
            <a:r>
              <a:rPr lang="de-DE" dirty="0" smtClean="0"/>
              <a:t>DBIS2 - Datenbank und Informationssysteme</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AT"/>
          </a:p>
        </p:txBody>
      </p:sp>
      <p:sp>
        <p:nvSpPr>
          <p:cNvPr id="3" name="Datumsplatzhalter 2"/>
          <p:cNvSpPr>
            <a:spLocks noGrp="1"/>
          </p:cNvSpPr>
          <p:nvPr>
            <p:ph type="dt" sz="half" idx="10"/>
          </p:nvPr>
        </p:nvSpPr>
        <p:spPr/>
        <p:txBody>
          <a:bodyPr/>
          <a:lstStyle/>
          <a:p>
            <a:fld id="{B74273CE-2723-4D1E-9275-1374613DC6A3}" type="datetime1">
              <a:rPr lang="de-DE" smtClean="0"/>
              <a:pPr/>
              <a:t>15.03.2012</a:t>
            </a:fld>
            <a:endParaRPr lang="de-DE" dirty="0"/>
          </a:p>
        </p:txBody>
      </p:sp>
      <p:sp>
        <p:nvSpPr>
          <p:cNvPr id="4" name="Fußzeilenplatzhalter 3"/>
          <p:cNvSpPr>
            <a:spLocks noGrp="1"/>
          </p:cNvSpPr>
          <p:nvPr>
            <p:ph type="ftr" sz="quarter" idx="11"/>
          </p:nvPr>
        </p:nvSpPr>
        <p:spPr/>
        <p:txBody>
          <a:bodyPr/>
          <a:lstStyle/>
          <a:p>
            <a:r>
              <a:rPr lang="de-DE" dirty="0" smtClean="0"/>
              <a:t>DBIS2 - Datenbank und Informationssysteme</a:t>
            </a:r>
            <a:endParaRPr lang="de-DE" dirty="0"/>
          </a:p>
        </p:txBody>
      </p:sp>
      <p:sp>
        <p:nvSpPr>
          <p:cNvPr id="5" name="Foliennummernplatzhalter 4"/>
          <p:cNvSpPr>
            <a:spLocks noGrp="1"/>
          </p:cNvSpPr>
          <p:nvPr>
            <p:ph type="sldNum" sz="quarter" idx="12"/>
          </p:nvPr>
        </p:nvSpPr>
        <p:spPr/>
        <p:txBody>
          <a:bodyPr/>
          <a:lstStyle/>
          <a:p>
            <a:fld id="{6C6AE60A-B69C-4790-82F7-3882EDF23186}" type="slidenum">
              <a:rPr lang="de-DE" smtClean="0"/>
              <a:pPr/>
              <a:t>‹Nr.›</a:t>
            </a:fld>
            <a:endParaRPr lang="de-DE" dirty="0"/>
          </a:p>
        </p:txBody>
      </p:sp>
      <p:sp>
        <p:nvSpPr>
          <p:cNvPr id="6" name="Inhaltsplatzhalter 2"/>
          <p:cNvSpPr>
            <a:spLocks noGrp="1"/>
          </p:cNvSpPr>
          <p:nvPr>
            <p:ph idx="1"/>
          </p:nvPr>
        </p:nvSpPr>
        <p:spPr>
          <a:xfrm>
            <a:off x="395536" y="1124744"/>
            <a:ext cx="8424936" cy="5001419"/>
          </a:xfrm>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Tree>
    <p:extLst>
      <p:ext uri="{BB962C8B-B14F-4D97-AF65-F5344CB8AC3E}">
        <p14:creationId xmlns:p14="http://schemas.microsoft.com/office/powerpoint/2010/main" xmlns="" val="15809095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394778" y="1124744"/>
            <a:ext cx="4100264" cy="50014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Inhaltsplatzhalter 3"/>
          <p:cNvSpPr>
            <a:spLocks noGrp="1"/>
          </p:cNvSpPr>
          <p:nvPr>
            <p:ph sz="half" idx="2"/>
          </p:nvPr>
        </p:nvSpPr>
        <p:spPr>
          <a:xfrm>
            <a:off x="4720208" y="1124744"/>
            <a:ext cx="4100264" cy="500141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BF736E1C-61AF-4B5F-94AD-292A8821161B}" type="datetime1">
              <a:rPr lang="de-DE" smtClean="0"/>
              <a:pPr/>
              <a:t>15.03.2012</a:t>
            </a:fld>
            <a:endParaRPr lang="de-DE" dirty="0"/>
          </a:p>
        </p:txBody>
      </p:sp>
      <p:sp>
        <p:nvSpPr>
          <p:cNvPr id="6" name="Fußzeilenplatzhalter 5"/>
          <p:cNvSpPr>
            <a:spLocks noGrp="1"/>
          </p:cNvSpPr>
          <p:nvPr>
            <p:ph type="ftr" sz="quarter" idx="11"/>
          </p:nvPr>
        </p:nvSpPr>
        <p:spPr/>
        <p:txBody>
          <a:bodyPr/>
          <a:lstStyle/>
          <a:p>
            <a:r>
              <a:rPr lang="de-DE" dirty="0" smtClean="0"/>
              <a:t>DBIS2 - Datenbank und Informationssysteme</a:t>
            </a:r>
            <a:endParaRPr lang="de-DE" dirty="0"/>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4" name="Inhaltsplatzhalt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smtClean="0"/>
              <a:t>Textmasterformat bearbeiten</a:t>
            </a:r>
          </a:p>
        </p:txBody>
      </p:sp>
      <p:sp>
        <p:nvSpPr>
          <p:cNvPr id="6" name="Inhaltsplatzhalt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E07B253A-9148-41AA-8104-CF6B296C3813}" type="datetime1">
              <a:rPr lang="de-DE" smtClean="0"/>
              <a:pPr/>
              <a:t>15.03.2012</a:t>
            </a:fld>
            <a:endParaRPr lang="de-DE" dirty="0"/>
          </a:p>
        </p:txBody>
      </p:sp>
      <p:sp>
        <p:nvSpPr>
          <p:cNvPr id="8" name="Fußzeilenplatzhalter 7"/>
          <p:cNvSpPr>
            <a:spLocks noGrp="1"/>
          </p:cNvSpPr>
          <p:nvPr>
            <p:ph type="ftr" sz="quarter" idx="11"/>
          </p:nvPr>
        </p:nvSpPr>
        <p:spPr/>
        <p:txBody>
          <a:bodyPr/>
          <a:lstStyle/>
          <a:p>
            <a:r>
              <a:rPr lang="de-DE" dirty="0" smtClean="0"/>
              <a:t>DBIS2 - Datenbank und Informationssysteme</a:t>
            </a:r>
            <a:endParaRPr lang="de-DE" dirty="0"/>
          </a:p>
        </p:txBody>
      </p:sp>
      <p:sp>
        <p:nvSpPr>
          <p:cNvPr id="9" name="Foliennummernplatzhalter 8"/>
          <p:cNvSpPr>
            <a:spLocks noGrp="1"/>
          </p:cNvSpPr>
          <p:nvPr>
            <p:ph type="sldNum" sz="quarter" idx="12"/>
          </p:nvPr>
        </p:nvSpPr>
        <p:spPr/>
        <p:txBody>
          <a:bodyPr/>
          <a:lstStyle/>
          <a:p>
            <a:fld id="{6C6AE60A-B69C-4790-82F7-3882EDF23186}" type="slidenum">
              <a:rPr lang="de-DE" smtClean="0"/>
              <a:pPr/>
              <a:t>‹Nr.›</a:t>
            </a:fld>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189E676A-A8AF-4F77-8884-1612DAC5D386}" type="datetime1">
              <a:rPr lang="de-DE" smtClean="0"/>
              <a:pPr/>
              <a:t>15.03.2012</a:t>
            </a:fld>
            <a:endParaRPr lang="de-DE" dirty="0"/>
          </a:p>
        </p:txBody>
      </p:sp>
      <p:sp>
        <p:nvSpPr>
          <p:cNvPr id="4" name="Fußzeilenplatzhalter 3"/>
          <p:cNvSpPr>
            <a:spLocks noGrp="1"/>
          </p:cNvSpPr>
          <p:nvPr>
            <p:ph type="ftr" sz="quarter" idx="11"/>
          </p:nvPr>
        </p:nvSpPr>
        <p:spPr/>
        <p:txBody>
          <a:bodyPr/>
          <a:lstStyle/>
          <a:p>
            <a:r>
              <a:rPr lang="de-DE" dirty="0" smtClean="0"/>
              <a:t>DBIS2 - Datenbank und Informationssysteme</a:t>
            </a:r>
            <a:endParaRPr lang="de-DE" dirty="0"/>
          </a:p>
        </p:txBody>
      </p:sp>
      <p:sp>
        <p:nvSpPr>
          <p:cNvPr id="5" name="Foliennummernplatzhalter 4"/>
          <p:cNvSpPr>
            <a:spLocks noGrp="1"/>
          </p:cNvSpPr>
          <p:nvPr>
            <p:ph type="sldNum" sz="quarter" idx="12"/>
          </p:nvPr>
        </p:nvSpPr>
        <p:spPr/>
        <p:txBody>
          <a:bodyPr/>
          <a:lstStyle/>
          <a:p>
            <a:fld id="{6C6AE60A-B69C-4790-82F7-3882EDF23186}" type="slidenum">
              <a:rPr lang="de-DE" smtClean="0"/>
              <a:pPr/>
              <a:t>‹Nr.›</a:t>
            </a:fld>
            <a:endParaRPr lang="de-DE"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CCF4A6FA-A494-48E0-9AC7-BC4F1720BBC2}" type="datetime1">
              <a:rPr lang="de-DE" smtClean="0"/>
              <a:pPr/>
              <a:t>15.03.2012</a:t>
            </a:fld>
            <a:endParaRPr lang="de-DE" dirty="0"/>
          </a:p>
        </p:txBody>
      </p:sp>
      <p:sp>
        <p:nvSpPr>
          <p:cNvPr id="3" name="Fußzeilenplatzhalter 2"/>
          <p:cNvSpPr>
            <a:spLocks noGrp="1"/>
          </p:cNvSpPr>
          <p:nvPr>
            <p:ph type="ftr" sz="quarter" idx="11"/>
          </p:nvPr>
        </p:nvSpPr>
        <p:spPr/>
        <p:txBody>
          <a:bodyPr/>
          <a:lstStyle/>
          <a:p>
            <a:r>
              <a:rPr lang="de-DE" dirty="0"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‹Nr.›</a:t>
            </a:fld>
            <a:endParaRPr lang="de-DE"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elfolie old">
    <p:spTree>
      <p:nvGrpSpPr>
        <p:cNvPr id="1" name=""/>
        <p:cNvGrpSpPr/>
        <p:nvPr/>
      </p:nvGrpSpPr>
      <p:grpSpPr>
        <a:xfrm>
          <a:off x="0" y="0"/>
          <a:ext cx="0" cy="0"/>
          <a:chOff x="0" y="0"/>
          <a:chExt cx="0" cy="0"/>
        </a:xfrm>
      </p:grpSpPr>
      <p:pic>
        <p:nvPicPr>
          <p:cNvPr id="8" name="Picture 172" descr="MED_Befundung_Banner_Korr01_ECI_A"/>
          <p:cNvPicPr>
            <a:picLocks noChangeAspect="1" noChangeArrowheads="1"/>
          </p:cNvPicPr>
          <p:nvPr userDrawn="1">
            <p:custDataLst>
              <p:tags r:id="rId1"/>
            </p:custDataLst>
          </p:nvPr>
        </p:nvPicPr>
        <p:blipFill>
          <a:blip r:embed="rId3" cstate="print">
            <a:extLst>
              <a:ext uri="{28A0092B-C50C-407E-A947-70E740481C1C}">
                <a14:useLocalDpi xmlns:a14="http://schemas.microsoft.com/office/drawing/2010/main" xmlns="" val="0"/>
              </a:ext>
            </a:extLst>
          </a:blip>
          <a:srcRect l="2980" t="-174" r="13318" b="16530"/>
          <a:stretch>
            <a:fillRect/>
          </a:stretch>
        </p:blipFill>
        <p:spPr bwMode="auto">
          <a:xfrm>
            <a:off x="0" y="-18090"/>
            <a:ext cx="9144000" cy="6876090"/>
          </a:xfrm>
          <a:prstGeom prst="rect">
            <a:avLst/>
          </a:prstGeom>
          <a:noFill/>
          <a:extLst>
            <a:ext uri="{909E8E84-426E-40DD-AFC4-6F175D3DCCD1}">
              <a14:hiddenFill xmlns:a14="http://schemas.microsoft.com/office/drawing/2010/main" xmlns="">
                <a:solidFill>
                  <a:srgbClr val="FFFFFF"/>
                </a:solidFill>
              </a14:hiddenFill>
            </a:ext>
          </a:extLst>
        </p:spPr>
      </p:pic>
      <p:sp>
        <p:nvSpPr>
          <p:cNvPr id="2" name="Titel 1"/>
          <p:cNvSpPr>
            <a:spLocks noGrp="1"/>
          </p:cNvSpPr>
          <p:nvPr>
            <p:ph type="ctrTitle"/>
          </p:nvPr>
        </p:nvSpPr>
        <p:spPr>
          <a:xfrm>
            <a:off x="755576" y="260648"/>
            <a:ext cx="7772400" cy="1470025"/>
          </a:xfrm>
        </p:spPr>
        <p:txBody>
          <a:bodyPr/>
          <a:lstStyle>
            <a:lvl1pPr algn="l">
              <a:defRPr/>
            </a:lvl1pPr>
          </a:lstStyle>
          <a:p>
            <a:r>
              <a:rPr lang="de-DE" smtClean="0"/>
              <a:t>Titelmasterformat durch Klicken bearbeiten</a:t>
            </a:r>
            <a:endParaRPr lang="de-DE"/>
          </a:p>
        </p:txBody>
      </p:sp>
      <p:sp>
        <p:nvSpPr>
          <p:cNvPr id="3" name="Untertitel 2"/>
          <p:cNvSpPr>
            <a:spLocks noGrp="1"/>
          </p:cNvSpPr>
          <p:nvPr>
            <p:ph type="subTitle" idx="1"/>
          </p:nvPr>
        </p:nvSpPr>
        <p:spPr>
          <a:xfrm>
            <a:off x="683568" y="2060848"/>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8ACE89EA-1223-4B0B-89C3-2B45EDFEA5B8}" type="datetime1">
              <a:rPr lang="de-DE" smtClean="0"/>
              <a:pPr/>
              <a:t>15.03.2012</a:t>
            </a:fld>
            <a:endParaRPr lang="de-DE" dirty="0"/>
          </a:p>
        </p:txBody>
      </p:sp>
      <p:sp>
        <p:nvSpPr>
          <p:cNvPr id="5" name="Fußzeilenplatzhalter 4"/>
          <p:cNvSpPr>
            <a:spLocks noGrp="1"/>
          </p:cNvSpPr>
          <p:nvPr>
            <p:ph type="ftr" sz="quarter" idx="11"/>
          </p:nvPr>
        </p:nvSpPr>
        <p:spPr/>
        <p:txBody>
          <a:bodyPr/>
          <a:lstStyle/>
          <a:p>
            <a:r>
              <a:rPr lang="de-DE" dirty="0" smtClean="0"/>
              <a:t>DBIS2 - Datenbank und Informationssysteme</a:t>
            </a:r>
            <a:endParaRPr lang="de-DE" dirty="0"/>
          </a:p>
        </p:txBody>
      </p:sp>
      <p:sp>
        <p:nvSpPr>
          <p:cNvPr id="6" name="Foliennummernplatzhalter 5"/>
          <p:cNvSpPr>
            <a:spLocks noGrp="1"/>
          </p:cNvSpPr>
          <p:nvPr>
            <p:ph type="sldNum" sz="quarter" idx="12"/>
          </p:nvPr>
        </p:nvSpPr>
        <p:spPr/>
        <p:txBody>
          <a:bodyPr/>
          <a:lstStyle/>
          <a:p>
            <a:fld id="{6C6AE60A-B69C-4790-82F7-3882EDF23186}" type="slidenum">
              <a:rPr lang="de-DE" smtClean="0"/>
              <a:pPr/>
              <a:t>‹Nr.›</a:t>
            </a:fld>
            <a:endParaRPr lang="de-DE"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de-DE" smtClean="0"/>
              <a:t>Titelmasterformat durch Klicken bearbeiten</a:t>
            </a:r>
            <a:endParaRPr lang="de-DE"/>
          </a:p>
        </p:txBody>
      </p:sp>
      <p:sp>
        <p:nvSpPr>
          <p:cNvPr id="3" name="Inhaltsplatzhalt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3B7CE6B2-8CAB-4138-9B8D-D85947345EB6}" type="datetime1">
              <a:rPr lang="de-DE" smtClean="0"/>
              <a:pPr/>
              <a:t>15.03.2012</a:t>
            </a:fld>
            <a:endParaRPr lang="de-DE" dirty="0"/>
          </a:p>
        </p:txBody>
      </p:sp>
      <p:sp>
        <p:nvSpPr>
          <p:cNvPr id="6" name="Fußzeilenplatzhalter 5"/>
          <p:cNvSpPr>
            <a:spLocks noGrp="1"/>
          </p:cNvSpPr>
          <p:nvPr>
            <p:ph type="ftr" sz="quarter" idx="11"/>
          </p:nvPr>
        </p:nvSpPr>
        <p:spPr/>
        <p:txBody>
          <a:bodyPr/>
          <a:lstStyle/>
          <a:p>
            <a:r>
              <a:rPr lang="de-DE" dirty="0" smtClean="0"/>
              <a:t>DBIS2 - Datenbank und Informationssysteme</a:t>
            </a:r>
            <a:endParaRPr lang="de-DE" dirty="0"/>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de-DE" smtClean="0"/>
              <a:t>Titelmasterformat durch Klicken bearbeiten</a:t>
            </a:r>
            <a:endParaRPr lang="de-DE"/>
          </a:p>
        </p:txBody>
      </p:sp>
      <p:sp>
        <p:nvSpPr>
          <p:cNvPr id="3" name="Bildplatzhalt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dirty="0" smtClean="0"/>
              <a:t>Bild durch Klicken auf Symbol hinzufügen</a:t>
            </a:r>
            <a:endParaRPr lang="de-DE" dirty="0"/>
          </a:p>
        </p:txBody>
      </p:sp>
      <p:sp>
        <p:nvSpPr>
          <p:cNvPr id="4" name="Textplatzhalt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8F9E0846-834F-44D5-BD5B-49A3B76BEE27}" type="datetime1">
              <a:rPr lang="de-DE" smtClean="0"/>
              <a:pPr/>
              <a:t>15.03.2012</a:t>
            </a:fld>
            <a:endParaRPr lang="de-DE" dirty="0"/>
          </a:p>
        </p:txBody>
      </p:sp>
      <p:sp>
        <p:nvSpPr>
          <p:cNvPr id="6" name="Fußzeilenplatzhalter 5"/>
          <p:cNvSpPr>
            <a:spLocks noGrp="1"/>
          </p:cNvSpPr>
          <p:nvPr>
            <p:ph type="ftr" sz="quarter" idx="11"/>
          </p:nvPr>
        </p:nvSpPr>
        <p:spPr/>
        <p:txBody>
          <a:bodyPr/>
          <a:lstStyle/>
          <a:p>
            <a:r>
              <a:rPr lang="de-DE" dirty="0" smtClean="0"/>
              <a:t>DBIS2 - Datenbank und Informationssysteme</a:t>
            </a:r>
            <a:endParaRPr lang="de-DE" dirty="0"/>
          </a:p>
        </p:txBody>
      </p:sp>
      <p:sp>
        <p:nvSpPr>
          <p:cNvPr id="7" name="Foliennummernplatzhalter 6"/>
          <p:cNvSpPr>
            <a:spLocks noGrp="1"/>
          </p:cNvSpPr>
          <p:nvPr>
            <p:ph type="sldNum" sz="quarter" idx="12"/>
          </p:nvPr>
        </p:nvSpPr>
        <p:spPr/>
        <p:txBody>
          <a:bodyPr/>
          <a:lstStyle/>
          <a:p>
            <a:fld id="{6C6AE60A-B69C-4790-82F7-3882EDF23186}" type="slidenum">
              <a:rPr lang="de-DE" smtClean="0"/>
              <a:pPr/>
              <a:t>‹Nr.›</a:t>
            </a:fld>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7682" y="202630"/>
            <a:ext cx="8876674" cy="778098"/>
          </a:xfrm>
          <a:prstGeom prst="rect">
            <a:avLst/>
          </a:prstGeom>
          <a:solidFill>
            <a:schemeClr val="bg1"/>
          </a:solidFill>
        </p:spPr>
        <p:txBody>
          <a:bodyPr vert="horz" lIns="91440" tIns="45720" rIns="91440" bIns="45720" rtlCol="0" anchor="ctr">
            <a:norm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395536" y="1124744"/>
            <a:ext cx="8424936" cy="5001419"/>
          </a:xfrm>
          <a:prstGeom prst="rect">
            <a:avLst/>
          </a:prstGeom>
        </p:spPr>
        <p:txBody>
          <a:bodyPr vert="horz" lIns="91440" tIns="45720" rIns="91440" bIns="45720" rtlCol="0">
            <a:normAutofit/>
          </a:bodyPr>
          <a:lstStyle/>
          <a:p>
            <a:pPr lvl="0"/>
            <a:r>
              <a:rPr lang="de-DE" dirty="0" smtClean="0"/>
              <a:t>Textmasterformate durch Klicken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4" name="Datumsplatzhalter 3"/>
          <p:cNvSpPr>
            <a:spLocks noGrp="1"/>
          </p:cNvSpPr>
          <p:nvPr>
            <p:ph type="dt" sz="half" idx="2"/>
          </p:nvPr>
        </p:nvSpPr>
        <p:spPr>
          <a:xfrm>
            <a:off x="7271792" y="6298922"/>
            <a:ext cx="936104" cy="365125"/>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E9CF7F14-78A3-40D6-BCCD-1B0989A7D923}" type="datetime1">
              <a:rPr lang="de-DE" smtClean="0"/>
              <a:pPr/>
              <a:t>15.03.2012</a:t>
            </a:fld>
            <a:endParaRPr lang="de-DE" dirty="0"/>
          </a:p>
        </p:txBody>
      </p:sp>
      <p:sp>
        <p:nvSpPr>
          <p:cNvPr id="5" name="Fußzeilenplatzhalter 4"/>
          <p:cNvSpPr>
            <a:spLocks noGrp="1"/>
          </p:cNvSpPr>
          <p:nvPr>
            <p:ph type="ftr" sz="quarter" idx="3"/>
          </p:nvPr>
        </p:nvSpPr>
        <p:spPr>
          <a:xfrm>
            <a:off x="3995936" y="6309320"/>
            <a:ext cx="3168352"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r>
              <a:rPr lang="de-DE" dirty="0" smtClean="0"/>
              <a:t>DBIS2 - Datenbank und Informationssysteme</a:t>
            </a:r>
            <a:endParaRPr lang="de-DE" dirty="0"/>
          </a:p>
        </p:txBody>
      </p:sp>
      <p:sp>
        <p:nvSpPr>
          <p:cNvPr id="6" name="Foliennummernplatzhalter 5"/>
          <p:cNvSpPr>
            <a:spLocks noGrp="1"/>
          </p:cNvSpPr>
          <p:nvPr>
            <p:ph type="sldNum" sz="quarter" idx="4"/>
          </p:nvPr>
        </p:nvSpPr>
        <p:spPr>
          <a:xfrm>
            <a:off x="8279904" y="6289093"/>
            <a:ext cx="540568" cy="365125"/>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6C6AE60A-B69C-4790-82F7-3882EDF23186}" type="slidenum">
              <a:rPr lang="de-DE" smtClean="0"/>
              <a:pPr/>
              <a:t>‹Nr.›</a:t>
            </a:fld>
            <a:endParaRPr lang="de-DE" dirty="0"/>
          </a:p>
        </p:txBody>
      </p:sp>
      <p:pic>
        <p:nvPicPr>
          <p:cNvPr id="7" name="Grafik 6"/>
          <p:cNvPicPr>
            <a:picLocks noChangeAspect="1"/>
          </p:cNvPicPr>
          <p:nvPr/>
        </p:nvPicPr>
        <p:blipFill>
          <a:blip r:embed="rId14" cstate="print">
            <a:extLst>
              <a:ext uri="{28A0092B-C50C-407E-A947-70E740481C1C}">
                <a14:useLocalDpi xmlns:a14="http://schemas.microsoft.com/office/drawing/2010/main" xmlns="" val="0"/>
              </a:ext>
            </a:extLst>
          </a:blip>
          <a:stretch>
            <a:fillRect/>
          </a:stretch>
        </p:blipFill>
        <p:spPr>
          <a:xfrm>
            <a:off x="-2874" y="6309320"/>
            <a:ext cx="3782786" cy="509789"/>
          </a:xfrm>
          <a:prstGeom prst="rect">
            <a:avLst/>
          </a:prstGeom>
        </p:spPr>
      </p:pic>
      <p:sp>
        <p:nvSpPr>
          <p:cNvPr id="8" name="Textfeld 7"/>
          <p:cNvSpPr txBox="1"/>
          <p:nvPr/>
        </p:nvSpPr>
        <p:spPr>
          <a:xfrm rot="16200000">
            <a:off x="7031797" y="4463534"/>
            <a:ext cx="3888432" cy="523220"/>
          </a:xfrm>
          <a:prstGeom prst="rect">
            <a:avLst/>
          </a:prstGeom>
          <a:noFill/>
        </p:spPr>
        <p:txBody>
          <a:bodyPr wrap="square" rtlCol="0">
            <a:spAutoFit/>
          </a:bodyPr>
          <a:lstStyle/>
          <a:p>
            <a:endParaRPr lang="de-AT" sz="1400" dirty="0" smtClean="0">
              <a:solidFill>
                <a:schemeClr val="tx1">
                  <a:lumMod val="65000"/>
                  <a:lumOff val="35000"/>
                </a:schemeClr>
              </a:solidFill>
            </a:endParaRPr>
          </a:p>
          <a:p>
            <a:endParaRPr lang="de-AT" sz="1400" dirty="0">
              <a:solidFill>
                <a:schemeClr val="tx1">
                  <a:lumMod val="65000"/>
                  <a:lumOff val="35000"/>
                </a:schemeClr>
              </a:solidFill>
            </a:endParaRPr>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2" r:id="rId3"/>
    <p:sldLayoutId id="2147483653" r:id="rId4"/>
    <p:sldLayoutId id="2147483654" r:id="rId5"/>
    <p:sldLayoutId id="2147483655" r:id="rId6"/>
    <p:sldLayoutId id="2147483649" r:id="rId7"/>
    <p:sldLayoutId id="2147483656" r:id="rId8"/>
    <p:sldLayoutId id="2147483657" r:id="rId9"/>
    <p:sldLayoutId id="2147483658" r:id="rId10"/>
    <p:sldLayoutId id="2147483650" r:id="rId11"/>
    <p:sldLayoutId id="2147483659" r:id="rId12"/>
  </p:sldLayoutIdLst>
  <p:hf hdr="0" dt="0"/>
  <p:txStyles>
    <p:titleStyle>
      <a:lvl1pPr marL="273050" indent="0" algn="l" defTabSz="9144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6.pn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6.png"/><Relationship Id="rId4" Type="http://schemas.openxmlformats.org/officeDocument/2006/relationships/image" Target="../media/image4.jpeg"/></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15.png"/><Relationship Id="rId4" Type="http://schemas.openxmlformats.org/officeDocument/2006/relationships/diagramData" Target="../diagrams/data1.xml"/><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3" cstate="print"/>
          <a:srcRect/>
          <a:stretch>
            <a:fillRect/>
          </a:stretch>
        </p:blipFill>
        <p:spPr bwMode="auto">
          <a:xfrm>
            <a:off x="971600" y="1700808"/>
            <a:ext cx="3467100" cy="1866900"/>
          </a:xfrm>
          <a:prstGeom prst="rect">
            <a:avLst/>
          </a:prstGeom>
          <a:noFill/>
          <a:ln w="9525">
            <a:noFill/>
            <a:miter lim="800000"/>
            <a:headEnd/>
            <a:tailEnd/>
          </a:ln>
        </p:spPr>
      </p:pic>
      <p:sp>
        <p:nvSpPr>
          <p:cNvPr id="2" name="Titel 1"/>
          <p:cNvSpPr>
            <a:spLocks noGrp="1"/>
          </p:cNvSpPr>
          <p:nvPr>
            <p:ph type="title"/>
          </p:nvPr>
        </p:nvSpPr>
        <p:spPr>
          <a:xfrm>
            <a:off x="395536" y="404664"/>
            <a:ext cx="7416824" cy="1282154"/>
          </a:xfrm>
        </p:spPr>
        <p:txBody>
          <a:bodyPr>
            <a:normAutofit fontScale="90000"/>
          </a:bodyPr>
          <a:lstStyle/>
          <a:p>
            <a:r>
              <a:rPr lang="de-AT" dirty="0" smtClean="0"/>
              <a:t>DBIS2 – </a:t>
            </a:r>
            <a:br>
              <a:rPr lang="de-AT" dirty="0" smtClean="0"/>
            </a:br>
            <a:r>
              <a:rPr lang="de-AT" dirty="0" smtClean="0"/>
              <a:t>Datenbanken und Informationssysteme</a:t>
            </a:r>
            <a:endParaRPr lang="de-AT" dirty="0"/>
          </a:p>
        </p:txBody>
      </p:sp>
      <p:pic>
        <p:nvPicPr>
          <p:cNvPr id="1026" name="Picture 2" descr="C:\Users\psad\Desktop\DBIS2\20110216_Access01\logo.jpg"/>
          <p:cNvPicPr>
            <a:picLocks noChangeAspect="1" noChangeArrowheads="1"/>
          </p:cNvPicPr>
          <p:nvPr/>
        </p:nvPicPr>
        <p:blipFill>
          <a:blip r:embed="rId4" cstate="print"/>
          <a:srcRect/>
          <a:stretch>
            <a:fillRect/>
          </a:stretch>
        </p:blipFill>
        <p:spPr bwMode="auto">
          <a:xfrm>
            <a:off x="6516216" y="2060848"/>
            <a:ext cx="2627784" cy="2775852"/>
          </a:xfrm>
          <a:prstGeom prst="rect">
            <a:avLst/>
          </a:prstGeom>
          <a:noFill/>
        </p:spPr>
      </p:pic>
      <p:sp>
        <p:nvSpPr>
          <p:cNvPr id="6" name="Textfeld 5"/>
          <p:cNvSpPr txBox="1"/>
          <p:nvPr/>
        </p:nvSpPr>
        <p:spPr>
          <a:xfrm>
            <a:off x="2411760" y="2708920"/>
            <a:ext cx="601447" cy="369332"/>
          </a:xfrm>
          <a:prstGeom prst="rect">
            <a:avLst/>
          </a:prstGeom>
          <a:noFill/>
        </p:spPr>
        <p:txBody>
          <a:bodyPr wrap="none" rtlCol="0">
            <a:spAutoFit/>
          </a:bodyPr>
          <a:lstStyle/>
          <a:p>
            <a:r>
              <a:rPr lang="de-AT" b="1" dirty="0" smtClean="0">
                <a:solidFill>
                  <a:srgbClr val="FF0000"/>
                </a:solidFill>
              </a:rPr>
              <a:t>n : 1</a:t>
            </a:r>
            <a:endParaRPr lang="de-AT" b="1" dirty="0">
              <a:solidFill>
                <a:srgbClr val="FF0000"/>
              </a:solidFill>
            </a:endParaRPr>
          </a:p>
        </p:txBody>
      </p:sp>
      <p:pic>
        <p:nvPicPr>
          <p:cNvPr id="1027" name="Picture 3"/>
          <p:cNvPicPr>
            <a:picLocks noChangeAspect="1" noChangeArrowheads="1"/>
          </p:cNvPicPr>
          <p:nvPr/>
        </p:nvPicPr>
        <p:blipFill>
          <a:blip r:embed="rId5" cstate="print"/>
          <a:srcRect/>
          <a:stretch>
            <a:fillRect/>
          </a:stretch>
        </p:blipFill>
        <p:spPr bwMode="auto">
          <a:xfrm>
            <a:off x="539552" y="4293096"/>
            <a:ext cx="4999037" cy="1714500"/>
          </a:xfrm>
          <a:prstGeom prst="rect">
            <a:avLst/>
          </a:prstGeom>
          <a:noFill/>
          <a:ln w="9525">
            <a:noFill/>
            <a:miter lim="800000"/>
            <a:headEnd/>
            <a:tailEnd/>
          </a:ln>
        </p:spPr>
      </p:pic>
      <p:sp>
        <p:nvSpPr>
          <p:cNvPr id="13" name="Textfeld 12"/>
          <p:cNvSpPr txBox="1"/>
          <p:nvPr/>
        </p:nvSpPr>
        <p:spPr>
          <a:xfrm>
            <a:off x="3635896" y="5229200"/>
            <a:ext cx="601447" cy="369332"/>
          </a:xfrm>
          <a:prstGeom prst="rect">
            <a:avLst/>
          </a:prstGeom>
          <a:noFill/>
        </p:spPr>
        <p:txBody>
          <a:bodyPr wrap="none" rtlCol="0">
            <a:spAutoFit/>
          </a:bodyPr>
          <a:lstStyle/>
          <a:p>
            <a:r>
              <a:rPr lang="de-AT" b="1" dirty="0" smtClean="0">
                <a:solidFill>
                  <a:srgbClr val="FF0000"/>
                </a:solidFill>
              </a:rPr>
              <a:t>n : 1</a:t>
            </a:r>
            <a:endParaRPr lang="de-AT" b="1" dirty="0">
              <a:solidFill>
                <a:srgbClr val="FF0000"/>
              </a:solidFill>
            </a:endParaRPr>
          </a:p>
        </p:txBody>
      </p:sp>
      <p:sp>
        <p:nvSpPr>
          <p:cNvPr id="14" name="Textfeld 13"/>
          <p:cNvSpPr txBox="1"/>
          <p:nvPr/>
        </p:nvSpPr>
        <p:spPr>
          <a:xfrm>
            <a:off x="1547664" y="5229200"/>
            <a:ext cx="601447" cy="369332"/>
          </a:xfrm>
          <a:prstGeom prst="rect">
            <a:avLst/>
          </a:prstGeom>
          <a:noFill/>
        </p:spPr>
        <p:txBody>
          <a:bodyPr wrap="none" rtlCol="0">
            <a:spAutoFit/>
          </a:bodyPr>
          <a:lstStyle/>
          <a:p>
            <a:r>
              <a:rPr lang="de-AT" b="1" dirty="0" smtClean="0">
                <a:solidFill>
                  <a:srgbClr val="FF0000"/>
                </a:solidFill>
              </a:rPr>
              <a:t>1 : n</a:t>
            </a:r>
            <a:endParaRPr lang="de-AT" b="1" dirty="0">
              <a:solidFill>
                <a:srgbClr val="FF0000"/>
              </a:solidFill>
            </a:endParaRPr>
          </a:p>
        </p:txBody>
      </p:sp>
      <p:sp>
        <p:nvSpPr>
          <p:cNvPr id="12" name="Abgerundete rechteckige Legende 11"/>
          <p:cNvSpPr/>
          <p:nvPr/>
        </p:nvSpPr>
        <p:spPr>
          <a:xfrm>
            <a:off x="6084168" y="5445224"/>
            <a:ext cx="2664296" cy="936104"/>
          </a:xfrm>
          <a:prstGeom prst="wedgeRoundRectCallout">
            <a:avLst>
              <a:gd name="adj1" fmla="val -87444"/>
              <a:gd name="adj2" fmla="val -17559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Was ist der Unterschied der beiden Varianten</a:t>
            </a:r>
            <a:endParaRPr lang="de-AT" dirty="0"/>
          </a:p>
        </p:txBody>
      </p:sp>
    </p:spTree>
    <p:extLst>
      <p:ext uri="{BB962C8B-B14F-4D97-AF65-F5344CB8AC3E}">
        <p14:creationId xmlns:p14="http://schemas.microsoft.com/office/powerpoint/2010/main" xmlns="" val="4090750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cstate="print"/>
          <a:srcRect/>
          <a:stretch>
            <a:fillRect/>
          </a:stretch>
        </p:blipFill>
        <p:spPr bwMode="auto">
          <a:xfrm>
            <a:off x="683568" y="4005064"/>
            <a:ext cx="6578430" cy="1008112"/>
          </a:xfrm>
          <a:prstGeom prst="rect">
            <a:avLst/>
          </a:prstGeom>
          <a:noFill/>
          <a:ln w="9525">
            <a:noFill/>
            <a:miter lim="800000"/>
            <a:headEnd/>
            <a:tailEnd/>
          </a:ln>
        </p:spPr>
      </p:pic>
      <p:sp>
        <p:nvSpPr>
          <p:cNvPr id="2" name="Titel 1"/>
          <p:cNvSpPr>
            <a:spLocks noGrp="1"/>
          </p:cNvSpPr>
          <p:nvPr>
            <p:ph type="title"/>
          </p:nvPr>
        </p:nvSpPr>
        <p:spPr/>
        <p:txBody>
          <a:bodyPr/>
          <a:lstStyle/>
          <a:p>
            <a:r>
              <a:rPr lang="de-AT" b="1" dirty="0" smtClean="0">
                <a:solidFill>
                  <a:srgbClr val="FF0000"/>
                </a:solidFill>
              </a:rPr>
              <a:t>Abfragen</a:t>
            </a:r>
            <a:r>
              <a:rPr lang="de-AT" dirty="0" smtClean="0"/>
              <a:t> in Access OUTER JOIN</a:t>
            </a:r>
            <a:endParaRPr lang="de-AT" dirty="0"/>
          </a:p>
        </p:txBody>
      </p:sp>
      <p:sp>
        <p:nvSpPr>
          <p:cNvPr id="3" name="Fußzeilenplatzhalter 2"/>
          <p:cNvSpPr>
            <a:spLocks noGrp="1"/>
          </p:cNvSpPr>
          <p:nvPr>
            <p:ph type="ftr" sz="quarter" idx="11"/>
          </p:nvPr>
        </p:nvSpPr>
        <p:spPr/>
        <p:txBody>
          <a:bodyPr/>
          <a:lstStyle/>
          <a:p>
            <a:r>
              <a:rPr lang="de-DE"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10</a:t>
            </a:fld>
            <a:endParaRPr lang="de-DE" dirty="0"/>
          </a:p>
        </p:txBody>
      </p:sp>
      <p:sp>
        <p:nvSpPr>
          <p:cNvPr id="5" name="Inhaltsplatzhalter 4"/>
          <p:cNvSpPr>
            <a:spLocks noGrp="1"/>
          </p:cNvSpPr>
          <p:nvPr>
            <p:ph idx="1"/>
          </p:nvPr>
        </p:nvSpPr>
        <p:spPr>
          <a:xfrm>
            <a:off x="395536" y="1196752"/>
            <a:ext cx="8424936" cy="5112568"/>
          </a:xfrm>
        </p:spPr>
        <p:txBody>
          <a:bodyPr>
            <a:normAutofit/>
          </a:bodyPr>
          <a:lstStyle/>
          <a:p>
            <a:r>
              <a:rPr lang="de-AT" dirty="0" smtClean="0"/>
              <a:t>Liefere die Klassenvorstände mit </a:t>
            </a:r>
            <a:br>
              <a:rPr lang="de-AT" dirty="0" smtClean="0"/>
            </a:br>
            <a:r>
              <a:rPr lang="de-AT" dirty="0" smtClean="0"/>
              <a:t>Namen (Sicht aus der Klasse)</a:t>
            </a:r>
            <a:r>
              <a:rPr lang="de-AT" dirty="0" smtClean="0">
                <a:sym typeface="Wingdings" pitchFamily="2" charset="2"/>
              </a:rPr>
              <a:t/>
            </a:r>
            <a:br>
              <a:rPr lang="de-AT" dirty="0" smtClean="0">
                <a:sym typeface="Wingdings" pitchFamily="2" charset="2"/>
              </a:rPr>
            </a:br>
            <a:r>
              <a:rPr lang="de-AT" dirty="0" smtClean="0">
                <a:sym typeface="Wingdings" pitchFamily="2" charset="2"/>
              </a:rPr>
              <a:t/>
            </a:r>
            <a:br>
              <a:rPr lang="de-AT" dirty="0" smtClean="0">
                <a:sym typeface="Wingdings" pitchFamily="2" charset="2"/>
              </a:rPr>
            </a:br>
            <a:endParaRPr lang="de-AT" sz="3200" dirty="0" smtClean="0">
              <a:sym typeface="Wingdings" pitchFamily="2" charset="2"/>
            </a:endParaRPr>
          </a:p>
          <a:p>
            <a:r>
              <a:rPr lang="de-AT" dirty="0" smtClean="0"/>
              <a:t>Liefere alle Lehrer mit Info ob sie</a:t>
            </a:r>
            <a:br>
              <a:rPr lang="de-AT" dirty="0" smtClean="0"/>
            </a:br>
            <a:r>
              <a:rPr lang="de-AT" dirty="0" smtClean="0"/>
              <a:t>KV sind (Sicht vom Lehrer)</a:t>
            </a:r>
            <a:r>
              <a:rPr lang="de-AT" dirty="0" smtClean="0">
                <a:sym typeface="Wingdings" pitchFamily="2" charset="2"/>
              </a:rPr>
              <a:t/>
            </a:r>
            <a:br>
              <a:rPr lang="de-AT" dirty="0" smtClean="0">
                <a:sym typeface="Wingdings" pitchFamily="2" charset="2"/>
              </a:rPr>
            </a:br>
            <a:r>
              <a:rPr lang="de-AT" dirty="0" smtClean="0">
                <a:sym typeface="Wingdings" pitchFamily="2" charset="2"/>
              </a:rPr>
              <a:t/>
            </a:r>
            <a:br>
              <a:rPr lang="de-AT" dirty="0" smtClean="0">
                <a:sym typeface="Wingdings" pitchFamily="2" charset="2"/>
              </a:rPr>
            </a:br>
            <a:r>
              <a:rPr lang="de-AT" dirty="0" smtClean="0">
                <a:sym typeface="Wingdings" pitchFamily="2" charset="2"/>
              </a:rPr>
              <a:t/>
            </a:r>
            <a:br>
              <a:rPr lang="de-AT" dirty="0" smtClean="0">
                <a:sym typeface="Wingdings" pitchFamily="2" charset="2"/>
              </a:rPr>
            </a:br>
            <a:r>
              <a:rPr lang="de-AT" dirty="0" smtClean="0">
                <a:sym typeface="Wingdings" pitchFamily="2" charset="2"/>
              </a:rPr>
              <a:t/>
            </a:r>
            <a:br>
              <a:rPr lang="de-AT" dirty="0" smtClean="0">
                <a:sym typeface="Wingdings" pitchFamily="2" charset="2"/>
              </a:rPr>
            </a:br>
            <a:r>
              <a:rPr lang="de-AT" dirty="0" smtClean="0">
                <a:sym typeface="Wingdings" pitchFamily="2" charset="2"/>
              </a:rPr>
              <a:t>Im 2. Befehl ist mit mehr Datensätzen zu rechnen </a:t>
            </a:r>
            <a:br>
              <a:rPr lang="de-AT" dirty="0" smtClean="0">
                <a:sym typeface="Wingdings" pitchFamily="2" charset="2"/>
              </a:rPr>
            </a:br>
            <a:r>
              <a:rPr lang="de-AT" dirty="0" smtClean="0">
                <a:sym typeface="Wingdings" pitchFamily="2" charset="2"/>
              </a:rPr>
              <a:t>(es sei denn jeder Lehrer wäre auch KV)</a:t>
            </a:r>
            <a:endParaRPr lang="de-AT" dirty="0" smtClean="0"/>
          </a:p>
        </p:txBody>
      </p:sp>
      <p:pic>
        <p:nvPicPr>
          <p:cNvPr id="6" name="Picture 2" descr="C:\Users\psad\Desktop\DBIS2\20110216_Access01\logo.jpg"/>
          <p:cNvPicPr>
            <a:picLocks noChangeAspect="1" noChangeArrowheads="1"/>
          </p:cNvPicPr>
          <p:nvPr/>
        </p:nvPicPr>
        <p:blipFill>
          <a:blip r:embed="rId4" cstate="print"/>
          <a:srcRect/>
          <a:stretch>
            <a:fillRect/>
          </a:stretch>
        </p:blipFill>
        <p:spPr bwMode="auto">
          <a:xfrm>
            <a:off x="8100392" y="188640"/>
            <a:ext cx="792088" cy="792088"/>
          </a:xfrm>
          <a:prstGeom prst="rect">
            <a:avLst/>
          </a:prstGeom>
          <a:noFill/>
        </p:spPr>
      </p:pic>
      <p:pic>
        <p:nvPicPr>
          <p:cNvPr id="9" name="Picture 3"/>
          <p:cNvPicPr>
            <a:picLocks noChangeAspect="1" noChangeArrowheads="1"/>
          </p:cNvPicPr>
          <p:nvPr/>
        </p:nvPicPr>
        <p:blipFill>
          <a:blip r:embed="rId5" cstate="print"/>
          <a:srcRect/>
          <a:stretch>
            <a:fillRect/>
          </a:stretch>
        </p:blipFill>
        <p:spPr bwMode="auto">
          <a:xfrm>
            <a:off x="683567" y="2132856"/>
            <a:ext cx="6771287" cy="792088"/>
          </a:xfrm>
          <a:prstGeom prst="rect">
            <a:avLst/>
          </a:prstGeom>
          <a:noFill/>
          <a:ln w="9525">
            <a:noFill/>
            <a:miter lim="800000"/>
            <a:headEnd/>
            <a:tailEnd/>
          </a:ln>
        </p:spPr>
      </p:pic>
      <p:pic>
        <p:nvPicPr>
          <p:cNvPr id="4097" name="Picture 1"/>
          <p:cNvPicPr>
            <a:picLocks noChangeAspect="1" noChangeArrowheads="1"/>
          </p:cNvPicPr>
          <p:nvPr/>
        </p:nvPicPr>
        <p:blipFill>
          <a:blip r:embed="rId6" cstate="print"/>
          <a:srcRect/>
          <a:stretch>
            <a:fillRect/>
          </a:stretch>
        </p:blipFill>
        <p:spPr bwMode="auto">
          <a:xfrm>
            <a:off x="5796136" y="1124744"/>
            <a:ext cx="3246952" cy="1368152"/>
          </a:xfrm>
          <a:prstGeom prst="rect">
            <a:avLst/>
          </a:prstGeom>
          <a:noFill/>
          <a:ln w="9525">
            <a:noFill/>
            <a:miter lim="800000"/>
            <a:headEnd/>
            <a:tailEnd/>
          </a:ln>
        </p:spPr>
      </p:pic>
      <p:pic>
        <p:nvPicPr>
          <p:cNvPr id="4099" name="Picture 3"/>
          <p:cNvPicPr>
            <a:picLocks noChangeAspect="1" noChangeArrowheads="1"/>
          </p:cNvPicPr>
          <p:nvPr/>
        </p:nvPicPr>
        <p:blipFill>
          <a:blip r:embed="rId7" cstate="print"/>
          <a:srcRect/>
          <a:stretch>
            <a:fillRect/>
          </a:stretch>
        </p:blipFill>
        <p:spPr bwMode="auto">
          <a:xfrm>
            <a:off x="5580112" y="3068961"/>
            <a:ext cx="3510416" cy="1597146"/>
          </a:xfrm>
          <a:prstGeom prst="rect">
            <a:avLst/>
          </a:prstGeom>
          <a:noFill/>
          <a:ln w="9525">
            <a:noFill/>
            <a:miter lim="800000"/>
            <a:headEnd/>
            <a:tailEnd/>
          </a:ln>
        </p:spPr>
      </p:pic>
      <p:sp>
        <p:nvSpPr>
          <p:cNvPr id="19" name="Abgerundete rechteckige Legende 18"/>
          <p:cNvSpPr/>
          <p:nvPr/>
        </p:nvSpPr>
        <p:spPr>
          <a:xfrm>
            <a:off x="7524328" y="2564904"/>
            <a:ext cx="1152128" cy="504056"/>
          </a:xfrm>
          <a:prstGeom prst="wedgeRoundRectCallout">
            <a:avLst>
              <a:gd name="adj1" fmla="val -70437"/>
              <a:gd name="adj2" fmla="val 1607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smtClean="0"/>
              <a:t>Doppel-klicken</a:t>
            </a:r>
            <a:endParaRPr lang="de-AT"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p:cNvPicPr>
            <a:picLocks noChangeAspect="1" noChangeArrowheads="1"/>
          </p:cNvPicPr>
          <p:nvPr/>
        </p:nvPicPr>
        <p:blipFill>
          <a:blip r:embed="rId3" cstate="print"/>
          <a:srcRect/>
          <a:stretch>
            <a:fillRect/>
          </a:stretch>
        </p:blipFill>
        <p:spPr bwMode="auto">
          <a:xfrm>
            <a:off x="683568" y="4005064"/>
            <a:ext cx="6578430" cy="1008112"/>
          </a:xfrm>
          <a:prstGeom prst="rect">
            <a:avLst/>
          </a:prstGeom>
          <a:noFill/>
          <a:ln w="9525">
            <a:noFill/>
            <a:miter lim="800000"/>
            <a:headEnd/>
            <a:tailEnd/>
          </a:ln>
        </p:spPr>
      </p:pic>
      <p:sp>
        <p:nvSpPr>
          <p:cNvPr id="2" name="Titel 1"/>
          <p:cNvSpPr>
            <a:spLocks noGrp="1"/>
          </p:cNvSpPr>
          <p:nvPr>
            <p:ph type="title"/>
          </p:nvPr>
        </p:nvSpPr>
        <p:spPr/>
        <p:txBody>
          <a:bodyPr/>
          <a:lstStyle/>
          <a:p>
            <a:r>
              <a:rPr lang="de-AT" b="1" dirty="0" smtClean="0">
                <a:solidFill>
                  <a:srgbClr val="FF0000"/>
                </a:solidFill>
              </a:rPr>
              <a:t>Abfragen</a:t>
            </a:r>
            <a:r>
              <a:rPr lang="de-AT" dirty="0" smtClean="0"/>
              <a:t> in Access OUTER JOIN</a:t>
            </a:r>
            <a:endParaRPr lang="de-AT" dirty="0"/>
          </a:p>
        </p:txBody>
      </p:sp>
      <p:sp>
        <p:nvSpPr>
          <p:cNvPr id="3" name="Fußzeilenplatzhalter 2"/>
          <p:cNvSpPr>
            <a:spLocks noGrp="1"/>
          </p:cNvSpPr>
          <p:nvPr>
            <p:ph type="ftr" sz="quarter" idx="11"/>
          </p:nvPr>
        </p:nvSpPr>
        <p:spPr/>
        <p:txBody>
          <a:bodyPr/>
          <a:lstStyle/>
          <a:p>
            <a:r>
              <a:rPr lang="de-DE"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11</a:t>
            </a:fld>
            <a:endParaRPr lang="de-DE" dirty="0"/>
          </a:p>
        </p:txBody>
      </p:sp>
      <p:sp>
        <p:nvSpPr>
          <p:cNvPr id="5" name="Inhaltsplatzhalter 4"/>
          <p:cNvSpPr>
            <a:spLocks noGrp="1"/>
          </p:cNvSpPr>
          <p:nvPr>
            <p:ph idx="1"/>
          </p:nvPr>
        </p:nvSpPr>
        <p:spPr>
          <a:xfrm>
            <a:off x="395536" y="1196752"/>
            <a:ext cx="8424936" cy="5112568"/>
          </a:xfrm>
        </p:spPr>
        <p:txBody>
          <a:bodyPr>
            <a:normAutofit/>
          </a:bodyPr>
          <a:lstStyle/>
          <a:p>
            <a:r>
              <a:rPr lang="de-AT" dirty="0" smtClean="0"/>
              <a:t>61 Lehrer, aber nur 27 Klassen  </a:t>
            </a:r>
            <a:br>
              <a:rPr lang="de-AT" dirty="0" smtClean="0"/>
            </a:br>
            <a:r>
              <a:rPr lang="de-AT" dirty="0" smtClean="0">
                <a:sym typeface="Wingdings" pitchFamily="2" charset="2"/>
              </a:rPr>
              <a:t>  27 Ausgabesätze</a:t>
            </a:r>
            <a:br>
              <a:rPr lang="de-AT" dirty="0" smtClean="0">
                <a:sym typeface="Wingdings" pitchFamily="2" charset="2"/>
              </a:rPr>
            </a:br>
            <a:r>
              <a:rPr lang="de-AT" dirty="0" smtClean="0">
                <a:sym typeface="Wingdings" pitchFamily="2" charset="2"/>
              </a:rPr>
              <a:t/>
            </a:r>
            <a:br>
              <a:rPr lang="de-AT" dirty="0" smtClean="0">
                <a:sym typeface="Wingdings" pitchFamily="2" charset="2"/>
              </a:rPr>
            </a:br>
            <a:endParaRPr lang="de-AT" sz="3200" dirty="0" smtClean="0">
              <a:sym typeface="Wingdings" pitchFamily="2" charset="2"/>
            </a:endParaRPr>
          </a:p>
          <a:p>
            <a:r>
              <a:rPr lang="de-AT" dirty="0" smtClean="0"/>
              <a:t>61 Lehrer, nur 27 Klassen  </a:t>
            </a:r>
            <a:br>
              <a:rPr lang="de-AT" dirty="0" smtClean="0"/>
            </a:br>
            <a:r>
              <a:rPr lang="de-AT" dirty="0" smtClean="0">
                <a:sym typeface="Wingdings" pitchFamily="2" charset="2"/>
              </a:rPr>
              <a:t>  aber jetzt 66 Ausgabesätze</a:t>
            </a:r>
            <a:br>
              <a:rPr lang="de-AT" dirty="0" smtClean="0">
                <a:sym typeface="Wingdings" pitchFamily="2" charset="2"/>
              </a:rPr>
            </a:br>
            <a:r>
              <a:rPr lang="de-AT" dirty="0" smtClean="0">
                <a:sym typeface="Wingdings" pitchFamily="2" charset="2"/>
              </a:rPr>
              <a:t/>
            </a:r>
            <a:br>
              <a:rPr lang="de-AT" dirty="0" smtClean="0">
                <a:sym typeface="Wingdings" pitchFamily="2" charset="2"/>
              </a:rPr>
            </a:br>
            <a:r>
              <a:rPr lang="de-AT" dirty="0" smtClean="0">
                <a:sym typeface="Wingdings" pitchFamily="2" charset="2"/>
              </a:rPr>
              <a:t/>
            </a:r>
            <a:br>
              <a:rPr lang="de-AT" dirty="0" smtClean="0">
                <a:sym typeface="Wingdings" pitchFamily="2" charset="2"/>
              </a:rPr>
            </a:br>
            <a:r>
              <a:rPr lang="de-AT" dirty="0" smtClean="0">
                <a:sym typeface="Wingdings" pitchFamily="2" charset="2"/>
              </a:rPr>
              <a:t/>
            </a:r>
            <a:br>
              <a:rPr lang="de-AT" dirty="0" smtClean="0">
                <a:sym typeface="Wingdings" pitchFamily="2" charset="2"/>
              </a:rPr>
            </a:br>
            <a:r>
              <a:rPr lang="de-AT" dirty="0" smtClean="0">
                <a:sym typeface="Wingdings" pitchFamily="2" charset="2"/>
              </a:rPr>
              <a:t>alle Lehrer sind jetzt in der Ausgabe, auch wenn sie nicht KV sind, 5 Lehrer sind KV in 2 Klassen</a:t>
            </a:r>
            <a:endParaRPr lang="de-AT" dirty="0" smtClean="0"/>
          </a:p>
        </p:txBody>
      </p:sp>
      <p:pic>
        <p:nvPicPr>
          <p:cNvPr id="6" name="Picture 2" descr="C:\Users\psad\Desktop\DBIS2\20110216_Access01\logo.jpg"/>
          <p:cNvPicPr>
            <a:picLocks noChangeAspect="1" noChangeArrowheads="1"/>
          </p:cNvPicPr>
          <p:nvPr/>
        </p:nvPicPr>
        <p:blipFill>
          <a:blip r:embed="rId4" cstate="print"/>
          <a:srcRect/>
          <a:stretch>
            <a:fillRect/>
          </a:stretch>
        </p:blipFill>
        <p:spPr bwMode="auto">
          <a:xfrm>
            <a:off x="8100392" y="188640"/>
            <a:ext cx="792088" cy="792088"/>
          </a:xfrm>
          <a:prstGeom prst="rect">
            <a:avLst/>
          </a:prstGeom>
          <a:noFill/>
        </p:spPr>
      </p:pic>
      <p:pic>
        <p:nvPicPr>
          <p:cNvPr id="9" name="Picture 3"/>
          <p:cNvPicPr>
            <a:picLocks noChangeAspect="1" noChangeArrowheads="1"/>
          </p:cNvPicPr>
          <p:nvPr/>
        </p:nvPicPr>
        <p:blipFill>
          <a:blip r:embed="rId5" cstate="print"/>
          <a:srcRect/>
          <a:stretch>
            <a:fillRect/>
          </a:stretch>
        </p:blipFill>
        <p:spPr bwMode="auto">
          <a:xfrm>
            <a:off x="683567" y="2132856"/>
            <a:ext cx="6771287" cy="792088"/>
          </a:xfrm>
          <a:prstGeom prst="rect">
            <a:avLst/>
          </a:prstGeom>
          <a:noFill/>
          <a:ln w="9525">
            <a:noFill/>
            <a:miter lim="800000"/>
            <a:headEnd/>
            <a:tailEnd/>
          </a:ln>
        </p:spPr>
      </p:pic>
      <p:pic>
        <p:nvPicPr>
          <p:cNvPr id="4097" name="Picture 1"/>
          <p:cNvPicPr>
            <a:picLocks noChangeAspect="1" noChangeArrowheads="1"/>
          </p:cNvPicPr>
          <p:nvPr/>
        </p:nvPicPr>
        <p:blipFill>
          <a:blip r:embed="rId6" cstate="print"/>
          <a:srcRect/>
          <a:stretch>
            <a:fillRect/>
          </a:stretch>
        </p:blipFill>
        <p:spPr bwMode="auto">
          <a:xfrm>
            <a:off x="5796136" y="1124744"/>
            <a:ext cx="3246952" cy="1368152"/>
          </a:xfrm>
          <a:prstGeom prst="rect">
            <a:avLst/>
          </a:prstGeom>
          <a:noFill/>
          <a:ln w="9525">
            <a:noFill/>
            <a:miter lim="800000"/>
            <a:headEnd/>
            <a:tailEnd/>
          </a:ln>
        </p:spPr>
      </p:pic>
      <p:pic>
        <p:nvPicPr>
          <p:cNvPr id="4099" name="Picture 3"/>
          <p:cNvPicPr>
            <a:picLocks noChangeAspect="1" noChangeArrowheads="1"/>
          </p:cNvPicPr>
          <p:nvPr/>
        </p:nvPicPr>
        <p:blipFill>
          <a:blip r:embed="rId7" cstate="print"/>
          <a:srcRect/>
          <a:stretch>
            <a:fillRect/>
          </a:stretch>
        </p:blipFill>
        <p:spPr bwMode="auto">
          <a:xfrm>
            <a:off x="5580112" y="3068961"/>
            <a:ext cx="3510416" cy="1597146"/>
          </a:xfrm>
          <a:prstGeom prst="rect">
            <a:avLst/>
          </a:prstGeom>
          <a:noFill/>
          <a:ln w="9525">
            <a:noFill/>
            <a:miter lim="800000"/>
            <a:headEnd/>
            <a:tailEnd/>
          </a:ln>
        </p:spPr>
      </p:pic>
      <p:sp>
        <p:nvSpPr>
          <p:cNvPr id="19" name="Abgerundete rechteckige Legende 18"/>
          <p:cNvSpPr/>
          <p:nvPr/>
        </p:nvSpPr>
        <p:spPr>
          <a:xfrm>
            <a:off x="7524328" y="2564904"/>
            <a:ext cx="1152128" cy="504056"/>
          </a:xfrm>
          <a:prstGeom prst="wedgeRoundRectCallout">
            <a:avLst>
              <a:gd name="adj1" fmla="val -70437"/>
              <a:gd name="adj2" fmla="val 16076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smtClean="0"/>
              <a:t>Doppel-klicken</a:t>
            </a:r>
            <a:endParaRPr lang="de-AT"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a:xfrm>
            <a:off x="395536" y="1196752"/>
            <a:ext cx="8424936" cy="5112568"/>
          </a:xfrm>
        </p:spPr>
        <p:txBody>
          <a:bodyPr>
            <a:normAutofit/>
          </a:bodyPr>
          <a:lstStyle/>
          <a:p>
            <a:r>
              <a:rPr lang="de-AT" dirty="0" smtClean="0"/>
              <a:t>Wenn man für eine gewünschte Ausgabe 2 Tabellen braucht hängt es von der Fragestellung ab welche JOIN Variante besser ist.</a:t>
            </a:r>
            <a:br>
              <a:rPr lang="de-AT" dirty="0" smtClean="0"/>
            </a:br>
            <a:r>
              <a:rPr lang="de-AT" dirty="0" smtClean="0"/>
              <a:t>Steht die Tabelle mit dem Fremdschlüssel im Vordergrund, dann einen INNER JOIN</a:t>
            </a:r>
            <a:br>
              <a:rPr lang="de-AT" dirty="0" smtClean="0"/>
            </a:br>
            <a:r>
              <a:rPr lang="de-AT" dirty="0" smtClean="0"/>
              <a:t>Steht die Tabelle mit dem Primärschlüssel im Vordergrund, dann einen OUTER JOIN</a:t>
            </a:r>
          </a:p>
          <a:p>
            <a:r>
              <a:rPr lang="de-AT" dirty="0" smtClean="0">
                <a:sym typeface="Wingdings" pitchFamily="2" charset="2"/>
              </a:rPr>
              <a:t>LEFT oder RIGHT ?</a:t>
            </a:r>
            <a:br>
              <a:rPr lang="de-AT" dirty="0" smtClean="0">
                <a:sym typeface="Wingdings" pitchFamily="2" charset="2"/>
              </a:rPr>
            </a:br>
            <a:r>
              <a:rPr lang="de-AT" dirty="0" smtClean="0">
                <a:sym typeface="Wingdings" pitchFamily="2" charset="2"/>
              </a:rPr>
              <a:t>Egal, man weist auf die Tabelle,</a:t>
            </a:r>
            <a:br>
              <a:rPr lang="de-AT" dirty="0" smtClean="0">
                <a:sym typeface="Wingdings" pitchFamily="2" charset="2"/>
              </a:rPr>
            </a:br>
            <a:r>
              <a:rPr lang="de-AT" dirty="0" smtClean="0">
                <a:sym typeface="Wingdings" pitchFamily="2" charset="2"/>
              </a:rPr>
              <a:t>aus der man alle Datensätze</a:t>
            </a:r>
            <a:br>
              <a:rPr lang="de-AT" dirty="0" smtClean="0">
                <a:sym typeface="Wingdings" pitchFamily="2" charset="2"/>
              </a:rPr>
            </a:br>
            <a:r>
              <a:rPr lang="de-AT" dirty="0" smtClean="0">
                <a:sym typeface="Wingdings" pitchFamily="2" charset="2"/>
              </a:rPr>
              <a:t>sehen will (auf die PK Tabelle)</a:t>
            </a:r>
            <a:endParaRPr lang="de-AT" dirty="0" smtClean="0"/>
          </a:p>
        </p:txBody>
      </p:sp>
      <p:sp>
        <p:nvSpPr>
          <p:cNvPr id="2" name="Titel 1"/>
          <p:cNvSpPr>
            <a:spLocks noGrp="1"/>
          </p:cNvSpPr>
          <p:nvPr>
            <p:ph type="title"/>
          </p:nvPr>
        </p:nvSpPr>
        <p:spPr/>
        <p:txBody>
          <a:bodyPr/>
          <a:lstStyle/>
          <a:p>
            <a:r>
              <a:rPr lang="de-AT" b="1" dirty="0" smtClean="0">
                <a:solidFill>
                  <a:srgbClr val="FF0000"/>
                </a:solidFill>
              </a:rPr>
              <a:t>Abfragen</a:t>
            </a:r>
            <a:r>
              <a:rPr lang="de-AT" dirty="0" smtClean="0"/>
              <a:t> in Access OUTER JOIN</a:t>
            </a:r>
            <a:endParaRPr lang="de-AT" dirty="0"/>
          </a:p>
        </p:txBody>
      </p:sp>
      <p:sp>
        <p:nvSpPr>
          <p:cNvPr id="3" name="Fußzeilenplatzhalter 2"/>
          <p:cNvSpPr>
            <a:spLocks noGrp="1"/>
          </p:cNvSpPr>
          <p:nvPr>
            <p:ph type="ftr" sz="quarter" idx="11"/>
          </p:nvPr>
        </p:nvSpPr>
        <p:spPr/>
        <p:txBody>
          <a:bodyPr/>
          <a:lstStyle/>
          <a:p>
            <a:r>
              <a:rPr lang="de-DE"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12</a:t>
            </a:fld>
            <a:endParaRPr lang="de-DE" dirty="0"/>
          </a:p>
        </p:txBody>
      </p:sp>
      <p:pic>
        <p:nvPicPr>
          <p:cNvPr id="6" name="Picture 2" descr="C:\Users\psad\Desktop\DBIS2\20110216_Access01\logo.jpg"/>
          <p:cNvPicPr>
            <a:picLocks noChangeAspect="1" noChangeArrowheads="1"/>
          </p:cNvPicPr>
          <p:nvPr/>
        </p:nvPicPr>
        <p:blipFill>
          <a:blip r:embed="rId3" cstate="print"/>
          <a:srcRect/>
          <a:stretch>
            <a:fillRect/>
          </a:stretch>
        </p:blipFill>
        <p:spPr bwMode="auto">
          <a:xfrm>
            <a:off x="8100392" y="188640"/>
            <a:ext cx="792088" cy="792088"/>
          </a:xfrm>
          <a:prstGeom prst="rect">
            <a:avLst/>
          </a:prstGeom>
          <a:noFill/>
        </p:spPr>
      </p:pic>
      <p:pic>
        <p:nvPicPr>
          <p:cNvPr id="12" name="Picture 3"/>
          <p:cNvPicPr>
            <a:picLocks noChangeAspect="1" noChangeArrowheads="1"/>
          </p:cNvPicPr>
          <p:nvPr/>
        </p:nvPicPr>
        <p:blipFill>
          <a:blip r:embed="rId4" cstate="print"/>
          <a:srcRect/>
          <a:stretch>
            <a:fillRect/>
          </a:stretch>
        </p:blipFill>
        <p:spPr bwMode="auto">
          <a:xfrm>
            <a:off x="5436096" y="4293096"/>
            <a:ext cx="3510416" cy="1597146"/>
          </a:xfrm>
          <a:prstGeom prst="rect">
            <a:avLst/>
          </a:prstGeom>
          <a:noFill/>
          <a:ln w="9525">
            <a:noFill/>
            <a:miter lim="800000"/>
            <a:headEnd/>
            <a:tailEnd/>
          </a:ln>
        </p:spPr>
      </p:pic>
      <p:sp>
        <p:nvSpPr>
          <p:cNvPr id="19" name="Abgerundete rechteckige Legende 18"/>
          <p:cNvSpPr/>
          <p:nvPr/>
        </p:nvSpPr>
        <p:spPr>
          <a:xfrm>
            <a:off x="7380312" y="3284984"/>
            <a:ext cx="1440160" cy="936104"/>
          </a:xfrm>
          <a:prstGeom prst="wedgeRoundRectCallout">
            <a:avLst>
              <a:gd name="adj1" fmla="val -55225"/>
              <a:gd name="adj2" fmla="val 12718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Doppelklick fragt  intelligent</a:t>
            </a:r>
            <a:endParaRPr lang="de-AT"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a:xfrm>
            <a:off x="395536" y="1196752"/>
            <a:ext cx="8424936" cy="5112568"/>
          </a:xfrm>
        </p:spPr>
        <p:txBody>
          <a:bodyPr>
            <a:normAutofit/>
          </a:bodyPr>
          <a:lstStyle/>
          <a:p>
            <a:r>
              <a:rPr lang="de-AT" dirty="0" smtClean="0"/>
              <a:t>Eine sehr häufige Fragestellung, für OUTER JOINS ist</a:t>
            </a:r>
            <a:br>
              <a:rPr lang="de-AT" dirty="0" smtClean="0"/>
            </a:br>
            <a:r>
              <a:rPr lang="de-AT" dirty="0" smtClean="0"/>
              <a:t>Zeige die Datensätze einer PK Tabelle, bei denen der PK nicht im Fremdschlüssel vorkommt, </a:t>
            </a:r>
            <a:br>
              <a:rPr lang="de-AT" dirty="0" smtClean="0"/>
            </a:br>
            <a:r>
              <a:rPr lang="de-AT" dirty="0" smtClean="0"/>
              <a:t/>
            </a:r>
            <a:br>
              <a:rPr lang="de-AT" dirty="0" smtClean="0"/>
            </a:br>
            <a:r>
              <a:rPr lang="de-AT" dirty="0" smtClean="0"/>
              <a:t>z.B.</a:t>
            </a:r>
            <a:br>
              <a:rPr lang="de-AT" dirty="0" smtClean="0"/>
            </a:br>
            <a:r>
              <a:rPr lang="de-AT" dirty="0" smtClean="0"/>
              <a:t>Welche Lehrer sind keine </a:t>
            </a:r>
            <a:r>
              <a:rPr lang="de-AT" dirty="0" err="1" smtClean="0"/>
              <a:t>KVs</a:t>
            </a:r>
            <a:r>
              <a:rPr lang="de-AT" dirty="0" smtClean="0"/>
              <a:t>?</a:t>
            </a:r>
          </a:p>
        </p:txBody>
      </p:sp>
      <p:sp>
        <p:nvSpPr>
          <p:cNvPr id="2" name="Titel 1"/>
          <p:cNvSpPr>
            <a:spLocks noGrp="1"/>
          </p:cNvSpPr>
          <p:nvPr>
            <p:ph type="title"/>
          </p:nvPr>
        </p:nvSpPr>
        <p:spPr/>
        <p:txBody>
          <a:bodyPr/>
          <a:lstStyle/>
          <a:p>
            <a:r>
              <a:rPr lang="de-AT" b="1" dirty="0" smtClean="0">
                <a:solidFill>
                  <a:srgbClr val="FF0000"/>
                </a:solidFill>
              </a:rPr>
              <a:t>Abfragen</a:t>
            </a:r>
            <a:r>
              <a:rPr lang="de-AT" dirty="0" smtClean="0"/>
              <a:t> in Access OUTER JOIN</a:t>
            </a:r>
            <a:endParaRPr lang="de-AT" dirty="0"/>
          </a:p>
        </p:txBody>
      </p:sp>
      <p:sp>
        <p:nvSpPr>
          <p:cNvPr id="3" name="Fußzeilenplatzhalter 2"/>
          <p:cNvSpPr>
            <a:spLocks noGrp="1"/>
          </p:cNvSpPr>
          <p:nvPr>
            <p:ph type="ftr" sz="quarter" idx="11"/>
          </p:nvPr>
        </p:nvSpPr>
        <p:spPr/>
        <p:txBody>
          <a:bodyPr/>
          <a:lstStyle/>
          <a:p>
            <a:r>
              <a:rPr lang="de-DE"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13</a:t>
            </a:fld>
            <a:endParaRPr lang="de-DE" dirty="0"/>
          </a:p>
        </p:txBody>
      </p:sp>
      <p:pic>
        <p:nvPicPr>
          <p:cNvPr id="6" name="Picture 2" descr="C:\Users\psad\Desktop\DBIS2\20110216_Access01\logo.jpg"/>
          <p:cNvPicPr>
            <a:picLocks noChangeAspect="1" noChangeArrowheads="1"/>
          </p:cNvPicPr>
          <p:nvPr/>
        </p:nvPicPr>
        <p:blipFill>
          <a:blip r:embed="rId3" cstate="print"/>
          <a:srcRect/>
          <a:stretch>
            <a:fillRect/>
          </a:stretch>
        </p:blipFill>
        <p:spPr bwMode="auto">
          <a:xfrm>
            <a:off x="8100392" y="188640"/>
            <a:ext cx="792088" cy="792088"/>
          </a:xfrm>
          <a:prstGeom prst="rect">
            <a:avLst/>
          </a:prstGeom>
          <a:noFill/>
        </p:spPr>
      </p:pic>
      <p:pic>
        <p:nvPicPr>
          <p:cNvPr id="12" name="Picture 3"/>
          <p:cNvPicPr>
            <a:picLocks noChangeAspect="1" noChangeArrowheads="1"/>
          </p:cNvPicPr>
          <p:nvPr/>
        </p:nvPicPr>
        <p:blipFill>
          <a:blip r:embed="rId4" cstate="print"/>
          <a:srcRect/>
          <a:stretch>
            <a:fillRect/>
          </a:stretch>
        </p:blipFill>
        <p:spPr bwMode="auto">
          <a:xfrm>
            <a:off x="5292080" y="2564904"/>
            <a:ext cx="3510416" cy="1597146"/>
          </a:xfrm>
          <a:prstGeom prst="rect">
            <a:avLst/>
          </a:prstGeom>
          <a:noFill/>
          <a:ln w="9525">
            <a:noFill/>
            <a:miter lim="800000"/>
            <a:headEnd/>
            <a:tailEnd/>
          </a:ln>
        </p:spPr>
      </p:pic>
      <p:pic>
        <p:nvPicPr>
          <p:cNvPr id="43010" name="Picture 2" descr="C:\Users\psad\AppData\Local\Temp\SNAGHTML17c9737.PNG"/>
          <p:cNvPicPr>
            <a:picLocks noChangeAspect="1" noChangeArrowheads="1"/>
          </p:cNvPicPr>
          <p:nvPr/>
        </p:nvPicPr>
        <p:blipFill>
          <a:blip r:embed="rId5" cstate="print"/>
          <a:srcRect/>
          <a:stretch>
            <a:fillRect/>
          </a:stretch>
        </p:blipFill>
        <p:spPr bwMode="auto">
          <a:xfrm>
            <a:off x="323528" y="4221088"/>
            <a:ext cx="7776864" cy="2066979"/>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r>
              <a:rPr lang="de-AT" dirty="0" smtClean="0"/>
              <a:t>Zeige Lehrernamen mit dem Text </a:t>
            </a:r>
            <a:r>
              <a:rPr lang="de-AT" dirty="0" err="1" smtClean="0"/>
              <a:t>Ges_Lehrerlehrerin</a:t>
            </a:r>
            <a:r>
              <a:rPr lang="de-AT" dirty="0" smtClean="0"/>
              <a:t/>
            </a:r>
            <a:br>
              <a:rPr lang="de-AT" dirty="0" smtClean="0"/>
            </a:br>
            <a:r>
              <a:rPr lang="de-AT" dirty="0" smtClean="0"/>
              <a:t>	(überlegen ob  inner, </a:t>
            </a:r>
            <a:r>
              <a:rPr lang="de-AT" dirty="0" err="1" smtClean="0"/>
              <a:t>outer</a:t>
            </a:r>
            <a:r>
              <a:rPr lang="de-AT" dirty="0" smtClean="0"/>
              <a:t> </a:t>
            </a:r>
            <a:r>
              <a:rPr lang="de-AT" dirty="0" err="1" smtClean="0"/>
              <a:t>join</a:t>
            </a:r>
            <a:r>
              <a:rPr lang="de-AT" dirty="0" smtClean="0"/>
              <a:t>)</a:t>
            </a:r>
          </a:p>
          <a:p>
            <a:r>
              <a:rPr lang="de-AT" dirty="0" smtClean="0"/>
              <a:t>Welche Klassen haben keine Schüler</a:t>
            </a:r>
          </a:p>
          <a:p>
            <a:r>
              <a:rPr lang="de-AT" dirty="0" smtClean="0"/>
              <a:t>Zeige alle Lehrer, gebe daneben aus ob sie Abteilungsleiter sind (</a:t>
            </a:r>
            <a:r>
              <a:rPr lang="de-AT" dirty="0" err="1" smtClean="0"/>
              <a:t>Abt_Name</a:t>
            </a:r>
            <a:r>
              <a:rPr lang="de-AT" dirty="0" smtClean="0"/>
              <a:t> angeben)</a:t>
            </a:r>
          </a:p>
          <a:p>
            <a:r>
              <a:rPr lang="de-AT" dirty="0" smtClean="0"/>
              <a:t>Welche Religionsbekenntnisse  sind nie bei Schülern eingetragen</a:t>
            </a:r>
          </a:p>
          <a:p>
            <a:r>
              <a:rPr lang="de-AT" dirty="0" smtClean="0"/>
              <a:t>Welche Schüler haben kein Religionsbekenntnis             	(Achtung Fangfrage)</a:t>
            </a:r>
          </a:p>
          <a:p>
            <a:pPr>
              <a:buNone/>
            </a:pPr>
            <a:endParaRPr lang="de-AT" dirty="0" smtClean="0"/>
          </a:p>
          <a:p>
            <a:endParaRPr lang="de-AT" dirty="0" smtClean="0"/>
          </a:p>
          <a:p>
            <a:endParaRPr lang="de-AT" dirty="0" smtClean="0"/>
          </a:p>
          <a:p>
            <a:endParaRPr lang="de-AT" dirty="0" smtClean="0"/>
          </a:p>
        </p:txBody>
      </p:sp>
      <p:sp>
        <p:nvSpPr>
          <p:cNvPr id="2" name="Titel 1"/>
          <p:cNvSpPr>
            <a:spLocks noGrp="1"/>
          </p:cNvSpPr>
          <p:nvPr>
            <p:ph type="title"/>
          </p:nvPr>
        </p:nvSpPr>
        <p:spPr/>
        <p:txBody>
          <a:bodyPr/>
          <a:lstStyle/>
          <a:p>
            <a:r>
              <a:rPr lang="de-AT" dirty="0" smtClean="0"/>
              <a:t>Abfragen in Access Übungen für Sie schuldb1_V3.mdb</a:t>
            </a:r>
            <a:endParaRPr lang="de-AT" dirty="0"/>
          </a:p>
        </p:txBody>
      </p:sp>
      <p:sp>
        <p:nvSpPr>
          <p:cNvPr id="3" name="Fußzeilenplatzhalter 2"/>
          <p:cNvSpPr>
            <a:spLocks noGrp="1"/>
          </p:cNvSpPr>
          <p:nvPr>
            <p:ph type="ftr" sz="quarter" idx="11"/>
          </p:nvPr>
        </p:nvSpPr>
        <p:spPr/>
        <p:txBody>
          <a:bodyPr/>
          <a:lstStyle/>
          <a:p>
            <a:r>
              <a:rPr lang="de-DE" dirty="0"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14</a:t>
            </a:fld>
            <a:endParaRPr lang="de-DE" dirty="0"/>
          </a:p>
        </p:txBody>
      </p:sp>
      <p:pic>
        <p:nvPicPr>
          <p:cNvPr id="18" name="Picture 2" descr="C:\Users\psad\Desktop\DBIS2\20110216_Access01\logo.jpg"/>
          <p:cNvPicPr>
            <a:picLocks noChangeAspect="1" noChangeArrowheads="1"/>
          </p:cNvPicPr>
          <p:nvPr/>
        </p:nvPicPr>
        <p:blipFill>
          <a:blip r:embed="rId3" cstate="print"/>
          <a:srcRect/>
          <a:stretch>
            <a:fillRect/>
          </a:stretch>
        </p:blipFill>
        <p:spPr bwMode="auto">
          <a:xfrm>
            <a:off x="8100392" y="188640"/>
            <a:ext cx="792088" cy="792088"/>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el 1"/>
          <p:cNvSpPr>
            <a:spLocks noGrp="1"/>
          </p:cNvSpPr>
          <p:nvPr>
            <p:ph type="title"/>
          </p:nvPr>
        </p:nvSpPr>
        <p:spPr/>
        <p:txBody>
          <a:bodyPr/>
          <a:lstStyle/>
          <a:p>
            <a:pPr indent="0" eaLnBrk="1" hangingPunct="1"/>
            <a:endParaRPr lang="de-AT" smtClean="0"/>
          </a:p>
        </p:txBody>
      </p:sp>
      <p:sp>
        <p:nvSpPr>
          <p:cNvPr id="3" name="Fußzeilenplatzhalter 2"/>
          <p:cNvSpPr>
            <a:spLocks noGrp="1"/>
          </p:cNvSpPr>
          <p:nvPr>
            <p:ph type="ftr" sz="quarter" idx="11"/>
          </p:nvPr>
        </p:nvSpPr>
        <p:spPr/>
        <p:txBody>
          <a:bodyPr/>
          <a:lstStyle/>
          <a:p>
            <a:pPr>
              <a:defRPr/>
            </a:pPr>
            <a:r>
              <a:rPr lang="de-AT" smtClean="0"/>
              <a:t>ACCESS - neue Datenbanken und Abfragen</a:t>
            </a:r>
            <a:endParaRPr lang="de-DE" dirty="0"/>
          </a:p>
        </p:txBody>
      </p:sp>
      <p:sp>
        <p:nvSpPr>
          <p:cNvPr id="29699" name="Inhaltsplatzhalter 3"/>
          <p:cNvSpPr>
            <a:spLocks noGrp="1"/>
          </p:cNvSpPr>
          <p:nvPr>
            <p:ph idx="1"/>
          </p:nvPr>
        </p:nvSpPr>
        <p:spPr>
          <a:xfrm>
            <a:off x="395288" y="1125538"/>
            <a:ext cx="8424862" cy="5000625"/>
          </a:xfrm>
        </p:spPr>
        <p:txBody>
          <a:bodyPr/>
          <a:lstStyle/>
          <a:p>
            <a:pPr eaLnBrk="1" hangingPunct="1"/>
            <a:endParaRPr lang="de-AT" smtClean="0"/>
          </a:p>
        </p:txBody>
      </p:sp>
      <p:sp>
        <p:nvSpPr>
          <p:cNvPr id="5" name="Rechteck 4"/>
          <p:cNvSpPr/>
          <p:nvPr/>
        </p:nvSpPr>
        <p:spPr>
          <a:xfrm>
            <a:off x="0" y="9525"/>
            <a:ext cx="9144000" cy="68484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AT"/>
          </a:p>
        </p:txBody>
      </p:sp>
      <p:sp>
        <p:nvSpPr>
          <p:cNvPr id="29701" name="Textfeld 5"/>
          <p:cNvSpPr txBox="1">
            <a:spLocks noChangeArrowheads="1"/>
          </p:cNvSpPr>
          <p:nvPr/>
        </p:nvSpPr>
        <p:spPr bwMode="auto">
          <a:xfrm>
            <a:off x="0" y="1916832"/>
            <a:ext cx="9144000" cy="2123658"/>
          </a:xfrm>
          <a:prstGeom prst="rect">
            <a:avLst/>
          </a:prstGeom>
          <a:noFill/>
          <a:ln w="9525">
            <a:noFill/>
            <a:miter lim="800000"/>
            <a:headEnd/>
            <a:tailEnd/>
          </a:ln>
        </p:spPr>
        <p:txBody>
          <a:bodyPr>
            <a:spAutoFit/>
          </a:bodyPr>
          <a:lstStyle/>
          <a:p>
            <a:pPr algn="ctr"/>
            <a:r>
              <a:rPr lang="de-AT" sz="6600" dirty="0" smtClean="0">
                <a:latin typeface="Calibri" pitchFamily="34" charset="0"/>
              </a:rPr>
              <a:t>Abfragen, die Daten ändern können</a:t>
            </a:r>
            <a:endParaRPr lang="de-AT" sz="6600" dirty="0">
              <a:latin typeface="Calibri" pitchFamily="34" charset="0"/>
            </a:endParaRPr>
          </a:p>
        </p:txBody>
      </p:sp>
      <p:sp>
        <p:nvSpPr>
          <p:cNvPr id="7" name="Foliennummernplatzhalter 6"/>
          <p:cNvSpPr>
            <a:spLocks noGrp="1"/>
          </p:cNvSpPr>
          <p:nvPr>
            <p:ph type="sldNum" sz="quarter" idx="12"/>
          </p:nvPr>
        </p:nvSpPr>
        <p:spPr/>
        <p:txBody>
          <a:bodyPr/>
          <a:lstStyle/>
          <a:p>
            <a:pPr>
              <a:defRPr/>
            </a:pPr>
            <a:fld id="{28311530-E6DA-4A8F-B1D0-3F32FBF6C09A}" type="slidenum">
              <a:rPr lang="de-DE" smtClean="0"/>
              <a:pPr>
                <a:defRPr/>
              </a:pPr>
              <a:t>15</a:t>
            </a:fld>
            <a:endParaRPr lang="de-DE" dirty="0"/>
          </a:p>
        </p:txBody>
      </p:sp>
      <p:sp>
        <p:nvSpPr>
          <p:cNvPr id="8" name="Rechteck 7"/>
          <p:cNvSpPr/>
          <p:nvPr/>
        </p:nvSpPr>
        <p:spPr>
          <a:xfrm rot="19718257">
            <a:off x="899592" y="5013176"/>
            <a:ext cx="1890261"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de-DE"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Insert</a:t>
            </a:r>
            <a:endParaRPr lang="de-DE"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9" name="Rechteck 8"/>
          <p:cNvSpPr/>
          <p:nvPr/>
        </p:nvSpPr>
        <p:spPr>
          <a:xfrm rot="1277353">
            <a:off x="6180140" y="5002838"/>
            <a:ext cx="2099870"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de-DE"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Delete</a:t>
            </a:r>
            <a:endParaRPr lang="de-DE"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
        <p:nvSpPr>
          <p:cNvPr id="10" name="Rechteck 9"/>
          <p:cNvSpPr/>
          <p:nvPr/>
        </p:nvSpPr>
        <p:spPr>
          <a:xfrm>
            <a:off x="3228256" y="4573519"/>
            <a:ext cx="2333844"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de-DE"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Update</a:t>
            </a:r>
            <a:endParaRPr lang="de-DE"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spTree>
    <p:extLst>
      <p:ext uri="{BB962C8B-B14F-4D97-AF65-F5344CB8AC3E}">
        <p14:creationId xmlns:p14="http://schemas.microsoft.com/office/powerpoint/2010/main" xmlns="" val="13965133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b="1" dirty="0" smtClean="0">
                <a:solidFill>
                  <a:srgbClr val="FF0000"/>
                </a:solidFill>
              </a:rPr>
              <a:t>Verändernde Abfragen</a:t>
            </a:r>
            <a:r>
              <a:rPr lang="de-AT" dirty="0" smtClean="0"/>
              <a:t> in Access</a:t>
            </a:r>
            <a:endParaRPr lang="de-AT" dirty="0"/>
          </a:p>
        </p:txBody>
      </p:sp>
      <p:sp>
        <p:nvSpPr>
          <p:cNvPr id="3" name="Fußzeilenplatzhalter 2"/>
          <p:cNvSpPr>
            <a:spLocks noGrp="1"/>
          </p:cNvSpPr>
          <p:nvPr>
            <p:ph type="ftr" sz="quarter" idx="11"/>
          </p:nvPr>
        </p:nvSpPr>
        <p:spPr/>
        <p:txBody>
          <a:bodyPr/>
          <a:lstStyle/>
          <a:p>
            <a:r>
              <a:rPr lang="de-DE"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16</a:t>
            </a:fld>
            <a:endParaRPr lang="de-DE" dirty="0"/>
          </a:p>
        </p:txBody>
      </p:sp>
      <p:sp>
        <p:nvSpPr>
          <p:cNvPr id="5" name="Inhaltsplatzhalter 4"/>
          <p:cNvSpPr>
            <a:spLocks noGrp="1"/>
          </p:cNvSpPr>
          <p:nvPr>
            <p:ph idx="1"/>
          </p:nvPr>
        </p:nvSpPr>
        <p:spPr>
          <a:xfrm>
            <a:off x="395536" y="1196752"/>
            <a:ext cx="8424936" cy="4968552"/>
          </a:xfrm>
        </p:spPr>
        <p:txBody>
          <a:bodyPr>
            <a:normAutofit/>
          </a:bodyPr>
          <a:lstStyle/>
          <a:p>
            <a:r>
              <a:rPr lang="de-AT" dirty="0" smtClean="0"/>
              <a:t>Im Abfrageentwurf</a:t>
            </a:r>
            <a:br>
              <a:rPr lang="de-AT" dirty="0" smtClean="0"/>
            </a:br>
            <a:r>
              <a:rPr lang="de-AT" dirty="0" smtClean="0"/>
              <a:t>sieht man weitere</a:t>
            </a:r>
            <a:br>
              <a:rPr lang="de-AT" dirty="0" smtClean="0"/>
            </a:br>
            <a:r>
              <a:rPr lang="de-AT" dirty="0" smtClean="0"/>
              <a:t>Abfragetypen</a:t>
            </a:r>
            <a:br>
              <a:rPr lang="de-AT" dirty="0" smtClean="0"/>
            </a:br>
            <a:endParaRPr lang="de-AT" sz="1800" dirty="0" smtClean="0"/>
          </a:p>
          <a:p>
            <a:r>
              <a:rPr lang="de-AT" dirty="0" smtClean="0"/>
              <a:t>Man erstellt zuerst eine normale (Auswahl) Abfrage  und ändert diese dann in eine andere ab</a:t>
            </a:r>
          </a:p>
          <a:p>
            <a:r>
              <a:rPr lang="de-AT" dirty="0" smtClean="0"/>
              <a:t>Will man z.B. mit den Lehrerdaten der Klassenvorstände eine neue Tabelle erstellen, dann entwickelt man zuerst die Auswahlabfrage und klickt dann auf  „Tabelle erstellen“ und gibt den Namen der neuen Tabelle z.B.  „</a:t>
            </a:r>
            <a:r>
              <a:rPr lang="de-AT" dirty="0" err="1" smtClean="0"/>
              <a:t>tempKvdaten</a:t>
            </a:r>
            <a:r>
              <a:rPr lang="de-AT" dirty="0" smtClean="0"/>
              <a:t>“ an</a:t>
            </a:r>
          </a:p>
          <a:p>
            <a:endParaRPr lang="de-AT" dirty="0" smtClean="0"/>
          </a:p>
          <a:p>
            <a:endParaRPr lang="de-AT" dirty="0" smtClean="0"/>
          </a:p>
          <a:p>
            <a:endParaRPr lang="de-AT" dirty="0" smtClean="0"/>
          </a:p>
          <a:p>
            <a:endParaRPr lang="de-AT" dirty="0" smtClean="0"/>
          </a:p>
        </p:txBody>
      </p:sp>
      <p:pic>
        <p:nvPicPr>
          <p:cNvPr id="6" name="Picture 2" descr="C:\Users\psad\Desktop\DBIS2\20110216_Access01\logo.jpg"/>
          <p:cNvPicPr>
            <a:picLocks noChangeAspect="1" noChangeArrowheads="1"/>
          </p:cNvPicPr>
          <p:nvPr/>
        </p:nvPicPr>
        <p:blipFill>
          <a:blip r:embed="rId3" cstate="print"/>
          <a:srcRect/>
          <a:stretch>
            <a:fillRect/>
          </a:stretch>
        </p:blipFill>
        <p:spPr bwMode="auto">
          <a:xfrm>
            <a:off x="8100392" y="188640"/>
            <a:ext cx="792088" cy="792088"/>
          </a:xfrm>
          <a:prstGeom prst="rect">
            <a:avLst/>
          </a:prstGeom>
          <a:noFill/>
        </p:spPr>
      </p:pic>
      <p:pic>
        <p:nvPicPr>
          <p:cNvPr id="14337" name="Picture 1"/>
          <p:cNvPicPr>
            <a:picLocks noChangeAspect="1" noChangeArrowheads="1"/>
          </p:cNvPicPr>
          <p:nvPr/>
        </p:nvPicPr>
        <p:blipFill>
          <a:blip r:embed="rId4" cstate="print"/>
          <a:srcRect/>
          <a:stretch>
            <a:fillRect/>
          </a:stretch>
        </p:blipFill>
        <p:spPr bwMode="auto">
          <a:xfrm>
            <a:off x="3707904" y="1052736"/>
            <a:ext cx="4937423" cy="1537481"/>
          </a:xfrm>
          <a:prstGeom prst="rect">
            <a:avLst/>
          </a:prstGeom>
          <a:noFill/>
          <a:ln w="9525">
            <a:noFill/>
            <a:miter lim="800000"/>
            <a:headEnd/>
            <a:tailEnd/>
          </a:ln>
        </p:spPr>
      </p:pic>
      <p:cxnSp>
        <p:nvCxnSpPr>
          <p:cNvPr id="14" name="Gewinkelte Verbindung 13"/>
          <p:cNvCxnSpPr/>
          <p:nvPr/>
        </p:nvCxnSpPr>
        <p:spPr>
          <a:xfrm rot="16200000" flipV="1">
            <a:off x="4572794" y="2564110"/>
            <a:ext cx="431254" cy="794"/>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Gewinkelte Verbindung 16"/>
          <p:cNvCxnSpPr/>
          <p:nvPr/>
        </p:nvCxnSpPr>
        <p:spPr>
          <a:xfrm rot="16200000" flipV="1">
            <a:off x="5004842" y="2564110"/>
            <a:ext cx="431254" cy="794"/>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8" name="Gewinkelte Verbindung 17"/>
          <p:cNvCxnSpPr/>
          <p:nvPr/>
        </p:nvCxnSpPr>
        <p:spPr>
          <a:xfrm rot="16200000" flipV="1">
            <a:off x="5652914" y="2564110"/>
            <a:ext cx="431254" cy="794"/>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Gewinkelte Verbindung 18"/>
          <p:cNvCxnSpPr/>
          <p:nvPr/>
        </p:nvCxnSpPr>
        <p:spPr>
          <a:xfrm rot="16200000" flipV="1">
            <a:off x="7093074" y="2564110"/>
            <a:ext cx="431254" cy="794"/>
          </a:xfrm>
          <a:prstGeom prst="bentConnector3">
            <a:avLst>
              <a:gd name="adj1" fmla="val 50000"/>
            </a:avLst>
          </a:prstGeom>
          <a:ln>
            <a:tailEnd type="arrow"/>
          </a:ln>
        </p:spPr>
        <p:style>
          <a:lnRef idx="2">
            <a:schemeClr val="accent2"/>
          </a:lnRef>
          <a:fillRef idx="0">
            <a:schemeClr val="accent2"/>
          </a:fillRef>
          <a:effectRef idx="1">
            <a:schemeClr val="accent2"/>
          </a:effectRef>
          <a:fontRef idx="minor">
            <a:schemeClr val="tx1"/>
          </a:fontRef>
        </p:style>
      </p:cxnSp>
      <p:pic>
        <p:nvPicPr>
          <p:cNvPr id="14338" name="Picture 2"/>
          <p:cNvPicPr>
            <a:picLocks noChangeAspect="1" noChangeArrowheads="1"/>
          </p:cNvPicPr>
          <p:nvPr/>
        </p:nvPicPr>
        <p:blipFill>
          <a:blip r:embed="rId5" cstate="print"/>
          <a:srcRect/>
          <a:stretch>
            <a:fillRect/>
          </a:stretch>
        </p:blipFill>
        <p:spPr bwMode="auto">
          <a:xfrm>
            <a:off x="8244408" y="3861048"/>
            <a:ext cx="504056" cy="69586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b="1" dirty="0" smtClean="0">
                <a:solidFill>
                  <a:srgbClr val="FF0000"/>
                </a:solidFill>
              </a:rPr>
              <a:t>Verändernde Abfragen</a:t>
            </a:r>
            <a:r>
              <a:rPr lang="de-AT" dirty="0" smtClean="0"/>
              <a:t> in Access</a:t>
            </a:r>
            <a:endParaRPr lang="de-AT" dirty="0"/>
          </a:p>
        </p:txBody>
      </p:sp>
      <p:sp>
        <p:nvSpPr>
          <p:cNvPr id="3" name="Fußzeilenplatzhalter 2"/>
          <p:cNvSpPr>
            <a:spLocks noGrp="1"/>
          </p:cNvSpPr>
          <p:nvPr>
            <p:ph type="ftr" sz="quarter" idx="11"/>
          </p:nvPr>
        </p:nvSpPr>
        <p:spPr/>
        <p:txBody>
          <a:bodyPr/>
          <a:lstStyle/>
          <a:p>
            <a:r>
              <a:rPr lang="de-DE"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17</a:t>
            </a:fld>
            <a:endParaRPr lang="de-DE" dirty="0"/>
          </a:p>
        </p:txBody>
      </p:sp>
      <p:sp>
        <p:nvSpPr>
          <p:cNvPr id="5" name="Inhaltsplatzhalter 4"/>
          <p:cNvSpPr>
            <a:spLocks noGrp="1"/>
          </p:cNvSpPr>
          <p:nvPr>
            <p:ph idx="1"/>
          </p:nvPr>
        </p:nvSpPr>
        <p:spPr>
          <a:xfrm>
            <a:off x="395536" y="1196752"/>
            <a:ext cx="8424936" cy="4968552"/>
          </a:xfrm>
        </p:spPr>
        <p:txBody>
          <a:bodyPr>
            <a:normAutofit/>
          </a:bodyPr>
          <a:lstStyle/>
          <a:p>
            <a:r>
              <a:rPr lang="de-AT" dirty="0" smtClean="0"/>
              <a:t>Das Hinzufügen neuer Daten wird man eher direkt im Datenblatt der Tabelle erledigen, es ist aber auch mit Befehlen möglich. Zuerst </a:t>
            </a:r>
            <a:r>
              <a:rPr lang="de-AT" dirty="0" err="1" smtClean="0"/>
              <a:t>muss</a:t>
            </a:r>
            <a:r>
              <a:rPr lang="de-AT" dirty="0" smtClean="0"/>
              <a:t> eine normale </a:t>
            </a:r>
            <a:br>
              <a:rPr lang="de-AT" dirty="0" smtClean="0"/>
            </a:br>
            <a:r>
              <a:rPr lang="de-AT" dirty="0" smtClean="0"/>
              <a:t>Abfrage sinnvolle neue Daten liefern dann </a:t>
            </a:r>
            <a:r>
              <a:rPr lang="de-AT" dirty="0" smtClean="0">
                <a:sym typeface="Wingdings" pitchFamily="2" charset="2"/>
              </a:rPr>
              <a:t></a:t>
            </a:r>
            <a:br>
              <a:rPr lang="de-AT" dirty="0" smtClean="0">
                <a:sym typeface="Wingdings" pitchFamily="2" charset="2"/>
              </a:rPr>
            </a:br>
            <a:r>
              <a:rPr lang="de-AT" dirty="0" smtClean="0">
                <a:sym typeface="Wingdings" pitchFamily="2" charset="2"/>
              </a:rPr>
              <a:t>Die Zieltabelle wird gewählt und Zielfelder werden in der „Anfügen an“  Zeile  angegeben</a:t>
            </a:r>
          </a:p>
          <a:p>
            <a:r>
              <a:rPr lang="de-AT" dirty="0" smtClean="0">
                <a:sym typeface="Wingdings" pitchFamily="2" charset="2"/>
              </a:rPr>
              <a:t>Eher einfach ist es eine bestehende Abfrage (mit einer Tabelle im FROM) in eine Löschabfrage umzuwandeln, aber Vorsicht die gerade angezeigten Daten </a:t>
            </a:r>
            <a:br>
              <a:rPr lang="de-AT" dirty="0" smtClean="0">
                <a:sym typeface="Wingdings" pitchFamily="2" charset="2"/>
              </a:rPr>
            </a:br>
            <a:r>
              <a:rPr lang="de-AT" dirty="0" smtClean="0">
                <a:sym typeface="Wingdings" pitchFamily="2" charset="2"/>
              </a:rPr>
              <a:t>sind recht flott für immer gelöscht! </a:t>
            </a:r>
            <a:br>
              <a:rPr lang="de-AT" dirty="0" smtClean="0">
                <a:sym typeface="Wingdings" pitchFamily="2" charset="2"/>
              </a:rPr>
            </a:br>
            <a:r>
              <a:rPr lang="de-AT" dirty="0" smtClean="0">
                <a:sym typeface="Wingdings" pitchFamily="2" charset="2"/>
              </a:rPr>
              <a:t>Versuchen Sie mal Ihre Klasse zu löschen</a:t>
            </a:r>
          </a:p>
        </p:txBody>
      </p:sp>
      <p:pic>
        <p:nvPicPr>
          <p:cNvPr id="6" name="Picture 2" descr="C:\Users\psad\Desktop\DBIS2\20110216_Access01\logo.jpg"/>
          <p:cNvPicPr>
            <a:picLocks noChangeAspect="1" noChangeArrowheads="1"/>
          </p:cNvPicPr>
          <p:nvPr/>
        </p:nvPicPr>
        <p:blipFill>
          <a:blip r:embed="rId3" cstate="print"/>
          <a:srcRect/>
          <a:stretch>
            <a:fillRect/>
          </a:stretch>
        </p:blipFill>
        <p:spPr bwMode="auto">
          <a:xfrm>
            <a:off x="8100392" y="188640"/>
            <a:ext cx="792088" cy="792088"/>
          </a:xfrm>
          <a:prstGeom prst="rect">
            <a:avLst/>
          </a:prstGeom>
          <a:noFill/>
        </p:spPr>
      </p:pic>
      <p:pic>
        <p:nvPicPr>
          <p:cNvPr id="49154" name="Picture 2"/>
          <p:cNvPicPr>
            <a:picLocks noChangeAspect="1" noChangeArrowheads="1"/>
          </p:cNvPicPr>
          <p:nvPr/>
        </p:nvPicPr>
        <p:blipFill>
          <a:blip r:embed="rId4" cstate="print"/>
          <a:srcRect/>
          <a:stretch>
            <a:fillRect/>
          </a:stretch>
        </p:blipFill>
        <p:spPr bwMode="auto">
          <a:xfrm>
            <a:off x="7596336" y="2060848"/>
            <a:ext cx="648072" cy="850947"/>
          </a:xfrm>
          <a:prstGeom prst="rect">
            <a:avLst/>
          </a:prstGeom>
          <a:noFill/>
          <a:ln w="9525">
            <a:noFill/>
            <a:miter lim="800000"/>
            <a:headEnd/>
            <a:tailEnd/>
          </a:ln>
        </p:spPr>
      </p:pic>
      <p:pic>
        <p:nvPicPr>
          <p:cNvPr id="49155" name="Picture 3"/>
          <p:cNvPicPr>
            <a:picLocks noChangeAspect="1" noChangeArrowheads="1"/>
          </p:cNvPicPr>
          <p:nvPr/>
        </p:nvPicPr>
        <p:blipFill>
          <a:blip r:embed="rId5" cstate="print"/>
          <a:srcRect/>
          <a:stretch>
            <a:fillRect/>
          </a:stretch>
        </p:blipFill>
        <p:spPr bwMode="auto">
          <a:xfrm>
            <a:off x="7956376" y="4797152"/>
            <a:ext cx="792088" cy="823273"/>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b="1" dirty="0" smtClean="0">
                <a:solidFill>
                  <a:srgbClr val="FF0000"/>
                </a:solidFill>
              </a:rPr>
              <a:t>Verändernde Abfragen</a:t>
            </a:r>
            <a:r>
              <a:rPr lang="de-AT" dirty="0" smtClean="0"/>
              <a:t> in Access</a:t>
            </a:r>
            <a:endParaRPr lang="de-AT" dirty="0"/>
          </a:p>
        </p:txBody>
      </p:sp>
      <p:sp>
        <p:nvSpPr>
          <p:cNvPr id="3" name="Fußzeilenplatzhalter 2"/>
          <p:cNvSpPr>
            <a:spLocks noGrp="1"/>
          </p:cNvSpPr>
          <p:nvPr>
            <p:ph type="ftr" sz="quarter" idx="11"/>
          </p:nvPr>
        </p:nvSpPr>
        <p:spPr/>
        <p:txBody>
          <a:bodyPr/>
          <a:lstStyle/>
          <a:p>
            <a:r>
              <a:rPr lang="de-DE"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18</a:t>
            </a:fld>
            <a:endParaRPr lang="de-DE" dirty="0"/>
          </a:p>
        </p:txBody>
      </p:sp>
      <p:sp>
        <p:nvSpPr>
          <p:cNvPr id="5" name="Inhaltsplatzhalter 4"/>
          <p:cNvSpPr>
            <a:spLocks noGrp="1"/>
          </p:cNvSpPr>
          <p:nvPr>
            <p:ph idx="1"/>
          </p:nvPr>
        </p:nvSpPr>
        <p:spPr>
          <a:xfrm>
            <a:off x="395536" y="1196752"/>
            <a:ext cx="8424936" cy="4968552"/>
          </a:xfrm>
        </p:spPr>
        <p:txBody>
          <a:bodyPr>
            <a:normAutofit fontScale="92500" lnSpcReduction="10000"/>
          </a:bodyPr>
          <a:lstStyle/>
          <a:p>
            <a:r>
              <a:rPr lang="de-AT" dirty="0" smtClean="0"/>
              <a:t>Aktualisierungsabfragen (UPDATE Befehl) </a:t>
            </a:r>
            <a:br>
              <a:rPr lang="de-AT" dirty="0" smtClean="0"/>
            </a:br>
            <a:r>
              <a:rPr lang="de-AT" dirty="0" smtClean="0"/>
              <a:t>braucht man schon eher.  Aufgabe:</a:t>
            </a:r>
            <a:br>
              <a:rPr lang="de-AT" dirty="0" smtClean="0"/>
            </a:br>
            <a:r>
              <a:rPr lang="de-AT" dirty="0" smtClean="0"/>
              <a:t>Ändern Sie bei Ihrem eigenen Datensatz (nur bei diesem) die Adresse auf sinnvolle Werte</a:t>
            </a:r>
          </a:p>
          <a:p>
            <a:r>
              <a:rPr lang="de-AT" dirty="0" smtClean="0">
                <a:sym typeface="Wingdings" pitchFamily="2" charset="2"/>
              </a:rPr>
              <a:t>Zuerst eine Abfrage erstellen, die nur Ihren Datensatz als Ausgabe hat (WHERE </a:t>
            </a:r>
            <a:r>
              <a:rPr lang="de-AT" dirty="0" err="1" smtClean="0">
                <a:sym typeface="Wingdings" pitchFamily="2" charset="2"/>
              </a:rPr>
              <a:t>pk</a:t>
            </a:r>
            <a:r>
              <a:rPr lang="de-AT" dirty="0" smtClean="0">
                <a:sym typeface="Wingdings" pitchFamily="2" charset="2"/>
              </a:rPr>
              <a:t> = wert wäre sinnvoll), dabei die </a:t>
            </a:r>
            <a:r>
              <a:rPr lang="de-AT" dirty="0" err="1" smtClean="0">
                <a:sym typeface="Wingdings" pitchFamily="2" charset="2"/>
              </a:rPr>
              <a:t>Adressfelder</a:t>
            </a:r>
            <a:r>
              <a:rPr lang="de-AT" dirty="0" smtClean="0">
                <a:sym typeface="Wingdings" pitchFamily="2" charset="2"/>
              </a:rPr>
              <a:t> ausgeben</a:t>
            </a:r>
          </a:p>
          <a:p>
            <a:r>
              <a:rPr lang="de-AT" dirty="0" smtClean="0">
                <a:sym typeface="Wingdings" pitchFamily="2" charset="2"/>
              </a:rPr>
              <a:t>Auf Aktualisieren drücken und in der  „Aktualisieren“ Zeile die neuen </a:t>
            </a:r>
            <a:br>
              <a:rPr lang="de-AT" dirty="0" smtClean="0">
                <a:sym typeface="Wingdings" pitchFamily="2" charset="2"/>
              </a:rPr>
            </a:br>
            <a:r>
              <a:rPr lang="de-AT" dirty="0" smtClean="0">
                <a:sym typeface="Wingdings" pitchFamily="2" charset="2"/>
              </a:rPr>
              <a:t>Werte </a:t>
            </a:r>
            <a:br>
              <a:rPr lang="de-AT" dirty="0" smtClean="0">
                <a:sym typeface="Wingdings" pitchFamily="2" charset="2"/>
              </a:rPr>
            </a:br>
            <a:r>
              <a:rPr lang="de-AT" dirty="0" smtClean="0">
                <a:sym typeface="Wingdings" pitchFamily="2" charset="2"/>
              </a:rPr>
              <a:t>angeben</a:t>
            </a:r>
            <a:br>
              <a:rPr lang="de-AT" dirty="0" smtClean="0">
                <a:sym typeface="Wingdings" pitchFamily="2" charset="2"/>
              </a:rPr>
            </a:br>
            <a:endParaRPr lang="de-AT" dirty="0" smtClean="0">
              <a:sym typeface="Wingdings" pitchFamily="2" charset="2"/>
            </a:endParaRPr>
          </a:p>
          <a:p>
            <a:endParaRPr lang="de-AT" dirty="0" smtClean="0">
              <a:sym typeface="Wingdings" pitchFamily="2" charset="2"/>
            </a:endParaRPr>
          </a:p>
          <a:p>
            <a:endParaRPr lang="de-AT" dirty="0" smtClean="0">
              <a:sym typeface="Wingdings" pitchFamily="2" charset="2"/>
            </a:endParaRPr>
          </a:p>
          <a:p>
            <a:pPr>
              <a:buNone/>
            </a:pPr>
            <a:endParaRPr lang="de-AT" dirty="0" smtClean="0">
              <a:sym typeface="Wingdings" pitchFamily="2" charset="2"/>
            </a:endParaRPr>
          </a:p>
          <a:p>
            <a:endParaRPr lang="de-AT" dirty="0" smtClean="0">
              <a:sym typeface="Wingdings" pitchFamily="2" charset="2"/>
            </a:endParaRPr>
          </a:p>
          <a:p>
            <a:endParaRPr lang="de-AT" dirty="0" smtClean="0">
              <a:sym typeface="Wingdings" pitchFamily="2" charset="2"/>
            </a:endParaRPr>
          </a:p>
        </p:txBody>
      </p:sp>
      <p:pic>
        <p:nvPicPr>
          <p:cNvPr id="6" name="Picture 2" descr="C:\Users\psad\Desktop\DBIS2\20110216_Access01\logo.jpg"/>
          <p:cNvPicPr>
            <a:picLocks noChangeAspect="1" noChangeArrowheads="1"/>
          </p:cNvPicPr>
          <p:nvPr/>
        </p:nvPicPr>
        <p:blipFill>
          <a:blip r:embed="rId3" cstate="print"/>
          <a:srcRect/>
          <a:stretch>
            <a:fillRect/>
          </a:stretch>
        </p:blipFill>
        <p:spPr bwMode="auto">
          <a:xfrm>
            <a:off x="8100392" y="188640"/>
            <a:ext cx="792088" cy="792088"/>
          </a:xfrm>
          <a:prstGeom prst="rect">
            <a:avLst/>
          </a:prstGeom>
          <a:noFill/>
        </p:spPr>
      </p:pic>
      <p:pic>
        <p:nvPicPr>
          <p:cNvPr id="50178" name="Picture 2"/>
          <p:cNvPicPr>
            <a:picLocks noChangeAspect="1" noChangeArrowheads="1"/>
          </p:cNvPicPr>
          <p:nvPr/>
        </p:nvPicPr>
        <p:blipFill>
          <a:blip r:embed="rId4" cstate="print"/>
          <a:srcRect/>
          <a:stretch>
            <a:fillRect/>
          </a:stretch>
        </p:blipFill>
        <p:spPr bwMode="auto">
          <a:xfrm>
            <a:off x="7740352" y="1196752"/>
            <a:ext cx="972377" cy="705668"/>
          </a:xfrm>
          <a:prstGeom prst="rect">
            <a:avLst/>
          </a:prstGeom>
          <a:noFill/>
          <a:ln w="9525">
            <a:noFill/>
            <a:miter lim="800000"/>
            <a:headEnd/>
            <a:tailEnd/>
          </a:ln>
        </p:spPr>
      </p:pic>
      <p:pic>
        <p:nvPicPr>
          <p:cNvPr id="50179" name="Picture 3"/>
          <p:cNvPicPr>
            <a:picLocks noChangeAspect="1" noChangeArrowheads="1"/>
          </p:cNvPicPr>
          <p:nvPr/>
        </p:nvPicPr>
        <p:blipFill>
          <a:blip r:embed="rId5" cstate="print"/>
          <a:srcRect/>
          <a:stretch>
            <a:fillRect/>
          </a:stretch>
        </p:blipFill>
        <p:spPr bwMode="auto">
          <a:xfrm>
            <a:off x="2267744" y="4293096"/>
            <a:ext cx="6619218" cy="187220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b="1" dirty="0" smtClean="0">
                <a:solidFill>
                  <a:srgbClr val="FF0000"/>
                </a:solidFill>
              </a:rPr>
              <a:t>Verändernde Abfragen</a:t>
            </a:r>
            <a:r>
              <a:rPr lang="de-AT" dirty="0" smtClean="0"/>
              <a:t> in Access</a:t>
            </a:r>
            <a:endParaRPr lang="de-AT" dirty="0"/>
          </a:p>
        </p:txBody>
      </p:sp>
      <p:sp>
        <p:nvSpPr>
          <p:cNvPr id="3" name="Fußzeilenplatzhalter 2"/>
          <p:cNvSpPr>
            <a:spLocks noGrp="1"/>
          </p:cNvSpPr>
          <p:nvPr>
            <p:ph type="ftr" sz="quarter" idx="11"/>
          </p:nvPr>
        </p:nvSpPr>
        <p:spPr/>
        <p:txBody>
          <a:bodyPr/>
          <a:lstStyle/>
          <a:p>
            <a:r>
              <a:rPr lang="de-DE"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19</a:t>
            </a:fld>
            <a:endParaRPr lang="de-DE" dirty="0"/>
          </a:p>
        </p:txBody>
      </p:sp>
      <p:sp>
        <p:nvSpPr>
          <p:cNvPr id="5" name="Inhaltsplatzhalter 4"/>
          <p:cNvSpPr>
            <a:spLocks noGrp="1"/>
          </p:cNvSpPr>
          <p:nvPr>
            <p:ph idx="1"/>
          </p:nvPr>
        </p:nvSpPr>
        <p:spPr>
          <a:xfrm>
            <a:off x="395536" y="1196752"/>
            <a:ext cx="8424936" cy="4968552"/>
          </a:xfrm>
        </p:spPr>
        <p:txBody>
          <a:bodyPr>
            <a:normAutofit/>
          </a:bodyPr>
          <a:lstStyle/>
          <a:p>
            <a:r>
              <a:rPr lang="de-AT" dirty="0" smtClean="0"/>
              <a:t>Abhängig vom WHERE Zweig werden auch mehrere Datensätze verändert</a:t>
            </a:r>
            <a:br>
              <a:rPr lang="de-AT" dirty="0" smtClean="0"/>
            </a:br>
            <a:r>
              <a:rPr lang="de-AT" dirty="0" smtClean="0"/>
              <a:t>Setzen Sie alle 2. HIF Klassen in ein anderes Schuljahr</a:t>
            </a:r>
            <a:br>
              <a:rPr lang="de-AT" dirty="0" smtClean="0"/>
            </a:br>
            <a:r>
              <a:rPr lang="de-AT" dirty="0" smtClean="0"/>
              <a:t/>
            </a:r>
            <a:br>
              <a:rPr lang="de-AT" dirty="0" smtClean="0"/>
            </a:br>
            <a:r>
              <a:rPr lang="de-AT" dirty="0" smtClean="0"/>
              <a:t>Setzen Sie alle Klassen aus dem Schuljahr 20090 wieder zurück ins 20100 Schuljahr</a:t>
            </a:r>
            <a:br>
              <a:rPr lang="de-AT" dirty="0" smtClean="0"/>
            </a:br>
            <a:endParaRPr lang="de-AT" dirty="0" smtClean="0"/>
          </a:p>
          <a:p>
            <a:r>
              <a:rPr lang="de-AT" dirty="0" smtClean="0">
                <a:sym typeface="Wingdings" pitchFamily="2" charset="2"/>
              </a:rPr>
              <a:t>Hinweis: Bei falschem (oder gar fehlendem) </a:t>
            </a:r>
            <a:br>
              <a:rPr lang="de-AT" dirty="0" smtClean="0">
                <a:sym typeface="Wingdings" pitchFamily="2" charset="2"/>
              </a:rPr>
            </a:br>
            <a:r>
              <a:rPr lang="de-AT" dirty="0" smtClean="0">
                <a:sym typeface="Wingdings" pitchFamily="2" charset="2"/>
              </a:rPr>
              <a:t>WHERE Zweig kann sofort enormer Schaden angerichtet werden</a:t>
            </a:r>
          </a:p>
        </p:txBody>
      </p:sp>
      <p:pic>
        <p:nvPicPr>
          <p:cNvPr id="6" name="Picture 2" descr="C:\Users\psad\Desktop\DBIS2\20110216_Access01\logo.jpg"/>
          <p:cNvPicPr>
            <a:picLocks noChangeAspect="1" noChangeArrowheads="1"/>
          </p:cNvPicPr>
          <p:nvPr/>
        </p:nvPicPr>
        <p:blipFill>
          <a:blip r:embed="rId3" cstate="print"/>
          <a:srcRect/>
          <a:stretch>
            <a:fillRect/>
          </a:stretch>
        </p:blipFill>
        <p:spPr bwMode="auto">
          <a:xfrm>
            <a:off x="8100392" y="188640"/>
            <a:ext cx="792088" cy="792088"/>
          </a:xfrm>
          <a:prstGeom prst="rect">
            <a:avLst/>
          </a:prstGeom>
          <a:noFill/>
        </p:spPr>
      </p:pic>
      <p:pic>
        <p:nvPicPr>
          <p:cNvPr id="51202" name="Picture 2"/>
          <p:cNvPicPr>
            <a:picLocks noChangeAspect="1" noChangeArrowheads="1"/>
          </p:cNvPicPr>
          <p:nvPr/>
        </p:nvPicPr>
        <p:blipFill>
          <a:blip r:embed="rId4" cstate="print"/>
          <a:srcRect/>
          <a:stretch>
            <a:fillRect/>
          </a:stretch>
        </p:blipFill>
        <p:spPr bwMode="auto">
          <a:xfrm>
            <a:off x="755576" y="2564904"/>
            <a:ext cx="8155280" cy="360040"/>
          </a:xfrm>
          <a:prstGeom prst="rect">
            <a:avLst/>
          </a:prstGeom>
          <a:noFill/>
          <a:ln w="9525">
            <a:noFill/>
            <a:miter lim="800000"/>
            <a:headEnd/>
            <a:tailEnd/>
          </a:ln>
        </p:spPr>
      </p:pic>
      <p:pic>
        <p:nvPicPr>
          <p:cNvPr id="51203" name="Picture 3"/>
          <p:cNvPicPr>
            <a:picLocks noChangeAspect="1" noChangeArrowheads="1"/>
          </p:cNvPicPr>
          <p:nvPr/>
        </p:nvPicPr>
        <p:blipFill>
          <a:blip r:embed="rId5" cstate="print"/>
          <a:srcRect/>
          <a:stretch>
            <a:fillRect/>
          </a:stretch>
        </p:blipFill>
        <p:spPr bwMode="auto">
          <a:xfrm>
            <a:off x="395536" y="3861048"/>
            <a:ext cx="8593482" cy="36004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a:xfrm>
            <a:off x="10512" y="202630"/>
            <a:ext cx="8876674" cy="778098"/>
          </a:xfrm>
        </p:spPr>
        <p:txBody>
          <a:bodyPr/>
          <a:lstStyle/>
          <a:p>
            <a:r>
              <a:rPr lang="de-AT" dirty="0" smtClean="0"/>
              <a:t>Lernziele</a:t>
            </a:r>
            <a:endParaRPr lang="de-AT" dirty="0"/>
          </a:p>
        </p:txBody>
      </p:sp>
      <p:sp>
        <p:nvSpPr>
          <p:cNvPr id="3" name="Fußzeilenplatzhalter 2"/>
          <p:cNvSpPr>
            <a:spLocks noGrp="1"/>
          </p:cNvSpPr>
          <p:nvPr>
            <p:ph type="ftr" sz="quarter" idx="11"/>
          </p:nvPr>
        </p:nvSpPr>
        <p:spPr/>
        <p:txBody>
          <a:bodyPr/>
          <a:lstStyle/>
          <a:p>
            <a:r>
              <a:rPr lang="de-AT" smtClean="0"/>
              <a:t>ACCESS - neue Datenbanken und Abfragen</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a:t>
            </a:fld>
            <a:endParaRPr lang="de-DE" dirty="0"/>
          </a:p>
        </p:txBody>
      </p:sp>
      <p:sp>
        <p:nvSpPr>
          <p:cNvPr id="6" name="Rechteck 5"/>
          <p:cNvSpPr/>
          <p:nvPr/>
        </p:nvSpPr>
        <p:spPr>
          <a:xfrm>
            <a:off x="179512" y="1340768"/>
            <a:ext cx="8820472" cy="7017306"/>
          </a:xfrm>
          <a:prstGeom prst="rect">
            <a:avLst/>
          </a:prstGeom>
          <a:noFill/>
        </p:spPr>
        <p:txBody>
          <a:bodyPr wrap="square" lIns="91440" tIns="45720" rIns="91440" bIns="45720">
            <a:spAutoFit/>
          </a:bodyPr>
          <a:lstStyle/>
          <a:p>
            <a:pPr marL="914400" indent="-914400">
              <a:buAutoNum type="arabicParenR"/>
            </a:pPr>
            <a:r>
              <a:rPr lang="de-DE"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Abfragen   (INNER JOIN und </a:t>
            </a:r>
            <a:br>
              <a:rPr lang="de-DE"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de-DE"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de-DE" sz="44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outer</a:t>
            </a:r>
            <a:r>
              <a:rPr lang="de-DE"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de-DE" sz="4400" b="1" cap="all" dirty="0" err="1"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Join</a:t>
            </a:r>
            <a:r>
              <a:rPr lang="de-DE"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t>
            </a:r>
          </a:p>
          <a:p>
            <a:pPr marL="914400" indent="-914400">
              <a:buAutoNum type="arabicParenR"/>
            </a:pPr>
            <a:endParaRPr lang="de-DE"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914400" indent="-914400">
              <a:buAutoNum type="arabicParenR"/>
            </a:pPr>
            <a:r>
              <a:rPr lang="de-DE"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„Abfragen“ welche </a:t>
            </a:r>
            <a:br>
              <a:rPr lang="de-DE"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br>
            <a:r>
              <a:rPr lang="de-DE"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Daten verändern </a:t>
            </a:r>
          </a:p>
          <a:p>
            <a:pPr lvl="1"/>
            <a:r>
              <a:rPr lang="de-DE"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r>
              <a:rPr lang="de-DE"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	</a:t>
            </a:r>
            <a:endParaRPr lang="de-DE"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endParaRPr lang="de-DE"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914400" indent="-914400">
              <a:buAutoNum type="arabicParenR"/>
            </a:pPr>
            <a:endParaRPr lang="de-DE" sz="4400" b="1" cap="all"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914400" indent="-914400">
              <a:buAutoNum type="arabicParenR"/>
            </a:pPr>
            <a:endParaRPr lang="de-DE" sz="4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a:p>
            <a:pPr marL="914400" indent="-914400">
              <a:buAutoNum type="arabicParenR"/>
            </a:pPr>
            <a:endParaRPr lang="de-DE" sz="5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pic>
        <p:nvPicPr>
          <p:cNvPr id="7" name="Picture 2" descr="C:\Users\psad\Desktop\DBIS2\20110216_Access01\logo.jpg"/>
          <p:cNvPicPr>
            <a:picLocks noChangeAspect="1" noChangeArrowheads="1"/>
          </p:cNvPicPr>
          <p:nvPr/>
        </p:nvPicPr>
        <p:blipFill>
          <a:blip r:embed="rId2" cstate="print"/>
          <a:srcRect/>
          <a:stretch>
            <a:fillRect/>
          </a:stretch>
        </p:blipFill>
        <p:spPr bwMode="auto">
          <a:xfrm>
            <a:off x="8115249" y="222547"/>
            <a:ext cx="729605" cy="729605"/>
          </a:xfrm>
          <a:prstGeom prst="rect">
            <a:avLst/>
          </a:prstGeom>
          <a:noFill/>
        </p:spPr>
      </p:pic>
    </p:spTree>
    <p:extLst>
      <p:ext uri="{BB962C8B-B14F-4D97-AF65-F5344CB8AC3E}">
        <p14:creationId xmlns:p14="http://schemas.microsoft.com/office/powerpoint/2010/main" xmlns="" val="745732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a:bodyPr>
          <a:lstStyle/>
          <a:p>
            <a:r>
              <a:rPr lang="de-AT" dirty="0" smtClean="0"/>
              <a:t>Stelle das Feld </a:t>
            </a:r>
            <a:r>
              <a:rPr lang="de-AT" dirty="0" err="1" smtClean="0"/>
              <a:t>S_Staatsbuergerschaft</a:t>
            </a:r>
            <a:r>
              <a:rPr lang="de-AT" dirty="0" smtClean="0"/>
              <a:t> in </a:t>
            </a:r>
            <a:r>
              <a:rPr lang="de-AT" dirty="0" err="1" smtClean="0"/>
              <a:t>Schueler</a:t>
            </a:r>
            <a:r>
              <a:rPr lang="de-AT" dirty="0" smtClean="0"/>
              <a:t> auf österreichische Staatsbürgerschaft, falls es leer ist.</a:t>
            </a:r>
          </a:p>
          <a:p>
            <a:r>
              <a:rPr lang="de-AT" dirty="0" smtClean="0"/>
              <a:t>Entferne aus der Tabelle Religionen den Eintrag für </a:t>
            </a:r>
            <a:r>
              <a:rPr lang="de-AT" dirty="0" err="1" smtClean="0"/>
              <a:t>Rel_Name=„----Sonstige----</a:t>
            </a:r>
            <a:r>
              <a:rPr lang="de-AT" dirty="0" smtClean="0"/>
              <a:t>“</a:t>
            </a:r>
          </a:p>
          <a:p>
            <a:r>
              <a:rPr lang="de-AT" dirty="0" smtClean="0"/>
              <a:t>Füge zur Tabelle </a:t>
            </a:r>
            <a:r>
              <a:rPr lang="de-AT" dirty="0" err="1" smtClean="0"/>
              <a:t>Schueler</a:t>
            </a:r>
            <a:r>
              <a:rPr lang="de-AT" dirty="0" smtClean="0"/>
              <a:t> ein Feld namens </a:t>
            </a:r>
            <a:r>
              <a:rPr lang="de-AT" dirty="0" err="1" smtClean="0"/>
              <a:t>S_Alter</a:t>
            </a:r>
            <a:r>
              <a:rPr lang="de-AT" dirty="0" smtClean="0"/>
              <a:t> hinzu und befülle es mit dem Alter in Tagen (Berechnung Tagesdatum – </a:t>
            </a:r>
            <a:r>
              <a:rPr lang="de-AT" dirty="0" err="1" smtClean="0"/>
              <a:t>S_Gebdat</a:t>
            </a:r>
            <a:r>
              <a:rPr lang="de-AT" dirty="0" smtClean="0"/>
              <a:t>)</a:t>
            </a:r>
          </a:p>
          <a:p>
            <a:r>
              <a:rPr lang="de-AT" dirty="0" smtClean="0"/>
              <a:t>Was ist der Zweck des folgenden Befehls:</a:t>
            </a:r>
          </a:p>
          <a:p>
            <a:endParaRPr lang="de-AT" dirty="0" smtClean="0"/>
          </a:p>
          <a:p>
            <a:endParaRPr lang="de-AT" dirty="0" smtClean="0"/>
          </a:p>
          <a:p>
            <a:endParaRPr lang="de-AT" dirty="0" smtClean="0"/>
          </a:p>
          <a:p>
            <a:endParaRPr lang="de-AT" dirty="0" smtClean="0"/>
          </a:p>
          <a:p>
            <a:endParaRPr lang="de-AT" dirty="0" smtClean="0"/>
          </a:p>
        </p:txBody>
      </p:sp>
      <p:sp>
        <p:nvSpPr>
          <p:cNvPr id="2" name="Titel 1"/>
          <p:cNvSpPr>
            <a:spLocks noGrp="1"/>
          </p:cNvSpPr>
          <p:nvPr>
            <p:ph type="title"/>
          </p:nvPr>
        </p:nvSpPr>
        <p:spPr/>
        <p:txBody>
          <a:bodyPr/>
          <a:lstStyle/>
          <a:p>
            <a:r>
              <a:rPr lang="de-AT" dirty="0" smtClean="0"/>
              <a:t>Abfragen in Access Übungen für Sie schuldb1_V3.mdb</a:t>
            </a:r>
            <a:endParaRPr lang="de-AT" dirty="0"/>
          </a:p>
        </p:txBody>
      </p:sp>
      <p:sp>
        <p:nvSpPr>
          <p:cNvPr id="3" name="Fußzeilenplatzhalter 2"/>
          <p:cNvSpPr>
            <a:spLocks noGrp="1"/>
          </p:cNvSpPr>
          <p:nvPr>
            <p:ph type="ftr" sz="quarter" idx="11"/>
          </p:nvPr>
        </p:nvSpPr>
        <p:spPr/>
        <p:txBody>
          <a:bodyPr/>
          <a:lstStyle/>
          <a:p>
            <a:r>
              <a:rPr lang="de-DE" dirty="0"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20</a:t>
            </a:fld>
            <a:endParaRPr lang="de-DE" dirty="0"/>
          </a:p>
        </p:txBody>
      </p:sp>
      <p:pic>
        <p:nvPicPr>
          <p:cNvPr id="18" name="Picture 2" descr="C:\Users\psad\Desktop\DBIS2\20110216_Access01\logo.jpg"/>
          <p:cNvPicPr>
            <a:picLocks noChangeAspect="1" noChangeArrowheads="1"/>
          </p:cNvPicPr>
          <p:nvPr/>
        </p:nvPicPr>
        <p:blipFill>
          <a:blip r:embed="rId3" cstate="print"/>
          <a:srcRect/>
          <a:stretch>
            <a:fillRect/>
          </a:stretch>
        </p:blipFill>
        <p:spPr bwMode="auto">
          <a:xfrm>
            <a:off x="8100392" y="188640"/>
            <a:ext cx="792088" cy="792088"/>
          </a:xfrm>
          <a:prstGeom prst="rect">
            <a:avLst/>
          </a:prstGeom>
          <a:noFill/>
        </p:spPr>
      </p:pic>
      <p:pic>
        <p:nvPicPr>
          <p:cNvPr id="8194" name="Picture 2"/>
          <p:cNvPicPr>
            <a:picLocks noChangeAspect="1" noChangeArrowheads="1"/>
          </p:cNvPicPr>
          <p:nvPr/>
        </p:nvPicPr>
        <p:blipFill>
          <a:blip r:embed="rId4" cstate="print"/>
          <a:srcRect/>
          <a:stretch>
            <a:fillRect/>
          </a:stretch>
        </p:blipFill>
        <p:spPr bwMode="auto">
          <a:xfrm>
            <a:off x="1403648" y="4869160"/>
            <a:ext cx="7266006" cy="1296144"/>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a:xfrm>
            <a:off x="395536" y="1124744"/>
            <a:ext cx="8424936" cy="5328592"/>
          </a:xfrm>
        </p:spPr>
        <p:txBody>
          <a:bodyPr>
            <a:normAutofit lnSpcReduction="10000"/>
          </a:bodyPr>
          <a:lstStyle/>
          <a:p>
            <a:r>
              <a:rPr lang="de-AT" dirty="0" smtClean="0"/>
              <a:t>Auf der 1. Folie wird eine Tabelle Katalog als Auflösung der n:m Beziehung zwischen </a:t>
            </a:r>
            <a:r>
              <a:rPr lang="de-AT" dirty="0" err="1" smtClean="0"/>
              <a:t>Schueler</a:t>
            </a:r>
            <a:r>
              <a:rPr lang="de-AT" dirty="0" smtClean="0"/>
              <a:t> und Klasse vorgestellt:</a:t>
            </a:r>
            <a:br>
              <a:rPr lang="de-AT" dirty="0" smtClean="0"/>
            </a:br>
            <a:r>
              <a:rPr lang="de-AT" dirty="0" smtClean="0"/>
              <a:t/>
            </a:r>
            <a:br>
              <a:rPr lang="de-AT" dirty="0" smtClean="0"/>
            </a:br>
            <a:r>
              <a:rPr lang="de-AT" dirty="0" smtClean="0"/>
              <a:t/>
            </a:r>
            <a:br>
              <a:rPr lang="de-AT" dirty="0" smtClean="0"/>
            </a:br>
            <a:r>
              <a:rPr lang="de-AT" dirty="0" smtClean="0"/>
              <a:t/>
            </a:r>
            <a:br>
              <a:rPr lang="de-AT" dirty="0" smtClean="0"/>
            </a:br>
            <a:r>
              <a:rPr lang="de-AT" dirty="0" smtClean="0"/>
              <a:t> </a:t>
            </a:r>
          </a:p>
          <a:p>
            <a:r>
              <a:rPr lang="de-AT" dirty="0" smtClean="0"/>
              <a:t>Erstellen Sie diese Tabelle mit den Daten des aktuellen Klassenbesuchs und setzen Sie </a:t>
            </a:r>
            <a:r>
              <a:rPr lang="de-AT" dirty="0" err="1" smtClean="0"/>
              <a:t>anschliessend</a:t>
            </a:r>
            <a:r>
              <a:rPr lang="de-AT" dirty="0" smtClean="0"/>
              <a:t> den passenden </a:t>
            </a:r>
            <a:r>
              <a:rPr lang="de-AT" dirty="0" err="1" smtClean="0"/>
              <a:t>Primary</a:t>
            </a:r>
            <a:r>
              <a:rPr lang="de-AT" dirty="0" smtClean="0"/>
              <a:t> Key (3 Felder)</a:t>
            </a:r>
          </a:p>
          <a:p>
            <a:r>
              <a:rPr lang="de-AT" dirty="0" smtClean="0"/>
              <a:t>Entfernen Sie die bisherige </a:t>
            </a:r>
            <a:r>
              <a:rPr lang="de-AT" dirty="0" err="1" smtClean="0"/>
              <a:t>Schueler-Klassen</a:t>
            </a:r>
            <a:r>
              <a:rPr lang="de-AT" dirty="0" smtClean="0"/>
              <a:t> Beziehung, verändern Sie den PK von Klasse und erstellen Sie die beiden neuen Beziehungen</a:t>
            </a:r>
          </a:p>
          <a:p>
            <a:endParaRPr lang="de-AT" dirty="0" smtClean="0"/>
          </a:p>
          <a:p>
            <a:endParaRPr lang="de-AT" dirty="0" smtClean="0"/>
          </a:p>
          <a:p>
            <a:endParaRPr lang="de-AT" dirty="0" smtClean="0"/>
          </a:p>
        </p:txBody>
      </p:sp>
      <p:sp>
        <p:nvSpPr>
          <p:cNvPr id="2" name="Titel 1"/>
          <p:cNvSpPr>
            <a:spLocks noGrp="1"/>
          </p:cNvSpPr>
          <p:nvPr>
            <p:ph type="title"/>
          </p:nvPr>
        </p:nvSpPr>
        <p:spPr/>
        <p:txBody>
          <a:bodyPr/>
          <a:lstStyle/>
          <a:p>
            <a:r>
              <a:rPr lang="de-AT" dirty="0" smtClean="0"/>
              <a:t>Abfragen in Access Übungen für Sie schuldb1_V3.mdb</a:t>
            </a:r>
            <a:endParaRPr lang="de-AT" dirty="0"/>
          </a:p>
        </p:txBody>
      </p:sp>
      <p:sp>
        <p:nvSpPr>
          <p:cNvPr id="3" name="Fußzeilenplatzhalter 2"/>
          <p:cNvSpPr>
            <a:spLocks noGrp="1"/>
          </p:cNvSpPr>
          <p:nvPr>
            <p:ph type="ftr" sz="quarter" idx="11"/>
          </p:nvPr>
        </p:nvSpPr>
        <p:spPr/>
        <p:txBody>
          <a:bodyPr/>
          <a:lstStyle/>
          <a:p>
            <a:r>
              <a:rPr lang="de-DE" dirty="0"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21</a:t>
            </a:fld>
            <a:endParaRPr lang="de-DE" dirty="0"/>
          </a:p>
        </p:txBody>
      </p:sp>
      <p:pic>
        <p:nvPicPr>
          <p:cNvPr id="18" name="Picture 2" descr="C:\Users\psad\Desktop\DBIS2\20110216_Access01\logo.jpg"/>
          <p:cNvPicPr>
            <a:picLocks noChangeAspect="1" noChangeArrowheads="1"/>
          </p:cNvPicPr>
          <p:nvPr/>
        </p:nvPicPr>
        <p:blipFill>
          <a:blip r:embed="rId3" cstate="print"/>
          <a:srcRect/>
          <a:stretch>
            <a:fillRect/>
          </a:stretch>
        </p:blipFill>
        <p:spPr bwMode="auto">
          <a:xfrm>
            <a:off x="8100392" y="188640"/>
            <a:ext cx="792088" cy="792088"/>
          </a:xfrm>
          <a:prstGeom prst="rect">
            <a:avLst/>
          </a:prstGeom>
          <a:noFill/>
        </p:spPr>
      </p:pic>
      <p:pic>
        <p:nvPicPr>
          <p:cNvPr id="7" name="Picture 3"/>
          <p:cNvPicPr>
            <a:picLocks noChangeAspect="1" noChangeArrowheads="1"/>
          </p:cNvPicPr>
          <p:nvPr/>
        </p:nvPicPr>
        <p:blipFill>
          <a:blip r:embed="rId4" cstate="print"/>
          <a:srcRect/>
          <a:stretch>
            <a:fillRect/>
          </a:stretch>
        </p:blipFill>
        <p:spPr bwMode="auto">
          <a:xfrm>
            <a:off x="3203848" y="2132856"/>
            <a:ext cx="4999037" cy="17145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el 1"/>
          <p:cNvSpPr>
            <a:spLocks noGrp="1"/>
          </p:cNvSpPr>
          <p:nvPr>
            <p:ph type="title"/>
          </p:nvPr>
        </p:nvSpPr>
        <p:spPr/>
        <p:txBody>
          <a:bodyPr/>
          <a:lstStyle/>
          <a:p>
            <a:pPr indent="0" eaLnBrk="1" hangingPunct="1"/>
            <a:endParaRPr lang="de-AT" smtClean="0"/>
          </a:p>
        </p:txBody>
      </p:sp>
      <p:sp>
        <p:nvSpPr>
          <p:cNvPr id="3" name="Fußzeilenplatzhalter 2"/>
          <p:cNvSpPr>
            <a:spLocks noGrp="1"/>
          </p:cNvSpPr>
          <p:nvPr>
            <p:ph type="ftr" sz="quarter" idx="11"/>
          </p:nvPr>
        </p:nvSpPr>
        <p:spPr/>
        <p:txBody>
          <a:bodyPr/>
          <a:lstStyle/>
          <a:p>
            <a:pPr>
              <a:defRPr/>
            </a:pPr>
            <a:r>
              <a:rPr lang="de-AT" smtClean="0"/>
              <a:t>ACCESS - neue Datenbanken und Abfragen</a:t>
            </a:r>
            <a:endParaRPr lang="de-DE" dirty="0"/>
          </a:p>
        </p:txBody>
      </p:sp>
      <p:sp>
        <p:nvSpPr>
          <p:cNvPr id="29699" name="Inhaltsplatzhalter 3"/>
          <p:cNvSpPr>
            <a:spLocks noGrp="1"/>
          </p:cNvSpPr>
          <p:nvPr>
            <p:ph idx="1"/>
          </p:nvPr>
        </p:nvSpPr>
        <p:spPr>
          <a:xfrm>
            <a:off x="395288" y="1125538"/>
            <a:ext cx="8424862" cy="5000625"/>
          </a:xfrm>
        </p:spPr>
        <p:txBody>
          <a:bodyPr/>
          <a:lstStyle/>
          <a:p>
            <a:pPr eaLnBrk="1" hangingPunct="1"/>
            <a:endParaRPr lang="de-AT" smtClean="0"/>
          </a:p>
        </p:txBody>
      </p:sp>
      <p:sp>
        <p:nvSpPr>
          <p:cNvPr id="5" name="Rechteck 4"/>
          <p:cNvSpPr/>
          <p:nvPr/>
        </p:nvSpPr>
        <p:spPr>
          <a:xfrm>
            <a:off x="0" y="9525"/>
            <a:ext cx="9144000" cy="68484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AT"/>
          </a:p>
        </p:txBody>
      </p:sp>
      <p:sp>
        <p:nvSpPr>
          <p:cNvPr id="29701" name="Textfeld 5"/>
          <p:cNvSpPr txBox="1">
            <a:spLocks noChangeArrowheads="1"/>
          </p:cNvSpPr>
          <p:nvPr/>
        </p:nvSpPr>
        <p:spPr bwMode="auto">
          <a:xfrm>
            <a:off x="0" y="2708275"/>
            <a:ext cx="9144000" cy="1108075"/>
          </a:xfrm>
          <a:prstGeom prst="rect">
            <a:avLst/>
          </a:prstGeom>
          <a:noFill/>
          <a:ln w="9525">
            <a:noFill/>
            <a:miter lim="800000"/>
            <a:headEnd/>
            <a:tailEnd/>
          </a:ln>
        </p:spPr>
        <p:txBody>
          <a:bodyPr>
            <a:spAutoFit/>
          </a:bodyPr>
          <a:lstStyle/>
          <a:p>
            <a:pPr algn="ctr"/>
            <a:r>
              <a:rPr lang="de-AT" sz="6600" dirty="0" smtClean="0">
                <a:latin typeface="Calibri" pitchFamily="34" charset="0"/>
              </a:rPr>
              <a:t>Wiederholung</a:t>
            </a:r>
            <a:endParaRPr lang="de-AT" sz="6600" dirty="0">
              <a:latin typeface="Calibri" pitchFamily="34" charset="0"/>
            </a:endParaRPr>
          </a:p>
        </p:txBody>
      </p:sp>
      <p:sp>
        <p:nvSpPr>
          <p:cNvPr id="7" name="Foliennummernplatzhalter 6"/>
          <p:cNvSpPr>
            <a:spLocks noGrp="1"/>
          </p:cNvSpPr>
          <p:nvPr>
            <p:ph type="sldNum" sz="quarter" idx="12"/>
          </p:nvPr>
        </p:nvSpPr>
        <p:spPr/>
        <p:txBody>
          <a:bodyPr/>
          <a:lstStyle/>
          <a:p>
            <a:pPr>
              <a:defRPr/>
            </a:pPr>
            <a:fld id="{28311530-E6DA-4A8F-B1D0-3F32FBF6C09A}" type="slidenum">
              <a:rPr lang="de-DE" smtClean="0"/>
              <a:pPr>
                <a:defRPr/>
              </a:pPr>
              <a:t>3</a:t>
            </a:fld>
            <a:endParaRPr lang="de-DE" dirty="0"/>
          </a:p>
        </p:txBody>
      </p:sp>
    </p:spTree>
    <p:extLst>
      <p:ext uri="{BB962C8B-B14F-4D97-AF65-F5344CB8AC3E}">
        <p14:creationId xmlns:p14="http://schemas.microsoft.com/office/powerpoint/2010/main" xmlns="" val="13965133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Wiederholung Abfragen mit mehreren Tabellen</a:t>
            </a:r>
            <a:endParaRPr lang="de-AT" dirty="0"/>
          </a:p>
        </p:txBody>
      </p:sp>
      <p:sp>
        <p:nvSpPr>
          <p:cNvPr id="3" name="Fußzeilenplatzhalter 2"/>
          <p:cNvSpPr>
            <a:spLocks noGrp="1"/>
          </p:cNvSpPr>
          <p:nvPr>
            <p:ph type="ftr" sz="quarter" idx="11"/>
          </p:nvPr>
        </p:nvSpPr>
        <p:spPr/>
        <p:txBody>
          <a:bodyPr/>
          <a:lstStyle/>
          <a:p>
            <a:r>
              <a:rPr lang="de-DE"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4</a:t>
            </a:fld>
            <a:endParaRPr lang="de-DE" dirty="0"/>
          </a:p>
        </p:txBody>
      </p:sp>
      <p:sp>
        <p:nvSpPr>
          <p:cNvPr id="5" name="Inhaltsplatzhalter 4"/>
          <p:cNvSpPr>
            <a:spLocks noGrp="1"/>
          </p:cNvSpPr>
          <p:nvPr>
            <p:ph idx="1"/>
          </p:nvPr>
        </p:nvSpPr>
        <p:spPr>
          <a:xfrm>
            <a:off x="395536" y="1340768"/>
            <a:ext cx="8424936" cy="4785395"/>
          </a:xfrm>
        </p:spPr>
        <p:txBody>
          <a:bodyPr>
            <a:normAutofit/>
          </a:bodyPr>
          <a:lstStyle/>
          <a:p>
            <a:r>
              <a:rPr lang="de-AT" dirty="0" smtClean="0"/>
              <a:t>               </a:t>
            </a:r>
            <a:r>
              <a:rPr lang="de-AT" b="1" dirty="0" smtClean="0">
                <a:solidFill>
                  <a:srgbClr val="FF0000"/>
                </a:solidFill>
              </a:rPr>
              <a:t> - Stärke liegt im JOIN mehrerer Tabellen </a:t>
            </a:r>
          </a:p>
          <a:p>
            <a:r>
              <a:rPr lang="de-AT" dirty="0" smtClean="0"/>
              <a:t>Es können 2 oder mehr</a:t>
            </a:r>
            <a:br>
              <a:rPr lang="de-AT" dirty="0" smtClean="0"/>
            </a:br>
            <a:r>
              <a:rPr lang="de-AT" dirty="0" smtClean="0"/>
              <a:t>Tabellen im FROM </a:t>
            </a:r>
            <a:br>
              <a:rPr lang="de-AT" dirty="0" smtClean="0"/>
            </a:br>
            <a:r>
              <a:rPr lang="de-AT" dirty="0" smtClean="0"/>
              <a:t>kombiniert werden</a:t>
            </a:r>
          </a:p>
        </p:txBody>
      </p:sp>
      <p:pic>
        <p:nvPicPr>
          <p:cNvPr id="6" name="Picture 2" descr="C:\Users\psad\Desktop\DBIS2\20110216_Access01\logo.jpg"/>
          <p:cNvPicPr>
            <a:picLocks noChangeAspect="1" noChangeArrowheads="1"/>
          </p:cNvPicPr>
          <p:nvPr/>
        </p:nvPicPr>
        <p:blipFill>
          <a:blip r:embed="rId3" cstate="print"/>
          <a:srcRect/>
          <a:stretch>
            <a:fillRect/>
          </a:stretch>
        </p:blipFill>
        <p:spPr bwMode="auto">
          <a:xfrm>
            <a:off x="8100392" y="188640"/>
            <a:ext cx="792088" cy="792088"/>
          </a:xfrm>
          <a:prstGeom prst="rect">
            <a:avLst/>
          </a:prstGeom>
          <a:noFill/>
        </p:spPr>
      </p:pic>
      <p:sp>
        <p:nvSpPr>
          <p:cNvPr id="7" name="Rechteck 6"/>
          <p:cNvSpPr/>
          <p:nvPr/>
        </p:nvSpPr>
        <p:spPr>
          <a:xfrm>
            <a:off x="755576" y="1052736"/>
            <a:ext cx="1298753" cy="923330"/>
          </a:xfrm>
          <a:prstGeom prst="rect">
            <a:avLst/>
          </a:prstGeom>
          <a:noFill/>
        </p:spPr>
        <p:txBody>
          <a:bodyPr wrap="non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de-DE" sz="5400" b="1" cap="none" spc="50" dirty="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rPr>
              <a:t>SQL</a:t>
            </a:r>
            <a:endParaRPr lang="de-DE" sz="5400" b="1" cap="none"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pic>
        <p:nvPicPr>
          <p:cNvPr id="20483" name="Picture 3"/>
          <p:cNvPicPr>
            <a:picLocks noChangeAspect="1" noChangeArrowheads="1"/>
          </p:cNvPicPr>
          <p:nvPr/>
        </p:nvPicPr>
        <p:blipFill>
          <a:blip r:embed="rId4" cstate="print"/>
          <a:srcRect/>
          <a:stretch>
            <a:fillRect/>
          </a:stretch>
        </p:blipFill>
        <p:spPr bwMode="auto">
          <a:xfrm>
            <a:off x="467544" y="4797152"/>
            <a:ext cx="7386854" cy="864096"/>
          </a:xfrm>
          <a:prstGeom prst="rect">
            <a:avLst/>
          </a:prstGeom>
          <a:noFill/>
          <a:ln w="9525">
            <a:noFill/>
            <a:miter lim="800000"/>
            <a:headEnd/>
            <a:tailEnd/>
          </a:ln>
        </p:spPr>
      </p:pic>
      <p:sp>
        <p:nvSpPr>
          <p:cNvPr id="9" name="Abgerundete rechteckige Legende 8"/>
          <p:cNvSpPr/>
          <p:nvPr/>
        </p:nvSpPr>
        <p:spPr>
          <a:xfrm>
            <a:off x="1979712" y="4221088"/>
            <a:ext cx="1224136" cy="504056"/>
          </a:xfrm>
          <a:prstGeom prst="wedgeRoundRectCallout">
            <a:avLst>
              <a:gd name="adj1" fmla="val -20833"/>
              <a:gd name="adj2" fmla="val 719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Tabelle 1</a:t>
            </a:r>
            <a:endParaRPr lang="de-AT" dirty="0"/>
          </a:p>
        </p:txBody>
      </p:sp>
      <p:sp>
        <p:nvSpPr>
          <p:cNvPr id="10" name="Abgerundete rechteckige Legende 9"/>
          <p:cNvSpPr/>
          <p:nvPr/>
        </p:nvSpPr>
        <p:spPr>
          <a:xfrm>
            <a:off x="4427984" y="4221088"/>
            <a:ext cx="1224136" cy="504056"/>
          </a:xfrm>
          <a:prstGeom prst="wedgeRoundRectCallout">
            <a:avLst>
              <a:gd name="adj1" fmla="val -20833"/>
              <a:gd name="adj2" fmla="val 719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Tabelle 2</a:t>
            </a:r>
            <a:endParaRPr lang="de-AT" dirty="0"/>
          </a:p>
        </p:txBody>
      </p:sp>
      <p:sp>
        <p:nvSpPr>
          <p:cNvPr id="11" name="Abgerundete rechteckige Legende 10"/>
          <p:cNvSpPr/>
          <p:nvPr/>
        </p:nvSpPr>
        <p:spPr>
          <a:xfrm>
            <a:off x="2195736" y="5733256"/>
            <a:ext cx="1728192" cy="504056"/>
          </a:xfrm>
          <a:prstGeom prst="wedgeRoundRectCallout">
            <a:avLst>
              <a:gd name="adj1" fmla="val -20055"/>
              <a:gd name="adj2" fmla="val -735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Tabelle 1.PK</a:t>
            </a:r>
            <a:endParaRPr lang="de-AT" dirty="0"/>
          </a:p>
        </p:txBody>
      </p:sp>
      <p:sp>
        <p:nvSpPr>
          <p:cNvPr id="12" name="Abgerundete rechteckige Legende 11"/>
          <p:cNvSpPr/>
          <p:nvPr/>
        </p:nvSpPr>
        <p:spPr>
          <a:xfrm>
            <a:off x="4499992" y="5733256"/>
            <a:ext cx="1728192" cy="504056"/>
          </a:xfrm>
          <a:prstGeom prst="wedgeRoundRectCallout">
            <a:avLst>
              <a:gd name="adj1" fmla="val -20055"/>
              <a:gd name="adj2" fmla="val -7355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Tabelle2.FK</a:t>
            </a:r>
            <a:endParaRPr lang="de-AT" dirty="0"/>
          </a:p>
        </p:txBody>
      </p:sp>
      <p:pic>
        <p:nvPicPr>
          <p:cNvPr id="2050" name="Picture 2"/>
          <p:cNvPicPr>
            <a:picLocks noChangeAspect="1" noChangeArrowheads="1"/>
          </p:cNvPicPr>
          <p:nvPr/>
        </p:nvPicPr>
        <p:blipFill>
          <a:blip r:embed="rId5" cstate="print"/>
          <a:srcRect/>
          <a:stretch>
            <a:fillRect/>
          </a:stretch>
        </p:blipFill>
        <p:spPr bwMode="auto">
          <a:xfrm>
            <a:off x="4283968" y="1844824"/>
            <a:ext cx="4708848" cy="2232248"/>
          </a:xfrm>
          <a:prstGeom prst="rect">
            <a:avLst/>
          </a:prstGeom>
          <a:noFill/>
          <a:ln w="9525">
            <a:noFill/>
            <a:miter lim="800000"/>
            <a:headEnd/>
            <a:tailEnd/>
          </a:ln>
        </p:spPr>
      </p:pic>
      <p:cxnSp>
        <p:nvCxnSpPr>
          <p:cNvPr id="15" name="Gerade Verbindung mit Pfeil 14"/>
          <p:cNvCxnSpPr/>
          <p:nvPr/>
        </p:nvCxnSpPr>
        <p:spPr>
          <a:xfrm rot="10800000" flipV="1">
            <a:off x="2267744" y="2420888"/>
            <a:ext cx="3528392" cy="2880320"/>
          </a:xfrm>
          <a:prstGeom prst="straightConnector1">
            <a:avLst/>
          </a:prstGeom>
          <a:ln>
            <a:headEnd type="arrow"/>
            <a:tailEnd type="arrow"/>
          </a:ln>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Wiederholung Abfragen mit mehreren Tabellen</a:t>
            </a:r>
            <a:endParaRPr lang="de-AT" dirty="0"/>
          </a:p>
        </p:txBody>
      </p:sp>
      <p:sp>
        <p:nvSpPr>
          <p:cNvPr id="3" name="Fußzeilenplatzhalter 2"/>
          <p:cNvSpPr>
            <a:spLocks noGrp="1"/>
          </p:cNvSpPr>
          <p:nvPr>
            <p:ph type="ftr" sz="quarter" idx="11"/>
          </p:nvPr>
        </p:nvSpPr>
        <p:spPr/>
        <p:txBody>
          <a:bodyPr/>
          <a:lstStyle/>
          <a:p>
            <a:r>
              <a:rPr lang="de-DE"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5</a:t>
            </a:fld>
            <a:endParaRPr lang="de-DE" dirty="0"/>
          </a:p>
        </p:txBody>
      </p:sp>
      <p:sp>
        <p:nvSpPr>
          <p:cNvPr id="5" name="Inhaltsplatzhalter 4"/>
          <p:cNvSpPr>
            <a:spLocks noGrp="1"/>
          </p:cNvSpPr>
          <p:nvPr>
            <p:ph idx="1"/>
          </p:nvPr>
        </p:nvSpPr>
        <p:spPr>
          <a:xfrm>
            <a:off x="395536" y="1196752"/>
            <a:ext cx="8424936" cy="4785395"/>
          </a:xfrm>
        </p:spPr>
        <p:txBody>
          <a:bodyPr>
            <a:normAutofit/>
          </a:bodyPr>
          <a:lstStyle/>
          <a:p>
            <a:r>
              <a:rPr lang="de-AT" dirty="0" smtClean="0"/>
              <a:t>Abteilungen mit Namen des AV</a:t>
            </a:r>
          </a:p>
        </p:txBody>
      </p:sp>
      <p:pic>
        <p:nvPicPr>
          <p:cNvPr id="6" name="Picture 2" descr="C:\Users\psad\Desktop\DBIS2\20110216_Access01\logo.jpg"/>
          <p:cNvPicPr>
            <a:picLocks noChangeAspect="1" noChangeArrowheads="1"/>
          </p:cNvPicPr>
          <p:nvPr/>
        </p:nvPicPr>
        <p:blipFill>
          <a:blip r:embed="rId3" cstate="print"/>
          <a:srcRect/>
          <a:stretch>
            <a:fillRect/>
          </a:stretch>
        </p:blipFill>
        <p:spPr bwMode="auto">
          <a:xfrm>
            <a:off x="8100392" y="188640"/>
            <a:ext cx="792088" cy="792088"/>
          </a:xfrm>
          <a:prstGeom prst="rect">
            <a:avLst/>
          </a:prstGeom>
          <a:noFill/>
        </p:spPr>
      </p:pic>
      <p:pic>
        <p:nvPicPr>
          <p:cNvPr id="16386" name="Picture 2" descr="C:\Users\psad\AppData\Local\Temp\SNAGHTMLfdef04.PNG"/>
          <p:cNvPicPr>
            <a:picLocks noChangeAspect="1" noChangeArrowheads="1"/>
          </p:cNvPicPr>
          <p:nvPr/>
        </p:nvPicPr>
        <p:blipFill>
          <a:blip r:embed="rId4" cstate="print"/>
          <a:srcRect/>
          <a:stretch>
            <a:fillRect/>
          </a:stretch>
        </p:blipFill>
        <p:spPr bwMode="auto">
          <a:xfrm>
            <a:off x="3419872" y="1700808"/>
            <a:ext cx="5419725" cy="2667000"/>
          </a:xfrm>
          <a:prstGeom prst="rect">
            <a:avLst/>
          </a:prstGeom>
          <a:noFill/>
        </p:spPr>
      </p:pic>
      <p:pic>
        <p:nvPicPr>
          <p:cNvPr id="16387" name="Picture 3"/>
          <p:cNvPicPr>
            <a:picLocks noChangeAspect="1" noChangeArrowheads="1"/>
          </p:cNvPicPr>
          <p:nvPr/>
        </p:nvPicPr>
        <p:blipFill>
          <a:blip r:embed="rId5" cstate="print"/>
          <a:srcRect/>
          <a:stretch>
            <a:fillRect/>
          </a:stretch>
        </p:blipFill>
        <p:spPr bwMode="auto">
          <a:xfrm>
            <a:off x="611560" y="4653136"/>
            <a:ext cx="8061687" cy="108012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Wiederholung Abfragen mit mehreren Tabellen</a:t>
            </a:r>
            <a:endParaRPr lang="de-AT" dirty="0"/>
          </a:p>
        </p:txBody>
      </p:sp>
      <p:sp>
        <p:nvSpPr>
          <p:cNvPr id="3" name="Fußzeilenplatzhalter 2"/>
          <p:cNvSpPr>
            <a:spLocks noGrp="1"/>
          </p:cNvSpPr>
          <p:nvPr>
            <p:ph type="ftr" sz="quarter" idx="11"/>
          </p:nvPr>
        </p:nvSpPr>
        <p:spPr/>
        <p:txBody>
          <a:bodyPr/>
          <a:lstStyle/>
          <a:p>
            <a:r>
              <a:rPr lang="de-DE"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6</a:t>
            </a:fld>
            <a:endParaRPr lang="de-DE" dirty="0"/>
          </a:p>
        </p:txBody>
      </p:sp>
      <p:sp>
        <p:nvSpPr>
          <p:cNvPr id="5" name="Inhaltsplatzhalter 4"/>
          <p:cNvSpPr>
            <a:spLocks noGrp="1"/>
          </p:cNvSpPr>
          <p:nvPr>
            <p:ph idx="1"/>
          </p:nvPr>
        </p:nvSpPr>
        <p:spPr>
          <a:xfrm>
            <a:off x="395536" y="1124744"/>
            <a:ext cx="8424936" cy="4785395"/>
          </a:xfrm>
        </p:spPr>
        <p:txBody>
          <a:bodyPr>
            <a:normAutofit/>
          </a:bodyPr>
          <a:lstStyle/>
          <a:p>
            <a:r>
              <a:rPr lang="de-AT" dirty="0" smtClean="0"/>
              <a:t>Klassen mit dem Namen des AV </a:t>
            </a:r>
          </a:p>
        </p:txBody>
      </p:sp>
      <p:pic>
        <p:nvPicPr>
          <p:cNvPr id="6" name="Picture 2" descr="C:\Users\psad\Desktop\DBIS2\20110216_Access01\logo.jpg"/>
          <p:cNvPicPr>
            <a:picLocks noChangeAspect="1" noChangeArrowheads="1"/>
          </p:cNvPicPr>
          <p:nvPr/>
        </p:nvPicPr>
        <p:blipFill>
          <a:blip r:embed="rId3" cstate="print"/>
          <a:srcRect/>
          <a:stretch>
            <a:fillRect/>
          </a:stretch>
        </p:blipFill>
        <p:spPr bwMode="auto">
          <a:xfrm>
            <a:off x="8100392" y="188640"/>
            <a:ext cx="792088" cy="792088"/>
          </a:xfrm>
          <a:prstGeom prst="rect">
            <a:avLst/>
          </a:prstGeom>
          <a:noFill/>
        </p:spPr>
      </p:pic>
      <p:pic>
        <p:nvPicPr>
          <p:cNvPr id="40962" name="Picture 2" descr="C:\Users\psad\AppData\Local\Temp\SNAGHTML1074925.PNG"/>
          <p:cNvPicPr>
            <a:picLocks noChangeAspect="1" noChangeArrowheads="1"/>
          </p:cNvPicPr>
          <p:nvPr/>
        </p:nvPicPr>
        <p:blipFill>
          <a:blip r:embed="rId4" cstate="print"/>
          <a:srcRect/>
          <a:stretch>
            <a:fillRect/>
          </a:stretch>
        </p:blipFill>
        <p:spPr bwMode="auto">
          <a:xfrm>
            <a:off x="1704975" y="1700808"/>
            <a:ext cx="7439025" cy="2552700"/>
          </a:xfrm>
          <a:prstGeom prst="rect">
            <a:avLst/>
          </a:prstGeom>
          <a:noFill/>
        </p:spPr>
      </p:pic>
      <p:pic>
        <p:nvPicPr>
          <p:cNvPr id="40963" name="Picture 3"/>
          <p:cNvPicPr>
            <a:picLocks noChangeAspect="1" noChangeArrowheads="1"/>
          </p:cNvPicPr>
          <p:nvPr/>
        </p:nvPicPr>
        <p:blipFill>
          <a:blip r:embed="rId5" cstate="print"/>
          <a:srcRect/>
          <a:stretch>
            <a:fillRect/>
          </a:stretch>
        </p:blipFill>
        <p:spPr bwMode="auto">
          <a:xfrm>
            <a:off x="179512" y="4365104"/>
            <a:ext cx="8846316" cy="1152128"/>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Wiederholung Abfragen mit mehreren Tabellen</a:t>
            </a:r>
            <a:endParaRPr lang="de-AT" dirty="0"/>
          </a:p>
        </p:txBody>
      </p:sp>
      <p:sp>
        <p:nvSpPr>
          <p:cNvPr id="3" name="Fußzeilenplatzhalter 2"/>
          <p:cNvSpPr>
            <a:spLocks noGrp="1"/>
          </p:cNvSpPr>
          <p:nvPr>
            <p:ph type="ftr" sz="quarter" idx="11"/>
          </p:nvPr>
        </p:nvSpPr>
        <p:spPr/>
        <p:txBody>
          <a:bodyPr/>
          <a:lstStyle/>
          <a:p>
            <a:r>
              <a:rPr lang="de-DE"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7</a:t>
            </a:fld>
            <a:endParaRPr lang="de-DE" dirty="0"/>
          </a:p>
        </p:txBody>
      </p:sp>
      <p:sp>
        <p:nvSpPr>
          <p:cNvPr id="5" name="Inhaltsplatzhalter 4"/>
          <p:cNvSpPr>
            <a:spLocks noGrp="1"/>
          </p:cNvSpPr>
          <p:nvPr>
            <p:ph idx="1"/>
          </p:nvPr>
        </p:nvSpPr>
        <p:spPr>
          <a:xfrm>
            <a:off x="395536" y="1124744"/>
            <a:ext cx="8424936" cy="4857403"/>
          </a:xfrm>
        </p:spPr>
        <p:txBody>
          <a:bodyPr>
            <a:normAutofit/>
          </a:bodyPr>
          <a:lstStyle/>
          <a:p>
            <a:r>
              <a:rPr lang="de-AT" dirty="0" smtClean="0"/>
              <a:t>Klassen mit Namen des AV und es KV</a:t>
            </a:r>
          </a:p>
        </p:txBody>
      </p:sp>
      <p:pic>
        <p:nvPicPr>
          <p:cNvPr id="6" name="Picture 2" descr="C:\Users\psad\Desktop\DBIS2\20110216_Access01\logo.jpg"/>
          <p:cNvPicPr>
            <a:picLocks noChangeAspect="1" noChangeArrowheads="1"/>
          </p:cNvPicPr>
          <p:nvPr/>
        </p:nvPicPr>
        <p:blipFill>
          <a:blip r:embed="rId3" cstate="print"/>
          <a:srcRect/>
          <a:stretch>
            <a:fillRect/>
          </a:stretch>
        </p:blipFill>
        <p:spPr bwMode="auto">
          <a:xfrm>
            <a:off x="8100392" y="188640"/>
            <a:ext cx="792088" cy="792088"/>
          </a:xfrm>
          <a:prstGeom prst="rect">
            <a:avLst/>
          </a:prstGeom>
          <a:noFill/>
        </p:spPr>
      </p:pic>
      <p:pic>
        <p:nvPicPr>
          <p:cNvPr id="36866" name="Picture 2" descr="C:\Users\psad\AppData\Local\Temp\SNAGHTML1126118.PNG"/>
          <p:cNvPicPr>
            <a:picLocks noChangeAspect="1" noChangeArrowheads="1"/>
          </p:cNvPicPr>
          <p:nvPr/>
        </p:nvPicPr>
        <p:blipFill>
          <a:blip r:embed="rId4" cstate="print"/>
          <a:srcRect/>
          <a:stretch>
            <a:fillRect/>
          </a:stretch>
        </p:blipFill>
        <p:spPr bwMode="auto">
          <a:xfrm>
            <a:off x="1115616" y="1628800"/>
            <a:ext cx="7620000" cy="2428875"/>
          </a:xfrm>
          <a:prstGeom prst="rect">
            <a:avLst/>
          </a:prstGeom>
          <a:noFill/>
        </p:spPr>
      </p:pic>
      <p:pic>
        <p:nvPicPr>
          <p:cNvPr id="36867" name="Picture 3"/>
          <p:cNvPicPr>
            <a:picLocks noChangeAspect="1" noChangeArrowheads="1"/>
          </p:cNvPicPr>
          <p:nvPr/>
        </p:nvPicPr>
        <p:blipFill>
          <a:blip r:embed="rId5" cstate="print"/>
          <a:srcRect/>
          <a:stretch>
            <a:fillRect/>
          </a:stretch>
        </p:blipFill>
        <p:spPr bwMode="auto">
          <a:xfrm>
            <a:off x="251520" y="4149080"/>
            <a:ext cx="8694737" cy="1127125"/>
          </a:xfrm>
          <a:prstGeom prst="rect">
            <a:avLst/>
          </a:prstGeom>
          <a:noFill/>
          <a:ln w="9525">
            <a:noFill/>
            <a:miter lim="800000"/>
            <a:headEnd/>
            <a:tailEnd/>
          </a:ln>
        </p:spPr>
      </p:pic>
      <p:sp>
        <p:nvSpPr>
          <p:cNvPr id="9" name="Abgerundete rechteckige Legende 8"/>
          <p:cNvSpPr/>
          <p:nvPr/>
        </p:nvSpPr>
        <p:spPr>
          <a:xfrm>
            <a:off x="2267744" y="5445224"/>
            <a:ext cx="4464496" cy="576064"/>
          </a:xfrm>
          <a:prstGeom prst="wedgeRoundRectCallout">
            <a:avLst>
              <a:gd name="adj1" fmla="val -19757"/>
              <a:gd name="adj2" fmla="val -8796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smtClean="0"/>
              <a:t>Umbenennen der Tabelle </a:t>
            </a:r>
            <a:r>
              <a:rPr lang="de-AT" dirty="0" err="1" smtClean="0"/>
              <a:t>lehrer</a:t>
            </a:r>
            <a:r>
              <a:rPr lang="de-AT" dirty="0" smtClean="0"/>
              <a:t>, nötig weil sie 2 mal für verschiedene Zwecke vorkommt</a:t>
            </a:r>
            <a:endParaRPr lang="de-AT"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AT" dirty="0" smtClean="0"/>
              <a:t>Wiederholung Abfragen mit mehreren Tabellen</a:t>
            </a:r>
            <a:endParaRPr lang="de-AT" dirty="0"/>
          </a:p>
        </p:txBody>
      </p:sp>
      <p:sp>
        <p:nvSpPr>
          <p:cNvPr id="3" name="Fußzeilenplatzhalter 2"/>
          <p:cNvSpPr>
            <a:spLocks noGrp="1"/>
          </p:cNvSpPr>
          <p:nvPr>
            <p:ph type="ftr" sz="quarter" idx="11"/>
          </p:nvPr>
        </p:nvSpPr>
        <p:spPr/>
        <p:txBody>
          <a:bodyPr/>
          <a:lstStyle/>
          <a:p>
            <a:r>
              <a:rPr lang="de-DE" smtClean="0"/>
              <a:t>DBIS2 - Datenbank und Informationssysteme</a:t>
            </a:r>
            <a:endParaRPr lang="de-DE" dirty="0"/>
          </a:p>
        </p:txBody>
      </p:sp>
      <p:sp>
        <p:nvSpPr>
          <p:cNvPr id="4" name="Foliennummernplatzhalter 3"/>
          <p:cNvSpPr>
            <a:spLocks noGrp="1"/>
          </p:cNvSpPr>
          <p:nvPr>
            <p:ph type="sldNum" sz="quarter" idx="12"/>
          </p:nvPr>
        </p:nvSpPr>
        <p:spPr/>
        <p:txBody>
          <a:bodyPr/>
          <a:lstStyle/>
          <a:p>
            <a:fld id="{6C6AE60A-B69C-4790-82F7-3882EDF23186}" type="slidenum">
              <a:rPr lang="de-DE" smtClean="0"/>
              <a:pPr/>
              <a:t>8</a:t>
            </a:fld>
            <a:endParaRPr lang="de-DE" dirty="0"/>
          </a:p>
        </p:txBody>
      </p:sp>
      <p:sp>
        <p:nvSpPr>
          <p:cNvPr id="5" name="Inhaltsplatzhalter 4"/>
          <p:cNvSpPr>
            <a:spLocks noGrp="1"/>
          </p:cNvSpPr>
          <p:nvPr>
            <p:ph idx="1"/>
          </p:nvPr>
        </p:nvSpPr>
        <p:spPr>
          <a:xfrm>
            <a:off x="395536" y="1196752"/>
            <a:ext cx="8424936" cy="5112568"/>
          </a:xfrm>
        </p:spPr>
        <p:txBody>
          <a:bodyPr>
            <a:normAutofit/>
          </a:bodyPr>
          <a:lstStyle/>
          <a:p>
            <a:r>
              <a:rPr lang="de-AT" dirty="0" smtClean="0"/>
              <a:t>Was bestimmt die Anzahl der Ausgabesätze beim JOIN</a:t>
            </a:r>
            <a:br>
              <a:rPr lang="de-AT" dirty="0" smtClean="0"/>
            </a:br>
            <a:r>
              <a:rPr lang="de-AT" dirty="0" smtClean="0">
                <a:sym typeface="Wingdings" pitchFamily="2" charset="2"/>
              </a:rPr>
              <a:t>  </a:t>
            </a:r>
            <a:r>
              <a:rPr lang="de-AT" b="1" dirty="0" smtClean="0">
                <a:solidFill>
                  <a:srgbClr val="FF0000"/>
                </a:solidFill>
              </a:rPr>
              <a:t>Die Einträge in den FK Feldern</a:t>
            </a:r>
          </a:p>
          <a:p>
            <a:endParaRPr lang="de-AT" dirty="0" smtClean="0"/>
          </a:p>
          <a:p>
            <a:endParaRPr lang="de-AT" dirty="0" smtClean="0"/>
          </a:p>
          <a:p>
            <a:endParaRPr lang="de-AT" dirty="0" smtClean="0"/>
          </a:p>
          <a:p>
            <a:endParaRPr lang="de-AT" dirty="0" smtClean="0"/>
          </a:p>
          <a:p>
            <a:endParaRPr lang="de-AT" dirty="0" smtClean="0"/>
          </a:p>
          <a:p>
            <a:endParaRPr lang="de-AT" dirty="0" smtClean="0"/>
          </a:p>
          <a:p>
            <a:r>
              <a:rPr lang="de-AT" dirty="0" smtClean="0"/>
              <a:t>Das kann man ändern, wenn statt</a:t>
            </a:r>
            <a:br>
              <a:rPr lang="de-AT" dirty="0" smtClean="0"/>
            </a:br>
            <a:r>
              <a:rPr lang="de-AT" dirty="0" smtClean="0"/>
              <a:t>INNER JOIN einen OUTER JOIN verwendet wird</a:t>
            </a:r>
          </a:p>
        </p:txBody>
      </p:sp>
      <p:pic>
        <p:nvPicPr>
          <p:cNvPr id="6" name="Picture 2" descr="C:\Users\psad\Desktop\DBIS2\20110216_Access01\logo.jpg"/>
          <p:cNvPicPr>
            <a:picLocks noChangeAspect="1" noChangeArrowheads="1"/>
          </p:cNvPicPr>
          <p:nvPr/>
        </p:nvPicPr>
        <p:blipFill>
          <a:blip r:embed="rId3" cstate="print"/>
          <a:srcRect/>
          <a:stretch>
            <a:fillRect/>
          </a:stretch>
        </p:blipFill>
        <p:spPr bwMode="auto">
          <a:xfrm>
            <a:off x="8100392" y="188640"/>
            <a:ext cx="792088" cy="792088"/>
          </a:xfrm>
          <a:prstGeom prst="rect">
            <a:avLst/>
          </a:prstGeom>
          <a:noFill/>
        </p:spPr>
      </p:pic>
      <p:graphicFrame>
        <p:nvGraphicFramePr>
          <p:cNvPr id="7" name="Diagramm 6"/>
          <p:cNvGraphicFramePr/>
          <p:nvPr/>
        </p:nvGraphicFramePr>
        <p:xfrm>
          <a:off x="5004048" y="836712"/>
          <a:ext cx="3840088"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8913" name="Picture 1"/>
          <p:cNvPicPr>
            <a:picLocks noChangeAspect="1" noChangeArrowheads="1"/>
          </p:cNvPicPr>
          <p:nvPr/>
        </p:nvPicPr>
        <p:blipFill>
          <a:blip r:embed="rId9" cstate="print"/>
          <a:srcRect/>
          <a:stretch>
            <a:fillRect/>
          </a:stretch>
        </p:blipFill>
        <p:spPr bwMode="auto">
          <a:xfrm>
            <a:off x="755576" y="2132856"/>
            <a:ext cx="3269124" cy="1368152"/>
          </a:xfrm>
          <a:prstGeom prst="rect">
            <a:avLst/>
          </a:prstGeom>
          <a:noFill/>
          <a:ln w="9525">
            <a:noFill/>
            <a:miter lim="800000"/>
            <a:headEnd/>
            <a:tailEnd/>
          </a:ln>
        </p:spPr>
      </p:pic>
      <p:sp>
        <p:nvSpPr>
          <p:cNvPr id="9" name="Abgerundete rechteckige Legende 8"/>
          <p:cNvSpPr/>
          <p:nvPr/>
        </p:nvSpPr>
        <p:spPr>
          <a:xfrm>
            <a:off x="4139952" y="2276872"/>
            <a:ext cx="1872208" cy="1080120"/>
          </a:xfrm>
          <a:prstGeom prst="wedgeRoundRectCallout">
            <a:avLst>
              <a:gd name="adj1" fmla="val -58990"/>
              <a:gd name="adj2" fmla="val 19290"/>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smtClean="0"/>
              <a:t>Soviele</a:t>
            </a:r>
            <a:r>
              <a:rPr lang="de-AT" dirty="0" smtClean="0"/>
              <a:t> Zeilen wie Abteilungen mit </a:t>
            </a:r>
            <a:r>
              <a:rPr lang="de-AT" dirty="0" err="1" smtClean="0"/>
              <a:t>Abt_Leiter</a:t>
            </a:r>
            <a:endParaRPr lang="de-AT" dirty="0"/>
          </a:p>
        </p:txBody>
      </p:sp>
      <p:pic>
        <p:nvPicPr>
          <p:cNvPr id="38914" name="Picture 2"/>
          <p:cNvPicPr>
            <a:picLocks noChangeAspect="1" noChangeArrowheads="1"/>
          </p:cNvPicPr>
          <p:nvPr/>
        </p:nvPicPr>
        <p:blipFill>
          <a:blip r:embed="rId10" cstate="print"/>
          <a:srcRect/>
          <a:stretch>
            <a:fillRect/>
          </a:stretch>
        </p:blipFill>
        <p:spPr bwMode="auto">
          <a:xfrm>
            <a:off x="755576" y="3789040"/>
            <a:ext cx="5204790" cy="1224136"/>
          </a:xfrm>
          <a:prstGeom prst="rect">
            <a:avLst/>
          </a:prstGeom>
          <a:noFill/>
          <a:ln w="9525">
            <a:noFill/>
            <a:miter lim="800000"/>
            <a:headEnd/>
            <a:tailEnd/>
          </a:ln>
        </p:spPr>
      </p:pic>
      <p:sp>
        <p:nvSpPr>
          <p:cNvPr id="11" name="Abgerundete rechteckige Legende 10"/>
          <p:cNvSpPr/>
          <p:nvPr/>
        </p:nvSpPr>
        <p:spPr>
          <a:xfrm>
            <a:off x="6228184" y="4437112"/>
            <a:ext cx="2160240" cy="1080120"/>
          </a:xfrm>
          <a:prstGeom prst="wedgeRoundRectCallout">
            <a:avLst>
              <a:gd name="adj1" fmla="val -60313"/>
              <a:gd name="adj2" fmla="val 60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AT" dirty="0" err="1" smtClean="0"/>
              <a:t>Soviele</a:t>
            </a:r>
            <a:r>
              <a:rPr lang="de-AT" dirty="0" smtClean="0"/>
              <a:t> Zeilen wie Klassen mit </a:t>
            </a:r>
            <a:r>
              <a:rPr lang="de-AT" dirty="0" err="1" smtClean="0"/>
              <a:t>K_Abteilung</a:t>
            </a:r>
            <a:endParaRPr lang="de-AT"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el 1"/>
          <p:cNvSpPr>
            <a:spLocks noGrp="1"/>
          </p:cNvSpPr>
          <p:nvPr>
            <p:ph type="title"/>
          </p:nvPr>
        </p:nvSpPr>
        <p:spPr/>
        <p:txBody>
          <a:bodyPr/>
          <a:lstStyle/>
          <a:p>
            <a:pPr indent="0" eaLnBrk="1" hangingPunct="1"/>
            <a:endParaRPr lang="de-AT" smtClean="0"/>
          </a:p>
        </p:txBody>
      </p:sp>
      <p:sp>
        <p:nvSpPr>
          <p:cNvPr id="3" name="Fußzeilenplatzhalter 2"/>
          <p:cNvSpPr>
            <a:spLocks noGrp="1"/>
          </p:cNvSpPr>
          <p:nvPr>
            <p:ph type="ftr" sz="quarter" idx="11"/>
          </p:nvPr>
        </p:nvSpPr>
        <p:spPr/>
        <p:txBody>
          <a:bodyPr/>
          <a:lstStyle/>
          <a:p>
            <a:pPr>
              <a:defRPr/>
            </a:pPr>
            <a:r>
              <a:rPr lang="de-AT" smtClean="0"/>
              <a:t>ACCESS - neue Datenbanken und Abfragen</a:t>
            </a:r>
            <a:endParaRPr lang="de-DE" dirty="0"/>
          </a:p>
        </p:txBody>
      </p:sp>
      <p:sp>
        <p:nvSpPr>
          <p:cNvPr id="29699" name="Inhaltsplatzhalter 3"/>
          <p:cNvSpPr>
            <a:spLocks noGrp="1"/>
          </p:cNvSpPr>
          <p:nvPr>
            <p:ph idx="1"/>
          </p:nvPr>
        </p:nvSpPr>
        <p:spPr>
          <a:xfrm>
            <a:off x="395288" y="1125538"/>
            <a:ext cx="8424862" cy="5000625"/>
          </a:xfrm>
        </p:spPr>
        <p:txBody>
          <a:bodyPr/>
          <a:lstStyle/>
          <a:p>
            <a:pPr eaLnBrk="1" hangingPunct="1"/>
            <a:endParaRPr lang="de-AT" smtClean="0"/>
          </a:p>
        </p:txBody>
      </p:sp>
      <p:sp>
        <p:nvSpPr>
          <p:cNvPr id="5" name="Rechteck 4"/>
          <p:cNvSpPr/>
          <p:nvPr/>
        </p:nvSpPr>
        <p:spPr>
          <a:xfrm>
            <a:off x="0" y="9525"/>
            <a:ext cx="9144000" cy="684847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de-AT"/>
          </a:p>
        </p:txBody>
      </p:sp>
      <p:sp>
        <p:nvSpPr>
          <p:cNvPr id="29701" name="Textfeld 5"/>
          <p:cNvSpPr txBox="1">
            <a:spLocks noChangeArrowheads="1"/>
          </p:cNvSpPr>
          <p:nvPr/>
        </p:nvSpPr>
        <p:spPr bwMode="auto">
          <a:xfrm>
            <a:off x="0" y="1556792"/>
            <a:ext cx="9144000" cy="1108075"/>
          </a:xfrm>
          <a:prstGeom prst="rect">
            <a:avLst/>
          </a:prstGeom>
          <a:noFill/>
          <a:ln w="9525">
            <a:noFill/>
            <a:miter lim="800000"/>
            <a:headEnd/>
            <a:tailEnd/>
          </a:ln>
        </p:spPr>
        <p:txBody>
          <a:bodyPr>
            <a:spAutoFit/>
          </a:bodyPr>
          <a:lstStyle/>
          <a:p>
            <a:pPr algn="ctr"/>
            <a:r>
              <a:rPr lang="de-AT" sz="6600" dirty="0" err="1" smtClean="0">
                <a:latin typeface="Calibri" pitchFamily="34" charset="0"/>
              </a:rPr>
              <a:t>Outer</a:t>
            </a:r>
            <a:r>
              <a:rPr lang="de-AT" sz="6600" dirty="0" smtClean="0">
                <a:latin typeface="Calibri" pitchFamily="34" charset="0"/>
              </a:rPr>
              <a:t> </a:t>
            </a:r>
            <a:r>
              <a:rPr lang="de-AT" sz="6600" dirty="0" err="1" smtClean="0">
                <a:latin typeface="Calibri" pitchFamily="34" charset="0"/>
              </a:rPr>
              <a:t>Join</a:t>
            </a:r>
            <a:endParaRPr lang="de-AT" sz="6600" dirty="0">
              <a:latin typeface="Calibri" pitchFamily="34" charset="0"/>
            </a:endParaRPr>
          </a:p>
        </p:txBody>
      </p:sp>
      <p:sp>
        <p:nvSpPr>
          <p:cNvPr id="7" name="Foliennummernplatzhalter 6"/>
          <p:cNvSpPr>
            <a:spLocks noGrp="1"/>
          </p:cNvSpPr>
          <p:nvPr>
            <p:ph type="sldNum" sz="quarter" idx="12"/>
          </p:nvPr>
        </p:nvSpPr>
        <p:spPr/>
        <p:txBody>
          <a:bodyPr/>
          <a:lstStyle/>
          <a:p>
            <a:pPr>
              <a:defRPr/>
            </a:pPr>
            <a:fld id="{28311530-E6DA-4A8F-B1D0-3F32FBF6C09A}" type="slidenum">
              <a:rPr lang="de-DE" smtClean="0"/>
              <a:pPr>
                <a:defRPr/>
              </a:pPr>
              <a:t>9</a:t>
            </a:fld>
            <a:endParaRPr lang="de-DE" dirty="0"/>
          </a:p>
        </p:txBody>
      </p:sp>
      <p:pic>
        <p:nvPicPr>
          <p:cNvPr id="48130" name="Picture 2"/>
          <p:cNvPicPr>
            <a:picLocks noChangeAspect="1" noChangeArrowheads="1"/>
          </p:cNvPicPr>
          <p:nvPr/>
        </p:nvPicPr>
        <p:blipFill>
          <a:blip r:embed="rId3" cstate="print"/>
          <a:srcRect/>
          <a:stretch>
            <a:fillRect/>
          </a:stretch>
        </p:blipFill>
        <p:spPr bwMode="auto">
          <a:xfrm>
            <a:off x="323528" y="3429000"/>
            <a:ext cx="8312958" cy="2952328"/>
          </a:xfrm>
          <a:prstGeom prst="rect">
            <a:avLst/>
          </a:prstGeom>
          <a:noFill/>
          <a:ln w="9525">
            <a:noFill/>
            <a:miter lim="800000"/>
            <a:headEnd/>
            <a:tailEnd/>
          </a:ln>
        </p:spPr>
      </p:pic>
    </p:spTree>
    <p:extLst>
      <p:ext uri="{BB962C8B-B14F-4D97-AF65-F5344CB8AC3E}">
        <p14:creationId xmlns:p14="http://schemas.microsoft.com/office/powerpoint/2010/main" xmlns="" val="13965133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MBZQUTYFKESgvC81jUT6uQ"/>
</p:tagLst>
</file>

<file path=ppt/theme/theme1.xml><?xml version="1.0" encoding="utf-8"?>
<a:theme xmlns:a="http://schemas.openxmlformats.org/drawingml/2006/main" name="HTL Spengergasse Vorlage V01">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rnd" cmpd="sng" algn="ctr">
          <a:solidFill>
            <a:schemeClr val="phClr">
              <a:shade val="95000"/>
              <a:satMod val="105000"/>
            </a:schemeClr>
          </a:solidFill>
          <a:prstDash val="solid"/>
        </a:ln>
        <a:ln w="25400" cap="rnd" cmpd="sng" algn="ctr">
          <a:solidFill>
            <a:schemeClr val="phClr"/>
          </a:solidFill>
          <a:prstDash val="solid"/>
        </a:ln>
        <a:ln w="38100" cap="rnd" cmpd="sng" algn="ctr">
          <a:solidFill>
            <a:schemeClr val="phClr"/>
          </a:solidFill>
          <a:prstDash val="solid"/>
        </a:ln>
      </a:lnStyleLst>
      <a:effectStyleLst>
        <a:effectStyle>
          <a:effectLst>
            <a:outerShdw blurRad="40000" dist="20000" dir="5400000">
              <a:srgbClr val="000000">
                <a:alpha val="38000"/>
              </a:srgbClr>
            </a:outerShdw>
          </a:effectLst>
        </a:effectStyle>
        <a:effectStyle>
          <a:effectLst>
            <a:outerShdw blurRad="40000" dist="23000" dir="5400000">
              <a:srgbClr val="000000">
                <a:alpha val="35000"/>
              </a:srgbClr>
            </a:outerShdw>
          </a:effectLst>
        </a:effectStyle>
        <a:effectStyle>
          <a:effectLst>
            <a:outerShdw blurRad="40000" dist="23000" dir="540000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HTL Spengergasse Vorlage V01</Template>
  <TotalTime>0</TotalTime>
  <Words>1891</Words>
  <Application>Microsoft Office PowerPoint</Application>
  <PresentationFormat>Bildschirmpräsentation (4:3)</PresentationFormat>
  <Paragraphs>379</Paragraphs>
  <Slides>21</Slides>
  <Notes>18</Notes>
  <HiddenSlides>0</HiddenSlides>
  <MMClips>0</MMClips>
  <ScaleCrop>false</ScaleCrop>
  <HeadingPairs>
    <vt:vector size="4" baseType="variant">
      <vt:variant>
        <vt:lpstr>Design</vt:lpstr>
      </vt:variant>
      <vt:variant>
        <vt:i4>1</vt:i4>
      </vt:variant>
      <vt:variant>
        <vt:lpstr>Folientitel</vt:lpstr>
      </vt:variant>
      <vt:variant>
        <vt:i4>21</vt:i4>
      </vt:variant>
    </vt:vector>
  </HeadingPairs>
  <TitlesOfParts>
    <vt:vector size="22" baseType="lpstr">
      <vt:lpstr>HTL Spengergasse Vorlage V01</vt:lpstr>
      <vt:lpstr>DBIS2 –  Datenbanken und Informationssysteme</vt:lpstr>
      <vt:lpstr>Lernziele</vt:lpstr>
      <vt:lpstr>Folie 3</vt:lpstr>
      <vt:lpstr>Wiederholung Abfragen mit mehreren Tabellen</vt:lpstr>
      <vt:lpstr>Wiederholung Abfragen mit mehreren Tabellen</vt:lpstr>
      <vt:lpstr>Wiederholung Abfragen mit mehreren Tabellen</vt:lpstr>
      <vt:lpstr>Wiederholung Abfragen mit mehreren Tabellen</vt:lpstr>
      <vt:lpstr>Wiederholung Abfragen mit mehreren Tabellen</vt:lpstr>
      <vt:lpstr>Folie 9</vt:lpstr>
      <vt:lpstr>Abfragen in Access OUTER JOIN</vt:lpstr>
      <vt:lpstr>Abfragen in Access OUTER JOIN</vt:lpstr>
      <vt:lpstr>Abfragen in Access OUTER JOIN</vt:lpstr>
      <vt:lpstr>Abfragen in Access OUTER JOIN</vt:lpstr>
      <vt:lpstr>Abfragen in Access Übungen für Sie schuldb1_V3.mdb</vt:lpstr>
      <vt:lpstr>Folie 15</vt:lpstr>
      <vt:lpstr>Verändernde Abfragen in Access</vt:lpstr>
      <vt:lpstr>Verändernde Abfragen in Access</vt:lpstr>
      <vt:lpstr>Verändernde Abfragen in Access</vt:lpstr>
      <vt:lpstr>Verändernde Abfragen in Access</vt:lpstr>
      <vt:lpstr>Abfragen in Access Übungen für Sie schuldb1_V3.mdb</vt:lpstr>
      <vt:lpstr>Abfragen in Access Übungen für Sie schuldb1_V3.mdb</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DBIS2 –  Datenbanken und Informationssysteme</dc:title>
  <dc:creator>Divi</dc:creator>
  <cp:lastModifiedBy>psad</cp:lastModifiedBy>
  <cp:revision>274</cp:revision>
  <dcterms:created xsi:type="dcterms:W3CDTF">2010-09-09T10:26:00Z</dcterms:created>
  <dcterms:modified xsi:type="dcterms:W3CDTF">2012-03-15T13:19:02Z</dcterms:modified>
</cp:coreProperties>
</file>