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306" r:id="rId3"/>
    <p:sldId id="298" r:id="rId4"/>
    <p:sldId id="330" r:id="rId5"/>
    <p:sldId id="333" r:id="rId6"/>
    <p:sldId id="332" r:id="rId7"/>
    <p:sldId id="335" r:id="rId8"/>
    <p:sldId id="334" r:id="rId9"/>
    <p:sldId id="312" r:id="rId10"/>
    <p:sldId id="302" r:id="rId11"/>
    <p:sldId id="329" r:id="rId12"/>
    <p:sldId id="327" r:id="rId13"/>
    <p:sldId id="328" r:id="rId14"/>
    <p:sldId id="336" r:id="rId15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51523" autoAdjust="0"/>
  </p:normalViewPr>
  <p:slideViewPr>
    <p:cSldViewPr>
      <p:cViewPr>
        <p:scale>
          <a:sx n="80" d="100"/>
          <a:sy n="80" d="100"/>
        </p:scale>
        <p:origin x="-427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346"/>
    </p:cViewPr>
  </p:notesTextViewPr>
  <p:notesViewPr>
    <p:cSldViewPr>
      <p:cViewPr varScale="1">
        <p:scale>
          <a:sx n="61" d="100"/>
          <a:sy n="61" d="100"/>
        </p:scale>
        <p:origin x="-2659" y="-8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0B1F9C-D4D9-4272-A315-C9A68CBB5628}" type="datetimeFigureOut">
              <a:rPr lang="de-AT" smtClean="0"/>
              <a:pPr/>
              <a:t>01.06.2012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597322" y="148754"/>
            <a:ext cx="5844891" cy="438457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65274" y="4861440"/>
            <a:ext cx="6768752" cy="515240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5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 (bezüglich unserer aktuellen Datenbank)</a:t>
            </a:r>
          </a:p>
          <a:p>
            <a:endParaRPr lang="de-AT" baseline="0" dirty="0" smtClean="0"/>
          </a:p>
          <a:p>
            <a:r>
              <a:rPr lang="de-AT" dirty="0" smtClean="0"/>
              <a:t>Ist es möglich, </a:t>
            </a:r>
            <a:r>
              <a:rPr lang="de-AT" dirty="0" err="1" smtClean="0"/>
              <a:t>dass</a:t>
            </a:r>
            <a:r>
              <a:rPr lang="de-AT" dirty="0" smtClean="0"/>
              <a:t> zwischen 2 Tabellen mehr als eine Beziehung existiert</a:t>
            </a:r>
          </a:p>
          <a:p>
            <a:r>
              <a:rPr lang="de-AT" dirty="0" smtClean="0"/>
              <a:t>  ja, </a:t>
            </a:r>
            <a:r>
              <a:rPr lang="de-AT" dirty="0" err="1" smtClean="0"/>
              <a:t>z,B</a:t>
            </a:r>
            <a:r>
              <a:rPr lang="de-AT" dirty="0" smtClean="0"/>
              <a:t>., </a:t>
            </a:r>
            <a:r>
              <a:rPr lang="de-AT" dirty="0" err="1" smtClean="0"/>
              <a:t>ín</a:t>
            </a:r>
            <a:r>
              <a:rPr lang="de-AT" baseline="0" dirty="0" smtClean="0"/>
              <a:t> diesem Beispiel</a:t>
            </a:r>
          </a:p>
          <a:p>
            <a:r>
              <a:rPr lang="de-AT" baseline="0" dirty="0" smtClean="0"/>
              <a:t> Jeder Mitarbeiter hat in </a:t>
            </a:r>
            <a:r>
              <a:rPr lang="de-AT" baseline="0" dirty="0" err="1" smtClean="0"/>
              <a:t>M_IstinAbteilung</a:t>
            </a:r>
            <a:r>
              <a:rPr lang="de-AT" baseline="0" dirty="0" smtClean="0"/>
              <a:t>  eingetragen zu welcher Abteilung er gehört</a:t>
            </a:r>
          </a:p>
          <a:p>
            <a:r>
              <a:rPr lang="de-AT" baseline="0" dirty="0" smtClean="0"/>
              <a:t> In der Abteilung steht in </a:t>
            </a:r>
            <a:r>
              <a:rPr lang="de-AT" baseline="0" dirty="0" err="1" smtClean="0"/>
              <a:t>A_Leiter</a:t>
            </a:r>
            <a:r>
              <a:rPr lang="de-AT" baseline="0" dirty="0" smtClean="0"/>
              <a:t> jener Mitarbeiter, der die Abteilung leitet</a:t>
            </a:r>
          </a:p>
          <a:p>
            <a:endParaRPr lang="de-AT" baseline="0" dirty="0" smtClean="0"/>
          </a:p>
          <a:p>
            <a:r>
              <a:rPr lang="de-AT" baseline="0" dirty="0" smtClean="0"/>
              <a:t>JA, die beiden Beziehungen stellen aber 2 unterschiedliche Sachverhalte dar.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Hinweis</a:t>
            </a:r>
          </a:p>
          <a:p>
            <a:r>
              <a:rPr lang="de-AT" dirty="0" smtClean="0"/>
              <a:t>  Access erlaubt zwar solche Beziehungen (nach Rückfrage), </a:t>
            </a:r>
          </a:p>
          <a:p>
            <a:r>
              <a:rPr lang="de-AT" dirty="0" smtClean="0"/>
              <a:t>  es wird</a:t>
            </a:r>
            <a:r>
              <a:rPr lang="de-AT" baseline="0" dirty="0" smtClean="0"/>
              <a:t> aber in der grafischen Darstellung</a:t>
            </a:r>
          </a:p>
          <a:p>
            <a:r>
              <a:rPr lang="de-AT" baseline="0" dirty="0" smtClean="0"/>
              <a:t>  eine Tabelle 2mal gezeichnet (obwohl physisch nur einmal vorhanden) </a:t>
            </a:r>
          </a:p>
          <a:p>
            <a:r>
              <a:rPr lang="de-AT" baseline="0" dirty="0" smtClean="0"/>
              <a:t>  Man stellt die dann einfach übereinander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Hinweis 2:  Dies hat aber starke Auswirkungen auf die Entwurfsansicht von Abfragen</a:t>
            </a:r>
          </a:p>
          <a:p>
            <a:r>
              <a:rPr lang="de-AT" baseline="0" dirty="0" smtClean="0"/>
              <a:t>                 Hat man beide Tabellen im FROM  (genauer zur Entwurfsansicht hinzugefügt)</a:t>
            </a:r>
          </a:p>
          <a:p>
            <a:r>
              <a:rPr lang="de-AT" baseline="0" dirty="0" smtClean="0"/>
              <a:t>                 werden auch beide Beziehungen für den ON Zweig vorgeschlagen.</a:t>
            </a:r>
          </a:p>
          <a:p>
            <a:r>
              <a:rPr lang="de-AT" baseline="0" dirty="0" smtClean="0"/>
              <a:t>        !!!!!! Je nach Fragestellung ist nur eine sinnvoll, die andere 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aus der Entwurfsansicht</a:t>
            </a:r>
          </a:p>
          <a:p>
            <a:r>
              <a:rPr lang="de-AT" baseline="0" dirty="0" smtClean="0"/>
              <a:t>                            entfernt werden (Strich durch Klicken markieren und </a:t>
            </a:r>
            <a:r>
              <a:rPr lang="de-AT" baseline="0" dirty="0" err="1" smtClean="0"/>
              <a:t>Entf</a:t>
            </a:r>
            <a:r>
              <a:rPr lang="de-AT" baseline="0" dirty="0" smtClean="0"/>
              <a:t> drücken)</a:t>
            </a:r>
          </a:p>
          <a:p>
            <a:r>
              <a:rPr lang="de-AT" baseline="0" dirty="0" smtClean="0"/>
              <a:t>                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Tabelle Schüler reicht aus, wenn man   sich mit  1(=m)  und  2</a:t>
            </a:r>
            <a:r>
              <a:rPr lang="de-AT" baseline="0" dirty="0" smtClean="0"/>
              <a:t>(=w) zufriedengibt.</a:t>
            </a:r>
          </a:p>
          <a:p>
            <a:r>
              <a:rPr lang="de-AT" baseline="0" dirty="0" smtClean="0"/>
              <a:t>   andernfalls braucht man noch die Tabelle Geschlechter und einen  inner </a:t>
            </a:r>
            <a:r>
              <a:rPr lang="de-AT" baseline="0" dirty="0" err="1" smtClean="0"/>
              <a:t>join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Es gibt keinen </a:t>
            </a:r>
            <a:r>
              <a:rPr lang="de-AT" baseline="0" dirty="0" err="1" smtClean="0"/>
              <a:t>Where</a:t>
            </a:r>
            <a:r>
              <a:rPr lang="de-AT" baseline="0" dirty="0" smtClean="0"/>
              <a:t> Zweig   (man will ja nichts einschränken)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Weil man eine Anzahl ermitteln will, die so nicht in der DB gespeichert ist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man Gruppierung anwenden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Also zuerst die relevanten Felder in den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Zweig   </a:t>
            </a:r>
          </a:p>
          <a:p>
            <a:r>
              <a:rPr lang="de-AT" baseline="0" dirty="0" smtClean="0"/>
              <a:t>       </a:t>
            </a:r>
            <a:r>
              <a:rPr lang="de-AT" baseline="0" dirty="0" err="1" smtClean="0"/>
              <a:t>S_Geschlecht</a:t>
            </a:r>
            <a:r>
              <a:rPr lang="de-AT" baseline="0" dirty="0" smtClean="0"/>
              <a:t> und  </a:t>
            </a:r>
            <a:r>
              <a:rPr lang="de-AT" baseline="0" dirty="0" err="1" smtClean="0"/>
              <a:t>S_nr</a:t>
            </a:r>
            <a:r>
              <a:rPr lang="de-AT" baseline="0" dirty="0" smtClean="0"/>
              <a:t>  (PK ist immer gut zum zählen)</a:t>
            </a:r>
          </a:p>
          <a:p>
            <a:endParaRPr lang="de-AT" baseline="0" dirty="0" smtClean="0"/>
          </a:p>
          <a:p>
            <a:r>
              <a:rPr lang="de-AT" baseline="0" dirty="0" smtClean="0"/>
              <a:t>Jetzt die Summentaste drücken  </a:t>
            </a:r>
          </a:p>
          <a:p>
            <a:r>
              <a:rPr lang="de-AT" baseline="0" dirty="0" smtClean="0"/>
              <a:t> und in der neu entstandenen Zeile Funktion  befüllen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Man könnte auch sagen   Pro vorhandenem Geschlecht will ich die Anzahl der Schüler</a:t>
            </a:r>
          </a:p>
          <a:p>
            <a:r>
              <a:rPr lang="de-AT" baseline="0" dirty="0" smtClean="0"/>
              <a:t>Daher wird </a:t>
            </a:r>
            <a:r>
              <a:rPr lang="de-AT" baseline="0" dirty="0" err="1" smtClean="0"/>
              <a:t>S_Geschlecht</a:t>
            </a:r>
            <a:r>
              <a:rPr lang="de-AT" baseline="0" dirty="0" smtClean="0"/>
              <a:t> das Gruppenwechselfeld</a:t>
            </a:r>
          </a:p>
          <a:p>
            <a:endParaRPr lang="de-AT" baseline="0" dirty="0" smtClean="0"/>
          </a:p>
          <a:p>
            <a:r>
              <a:rPr lang="en-US" baseline="0" dirty="0" smtClean="0"/>
              <a:t>SELECT </a:t>
            </a:r>
            <a:r>
              <a:rPr lang="en-US" baseline="0" dirty="0" err="1" smtClean="0"/>
              <a:t>S_Geschlecht</a:t>
            </a:r>
            <a:r>
              <a:rPr lang="en-US" baseline="0" dirty="0" smtClean="0"/>
              <a:t>, Count(</a:t>
            </a:r>
            <a:r>
              <a:rPr lang="en-US" baseline="0" dirty="0" err="1" smtClean="0"/>
              <a:t>s_nr</a:t>
            </a:r>
            <a:r>
              <a:rPr lang="en-US" baseline="0" dirty="0" smtClean="0"/>
              <a:t>) AS </a:t>
            </a:r>
            <a:r>
              <a:rPr lang="en-US" baseline="0" dirty="0" err="1" smtClean="0"/>
              <a:t>Anz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Schueler</a:t>
            </a:r>
            <a:endParaRPr lang="en-US" baseline="0" dirty="0" smtClean="0"/>
          </a:p>
          <a:p>
            <a:r>
              <a:rPr lang="en-US" baseline="0" dirty="0" smtClean="0"/>
              <a:t>GROUP BY </a:t>
            </a:r>
            <a:r>
              <a:rPr lang="en-US" baseline="0" dirty="0" err="1" smtClean="0"/>
              <a:t>S_Geschlecht</a:t>
            </a:r>
            <a:r>
              <a:rPr lang="en-US" baseline="0" dirty="0" smtClean="0"/>
              <a:t>;</a:t>
            </a:r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Ges_Maennlichweiblich</a:t>
            </a:r>
            <a:r>
              <a:rPr lang="de-AT" dirty="0" smtClean="0"/>
              <a:t> AS Ges, Count(</a:t>
            </a:r>
            <a:r>
              <a:rPr lang="de-AT" dirty="0" err="1" smtClean="0"/>
              <a:t>S_Geschlecht</a:t>
            </a:r>
            <a:r>
              <a:rPr lang="de-AT" dirty="0" smtClean="0"/>
              <a:t>) AS </a:t>
            </a:r>
            <a:r>
              <a:rPr lang="de-AT" dirty="0" err="1" smtClean="0"/>
              <a:t>Anz</a:t>
            </a:r>
            <a:r>
              <a:rPr lang="de-AT" dirty="0" smtClean="0"/>
              <a:t>, </a:t>
            </a:r>
          </a:p>
          <a:p>
            <a:r>
              <a:rPr lang="de-AT" dirty="0" smtClean="0"/>
              <a:t>                                     </a:t>
            </a:r>
            <a:r>
              <a:rPr lang="de-AT" dirty="0" err="1" smtClean="0"/>
              <a:t>Avg</a:t>
            </a:r>
            <a:r>
              <a:rPr lang="de-AT" dirty="0" smtClean="0"/>
              <a:t>(</a:t>
            </a:r>
            <a:r>
              <a:rPr lang="de-AT" dirty="0" err="1" smtClean="0"/>
              <a:t>S_Postleitzahl</a:t>
            </a:r>
            <a:r>
              <a:rPr lang="de-AT" dirty="0" smtClean="0"/>
              <a:t>) AS </a:t>
            </a:r>
            <a:r>
              <a:rPr lang="de-AT" dirty="0" err="1" smtClean="0"/>
              <a:t>Dplz</a:t>
            </a:r>
            <a:endParaRPr lang="de-AT" dirty="0" smtClean="0"/>
          </a:p>
          <a:p>
            <a:r>
              <a:rPr lang="de-AT" dirty="0" smtClean="0"/>
              <a:t>FROM Geschlechter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Geschlechter.Ges_ID</a:t>
            </a:r>
            <a:r>
              <a:rPr lang="de-AT" dirty="0" smtClean="0"/>
              <a:t> = </a:t>
            </a:r>
            <a:r>
              <a:rPr lang="de-AT" dirty="0" err="1" smtClean="0"/>
              <a:t>Schueler.S_Geschlecht</a:t>
            </a:r>
            <a:endParaRPr lang="de-AT" dirty="0" smtClean="0"/>
          </a:p>
          <a:p>
            <a:r>
              <a:rPr lang="de-AT" dirty="0" smtClean="0"/>
              <a:t>GROUP BY </a:t>
            </a:r>
            <a:r>
              <a:rPr lang="de-AT" dirty="0" err="1" smtClean="0"/>
              <a:t>Ges_ID</a:t>
            </a:r>
            <a:r>
              <a:rPr lang="de-AT" dirty="0" smtClean="0"/>
              <a:t>, </a:t>
            </a:r>
            <a:r>
              <a:rPr lang="de-AT" dirty="0" err="1" smtClean="0"/>
              <a:t>Ges_Maennlichweiblich</a:t>
            </a:r>
            <a:r>
              <a:rPr lang="de-AT" dirty="0" smtClean="0"/>
              <a:t>;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Es gelten hier einige Regeln:</a:t>
            </a:r>
          </a:p>
          <a:p>
            <a:r>
              <a:rPr lang="de-AT" dirty="0" smtClean="0"/>
              <a:t>  LEFT JOIN  wenn man auch Einträge zählen will, die 0 sein können</a:t>
            </a:r>
          </a:p>
          <a:p>
            <a:r>
              <a:rPr lang="de-AT" dirty="0" smtClean="0"/>
              <a:t>  Im Group BY IMMER  den </a:t>
            </a:r>
            <a:r>
              <a:rPr lang="de-AT" dirty="0" err="1" smtClean="0"/>
              <a:t>Primary</a:t>
            </a:r>
            <a:r>
              <a:rPr lang="de-AT" dirty="0" smtClean="0"/>
              <a:t> Key der Tabelle unterbringen, nach der man zählen will</a:t>
            </a:r>
          </a:p>
          <a:p>
            <a:r>
              <a:rPr lang="de-AT" dirty="0" smtClean="0"/>
              <a:t>     z.B. Schülerzahlen pro Klasse ===   GROUP BY </a:t>
            </a:r>
            <a:r>
              <a:rPr lang="de-AT" dirty="0" err="1" smtClean="0"/>
              <a:t>K_Nr</a:t>
            </a:r>
            <a:endParaRPr lang="de-AT" dirty="0" smtClean="0"/>
          </a:p>
          <a:p>
            <a:r>
              <a:rPr lang="de-AT" dirty="0" smtClean="0"/>
              <a:t>  Zählen geht am Besten mit  Count(Fremdschlüssel)   … ist erst wichtig wenn 0 rauskommen könnte</a:t>
            </a:r>
          </a:p>
          <a:p>
            <a:endParaRPr lang="de-AT" dirty="0" smtClean="0"/>
          </a:p>
          <a:p>
            <a:r>
              <a:rPr lang="de-AT" dirty="0" smtClean="0"/>
              <a:t>Die Anzahl Schüler pro Klasse (für jede Klasse) lauten daher :</a:t>
            </a:r>
          </a:p>
          <a:p>
            <a:r>
              <a:rPr lang="de-AT" dirty="0" smtClean="0"/>
              <a:t>SELECT </a:t>
            </a:r>
            <a:r>
              <a:rPr lang="de-AT" dirty="0" err="1" smtClean="0"/>
              <a:t>K_Nr</a:t>
            </a:r>
            <a:r>
              <a:rPr lang="de-AT" dirty="0" smtClean="0"/>
              <a:t>, Count(</a:t>
            </a:r>
            <a:r>
              <a:rPr lang="de-AT" dirty="0" err="1" smtClean="0"/>
              <a:t>Schueler.S_Klasse</a:t>
            </a:r>
            <a:r>
              <a:rPr lang="de-AT" dirty="0" smtClean="0"/>
              <a:t>) AS </a:t>
            </a:r>
            <a:r>
              <a:rPr lang="de-AT" dirty="0" err="1" smtClean="0"/>
              <a:t>Anz</a:t>
            </a:r>
            <a:endParaRPr lang="de-AT" dirty="0" smtClean="0"/>
          </a:p>
          <a:p>
            <a:r>
              <a:rPr lang="de-AT" dirty="0" smtClean="0"/>
              <a:t>FROM Klassen LEFT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r>
              <a:rPr lang="de-AT" dirty="0" err="1" smtClean="0"/>
              <a:t>Klassen.K_Nr</a:t>
            </a:r>
            <a:r>
              <a:rPr lang="de-AT" dirty="0" smtClean="0"/>
              <a:t> = </a:t>
            </a:r>
            <a:r>
              <a:rPr lang="de-AT" dirty="0" err="1" smtClean="0"/>
              <a:t>Schueler.S_Klasse</a:t>
            </a:r>
            <a:endParaRPr lang="de-AT" dirty="0" smtClean="0"/>
          </a:p>
          <a:p>
            <a:r>
              <a:rPr lang="de-AT" dirty="0" smtClean="0"/>
              <a:t>GROUP BY  </a:t>
            </a:r>
            <a:r>
              <a:rPr lang="de-AT" dirty="0" err="1" smtClean="0"/>
              <a:t>K_Nr</a:t>
            </a:r>
            <a:r>
              <a:rPr lang="de-AT" dirty="0" smtClean="0"/>
              <a:t>;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  </a:t>
            </a:r>
            <a:r>
              <a:rPr lang="en-US" dirty="0" err="1" smtClean="0"/>
              <a:t>Häufigkeit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Vornamen</a:t>
            </a:r>
            <a:r>
              <a:rPr lang="en-US" dirty="0" smtClean="0"/>
              <a:t> </a:t>
            </a:r>
            <a:r>
              <a:rPr lang="en-US" dirty="0" err="1" smtClean="0"/>
              <a:t>absteigend</a:t>
            </a:r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S_Vorname</a:t>
            </a:r>
            <a:r>
              <a:rPr lang="en-US" dirty="0" smtClean="0"/>
              <a:t>, Count(</a:t>
            </a:r>
            <a:r>
              <a:rPr lang="en-US" dirty="0" err="1" smtClean="0"/>
              <a:t>S_Vorname</a:t>
            </a:r>
            <a:r>
              <a:rPr lang="en-US" dirty="0" smtClean="0"/>
              <a:t>) AS </a:t>
            </a:r>
            <a:r>
              <a:rPr lang="en-US" dirty="0" err="1" smtClean="0"/>
              <a:t>Anz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Schueler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GROUP BY  </a:t>
            </a:r>
            <a:r>
              <a:rPr lang="en-US" dirty="0" err="1" smtClean="0"/>
              <a:t>S_Vorname</a:t>
            </a:r>
            <a:endParaRPr lang="en-US" dirty="0" smtClean="0"/>
          </a:p>
          <a:p>
            <a:r>
              <a:rPr lang="en-US" dirty="0" smtClean="0"/>
              <a:t>ORDER BY  Count(</a:t>
            </a:r>
            <a:r>
              <a:rPr lang="en-US" dirty="0" err="1" smtClean="0"/>
              <a:t>S_Vorname</a:t>
            </a:r>
            <a:r>
              <a:rPr lang="en-US" dirty="0" smtClean="0"/>
              <a:t>) DESC</a:t>
            </a:r>
          </a:p>
          <a:p>
            <a:endParaRPr lang="en-US" dirty="0" smtClean="0"/>
          </a:p>
          <a:p>
            <a:r>
              <a:rPr lang="en-US" dirty="0" smtClean="0"/>
              <a:t>Oder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SELECT </a:t>
            </a:r>
            <a:r>
              <a:rPr lang="en-US" dirty="0" err="1" smtClean="0"/>
              <a:t>S_Vorname</a:t>
            </a:r>
            <a:r>
              <a:rPr lang="en-US" dirty="0" smtClean="0"/>
              <a:t>, Count(</a:t>
            </a:r>
            <a:r>
              <a:rPr lang="en-US" dirty="0" err="1" smtClean="0"/>
              <a:t>S_Vorname</a:t>
            </a:r>
            <a:r>
              <a:rPr lang="en-US" dirty="0" smtClean="0"/>
              <a:t>) AS </a:t>
            </a:r>
            <a:r>
              <a:rPr lang="en-US" dirty="0" err="1" smtClean="0"/>
              <a:t>Anz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 err="1" smtClean="0"/>
              <a:t>Schueler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WHERE </a:t>
            </a:r>
            <a:r>
              <a:rPr lang="en-US" dirty="0" err="1" smtClean="0"/>
              <a:t>S_Geschlecht</a:t>
            </a:r>
            <a:r>
              <a:rPr lang="en-US" dirty="0" smtClean="0"/>
              <a:t> = 2</a:t>
            </a:r>
          </a:p>
          <a:p>
            <a:r>
              <a:rPr lang="en-US" dirty="0" smtClean="0"/>
              <a:t>GROUP BY  </a:t>
            </a:r>
            <a:r>
              <a:rPr lang="en-US" dirty="0" err="1" smtClean="0"/>
              <a:t>S_Vorname</a:t>
            </a:r>
            <a:endParaRPr lang="en-US" dirty="0" smtClean="0"/>
          </a:p>
          <a:p>
            <a:r>
              <a:rPr lang="en-US" dirty="0" smtClean="0"/>
              <a:t>ORDER BY  Count(</a:t>
            </a:r>
            <a:r>
              <a:rPr lang="en-US" dirty="0" err="1" smtClean="0"/>
              <a:t>S_Vorname</a:t>
            </a:r>
            <a:r>
              <a:rPr lang="en-US" dirty="0" smtClean="0"/>
              <a:t>) DESC, </a:t>
            </a:r>
            <a:r>
              <a:rPr lang="en-US" dirty="0" err="1" smtClean="0"/>
              <a:t>S_Vorname</a:t>
            </a:r>
            <a:endParaRPr lang="en-US" dirty="0" smtClean="0"/>
          </a:p>
          <a:p>
            <a:r>
              <a:rPr lang="en-US" dirty="0" smtClean="0"/>
              <a:t> --   </a:t>
            </a:r>
            <a:r>
              <a:rPr lang="en-US" dirty="0" err="1" smtClean="0"/>
              <a:t>Leider</a:t>
            </a:r>
            <a:r>
              <a:rPr lang="en-US" dirty="0" smtClean="0"/>
              <a:t> </a:t>
            </a:r>
            <a:r>
              <a:rPr lang="en-US" dirty="0" err="1" smtClean="0"/>
              <a:t>gibt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in </a:t>
            </a:r>
            <a:r>
              <a:rPr lang="en-US" dirty="0" err="1" smtClean="0"/>
              <a:t>diesen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keinen</a:t>
            </a:r>
            <a:r>
              <a:rPr lang="en-US" dirty="0" smtClean="0"/>
              <a:t> </a:t>
            </a:r>
            <a:r>
              <a:rPr lang="en-US" dirty="0" err="1" smtClean="0"/>
              <a:t>weiblichen</a:t>
            </a:r>
            <a:r>
              <a:rPr lang="en-US" dirty="0" smtClean="0"/>
              <a:t> </a:t>
            </a:r>
            <a:r>
              <a:rPr lang="en-US" dirty="0" err="1" smtClean="0"/>
              <a:t>Vornamen</a:t>
            </a:r>
            <a:r>
              <a:rPr lang="en-US" dirty="0" smtClean="0"/>
              <a:t> </a:t>
            </a:r>
            <a:r>
              <a:rPr lang="en-US" dirty="0" err="1" smtClean="0"/>
              <a:t>doppelt</a:t>
            </a:r>
            <a:r>
              <a:rPr lang="en-US" dirty="0" smtClean="0"/>
              <a:t>,</a:t>
            </a:r>
          </a:p>
          <a:p>
            <a:r>
              <a:rPr lang="en-US" dirty="0" smtClean="0"/>
              <a:t> --    in den </a:t>
            </a:r>
            <a:r>
              <a:rPr lang="en-US" dirty="0" err="1" smtClean="0"/>
              <a:t>echten</a:t>
            </a:r>
            <a:r>
              <a:rPr lang="en-US" dirty="0" smtClean="0"/>
              <a:t> </a:t>
            </a:r>
            <a:r>
              <a:rPr lang="en-US" dirty="0" err="1" smtClean="0"/>
              <a:t>Daten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Schule</a:t>
            </a:r>
            <a:r>
              <a:rPr lang="en-US" dirty="0" smtClean="0"/>
              <a:t> </a:t>
            </a:r>
            <a:r>
              <a:rPr lang="en-US" dirty="0" err="1" smtClean="0"/>
              <a:t>führen</a:t>
            </a:r>
            <a:r>
              <a:rPr lang="en-US" dirty="0" smtClean="0"/>
              <a:t> Julia, Katharina, Barbara die </a:t>
            </a:r>
            <a:r>
              <a:rPr lang="en-US" dirty="0" err="1" smtClean="0"/>
              <a:t>Rangliste</a:t>
            </a:r>
            <a:r>
              <a:rPr lang="en-US" dirty="0" smtClean="0"/>
              <a:t> an   </a:t>
            </a:r>
          </a:p>
          <a:p>
            <a:r>
              <a:rPr lang="en-US" dirty="0" smtClean="0"/>
              <a:t> --</a:t>
            </a:r>
            <a:r>
              <a:rPr lang="en-US" baseline="0" dirty="0" smtClean="0"/>
              <a:t>   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Jungs</a:t>
            </a:r>
            <a:r>
              <a:rPr lang="en-US" baseline="0" dirty="0" smtClean="0"/>
              <a:t> Alexander, Daniel, Stefan, Michael, Markus, Thomas, Patrick</a:t>
            </a:r>
            <a:r>
              <a:rPr lang="en-US" baseline="0" smtClean="0"/>
              <a:t>, Lukas </a:t>
            </a:r>
            <a:endParaRPr lang="en-US" dirty="0" smtClean="0"/>
          </a:p>
          <a:p>
            <a:endParaRPr lang="en-US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-- die 2. </a:t>
            </a:r>
            <a:r>
              <a:rPr lang="en-US" dirty="0" err="1" smtClean="0"/>
              <a:t>Frage</a:t>
            </a:r>
            <a:r>
              <a:rPr lang="en-US" dirty="0" smtClean="0"/>
              <a:t> </a:t>
            </a:r>
            <a:r>
              <a:rPr lang="en-US" dirty="0" err="1" smtClean="0"/>
              <a:t>wird</a:t>
            </a:r>
            <a:r>
              <a:rPr lang="en-US" dirty="0" smtClean="0"/>
              <a:t> </a:t>
            </a:r>
            <a:r>
              <a:rPr lang="en-US" dirty="0" err="1" smtClean="0"/>
              <a:t>wohl</a:t>
            </a:r>
            <a:r>
              <a:rPr lang="en-US" dirty="0" smtClean="0"/>
              <a:t> </a:t>
            </a:r>
            <a:r>
              <a:rPr lang="en-US" dirty="0" err="1" smtClean="0"/>
              <a:t>einen</a:t>
            </a:r>
            <a:r>
              <a:rPr lang="en-US" dirty="0" smtClean="0"/>
              <a:t> outer join </a:t>
            </a:r>
            <a:r>
              <a:rPr lang="en-US" dirty="0" err="1" smtClean="0"/>
              <a:t>brauchen</a:t>
            </a:r>
            <a:endParaRPr lang="en-US" dirty="0" smtClean="0"/>
          </a:p>
          <a:p>
            <a:r>
              <a:rPr lang="en-US" dirty="0" smtClean="0"/>
              <a:t>   </a:t>
            </a:r>
            <a:r>
              <a:rPr lang="en-US" dirty="0" err="1" smtClean="0"/>
              <a:t>Lösungspattern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       SELECT  </a:t>
            </a:r>
            <a:r>
              <a:rPr lang="en-US" dirty="0" err="1" smtClean="0"/>
              <a:t>pk</a:t>
            </a:r>
            <a:r>
              <a:rPr lang="en-US" dirty="0" smtClean="0"/>
              <a:t>,   Count(</a:t>
            </a:r>
            <a:r>
              <a:rPr lang="en-US" dirty="0" err="1" smtClean="0"/>
              <a:t>fk</a:t>
            </a:r>
            <a:r>
              <a:rPr lang="en-US" dirty="0" smtClean="0"/>
              <a:t>) as </a:t>
            </a:r>
            <a:r>
              <a:rPr lang="en-US" dirty="0" err="1" smtClean="0"/>
              <a:t>Anzahl</a:t>
            </a:r>
            <a:endParaRPr lang="en-US" dirty="0" smtClean="0"/>
          </a:p>
          <a:p>
            <a:r>
              <a:rPr lang="en-US" dirty="0" smtClean="0"/>
              <a:t>           FROM  </a:t>
            </a:r>
            <a:r>
              <a:rPr lang="en-US" dirty="0" err="1" smtClean="0"/>
              <a:t>pktabelle</a:t>
            </a:r>
            <a:r>
              <a:rPr lang="en-US" dirty="0" smtClean="0"/>
              <a:t> LEFT</a:t>
            </a:r>
            <a:r>
              <a:rPr lang="en-US" baseline="0" dirty="0" smtClean="0"/>
              <a:t> JOIN </a:t>
            </a:r>
            <a:r>
              <a:rPr lang="en-US" baseline="0" dirty="0" err="1" smtClean="0"/>
              <a:t>fktabelle</a:t>
            </a:r>
            <a:r>
              <a:rPr lang="en-US" baseline="0" dirty="0" smtClean="0"/>
              <a:t> ON pktabelle.pk = fktabelle.fk</a:t>
            </a:r>
            <a:br>
              <a:rPr lang="en-US" baseline="0" dirty="0" smtClean="0"/>
            </a:br>
            <a:r>
              <a:rPr lang="en-US" baseline="0" dirty="0" smtClean="0"/>
              <a:t>    GROUP BY   </a:t>
            </a:r>
            <a:r>
              <a:rPr lang="en-US" baseline="0" dirty="0" err="1" smtClean="0"/>
              <a:t>pk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 die </a:t>
            </a:r>
            <a:r>
              <a:rPr lang="en-US" dirty="0" err="1" smtClean="0"/>
              <a:t>letzte</a:t>
            </a:r>
            <a:r>
              <a:rPr lang="en-US" dirty="0" smtClean="0"/>
              <a:t> </a:t>
            </a:r>
            <a:r>
              <a:rPr lang="en-US" dirty="0" err="1" smtClean="0"/>
              <a:t>Abfrage</a:t>
            </a:r>
            <a:r>
              <a:rPr lang="en-US" dirty="0" smtClean="0"/>
              <a:t> 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verschiedene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gleiche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zählen</a:t>
            </a:r>
            <a:endParaRPr lang="en-US" baseline="0" dirty="0" smtClean="0"/>
          </a:p>
          <a:p>
            <a:r>
              <a:rPr lang="en-US" baseline="0" dirty="0" smtClean="0"/>
              <a:t>   das </a:t>
            </a:r>
            <a:r>
              <a:rPr lang="en-US" baseline="0" dirty="0" err="1" smtClean="0"/>
              <a:t>lässt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count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durchführen</a:t>
            </a:r>
            <a:endParaRPr lang="en-US" dirty="0" smtClean="0"/>
          </a:p>
          <a:p>
            <a:endParaRPr lang="en-US" dirty="0" smtClean="0"/>
          </a:p>
          <a:p>
            <a:r>
              <a:rPr lang="de-AT" baseline="0" dirty="0" smtClean="0"/>
              <a:t>Die letzte Frage  würde  ein   SUMMEWENN  oder ein DURCHSCHNITTWENN  erfordern,</a:t>
            </a:r>
          </a:p>
          <a:p>
            <a:r>
              <a:rPr lang="de-AT" baseline="0" dirty="0" smtClean="0"/>
              <a:t>beides existiert nicht</a:t>
            </a:r>
          </a:p>
          <a:p>
            <a:r>
              <a:rPr lang="de-AT" baseline="0" dirty="0" smtClean="0"/>
              <a:t>Man behilft sich daher mit einem Rechenausdruck</a:t>
            </a:r>
          </a:p>
          <a:p>
            <a:r>
              <a:rPr lang="de-AT" baseline="0" dirty="0" smtClean="0"/>
              <a:t>   (in Access mit der WENN Funktion)</a:t>
            </a:r>
          </a:p>
          <a:p>
            <a:r>
              <a:rPr lang="de-AT" baseline="0" dirty="0" smtClean="0"/>
              <a:t>             IIF(P_Note=1,  1 , 0 )    bzw.    WENN(P_Note=1; 1 ; 0 )</a:t>
            </a:r>
          </a:p>
          <a:p>
            <a:r>
              <a:rPr lang="de-AT" baseline="0" dirty="0" smtClean="0"/>
              <a:t>    in die SUM (…..) hineinschreiben</a:t>
            </a:r>
          </a:p>
          <a:p>
            <a:endParaRPr lang="en-US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smtClean="0"/>
              <a:t>Dies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Modell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Übungsdatenbank</a:t>
            </a:r>
            <a:r>
              <a:rPr lang="en-US" baseline="0" dirty="0" smtClean="0"/>
              <a:t>, man muss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studieren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Niemand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unbekannten</a:t>
            </a:r>
            <a:r>
              <a:rPr lang="en-US" baseline="0" dirty="0" smtClean="0"/>
              <a:t> DB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, </a:t>
            </a:r>
            <a:br>
              <a:rPr lang="en-US" baseline="0" dirty="0" smtClean="0"/>
            </a:br>
            <a:r>
              <a:rPr lang="en-US" baseline="0" dirty="0" err="1" smtClean="0"/>
              <a:t>teilweise</a:t>
            </a:r>
            <a:r>
              <a:rPr lang="en-US" baseline="0" dirty="0" smtClean="0"/>
              <a:t> muss man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ansehen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ST_Stunde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enthält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Werte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MO1, DI2 (</a:t>
            </a:r>
            <a:r>
              <a:rPr lang="en-US" baseline="0" dirty="0" err="1" smtClean="0"/>
              <a:t>Wochentag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Stunde</a:t>
            </a:r>
            <a:r>
              <a:rPr lang="en-US" baseline="0" dirty="0" smtClean="0"/>
              <a:t>)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Achtung</a:t>
            </a:r>
            <a:r>
              <a:rPr lang="en-US" baseline="0" dirty="0" smtClean="0"/>
              <a:t>,  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 3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,</a:t>
            </a:r>
          </a:p>
          <a:p>
            <a:pPr defTabSz="990478">
              <a:defRPr/>
            </a:pPr>
            <a:r>
              <a:rPr lang="en-US" baseline="0" dirty="0" smtClean="0"/>
              <a:t>                </a:t>
            </a:r>
            <a:r>
              <a:rPr lang="en-US" baseline="0" dirty="0" err="1" smtClean="0"/>
              <a:t>ebenso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Lehrer und </a:t>
            </a:r>
            <a:r>
              <a:rPr lang="en-US" baseline="0" dirty="0" err="1" smtClean="0"/>
              <a:t>Vorgesetzte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             Die </a:t>
            </a:r>
            <a:r>
              <a:rPr lang="en-US" baseline="0" dirty="0" err="1" smtClean="0"/>
              <a:t>dabei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Access) </a:t>
            </a:r>
            <a:r>
              <a:rPr lang="en-US" baseline="0" dirty="0" err="1" smtClean="0"/>
              <a:t>mehrfach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gezeichneten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liegen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übereinander</a:t>
            </a: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Startbild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gefragt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Situationen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von </a:t>
            </a:r>
            <a:r>
              <a:rPr lang="en-US" baseline="0" dirty="0" err="1" smtClean="0"/>
              <a:t>unterschiedlichen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Verwenden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entscheiden</a:t>
            </a:r>
            <a:endParaRPr lang="en-US" baseline="0" dirty="0" smtClean="0"/>
          </a:p>
          <a:p>
            <a:pPr lvl="1" defTabSz="990478">
              <a:buFontTx/>
              <a:buChar char="-"/>
              <a:defRPr/>
            </a:pPr>
            <a:r>
              <a:rPr lang="en-US" baseline="0" dirty="0" smtClean="0"/>
              <a:t> 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wollen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besucht</a:t>
            </a:r>
            <a:endParaRPr lang="en-US" baseline="0" dirty="0" smtClean="0"/>
          </a:p>
          <a:p>
            <a:pPr lvl="1" defTabSz="990478">
              <a:buFontTx/>
              <a:buChar char="-"/>
              <a:defRPr/>
            </a:pPr>
            <a:r>
              <a:rPr lang="en-US" baseline="0" dirty="0" smtClean="0"/>
              <a:t> 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wollen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Klassensprecher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  <a:p>
            <a:pPr marL="457200" marR="0" lvl="1" indent="0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 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wollen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Klasse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Schüler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Klassensprecher-Stellvertreter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endParaRPr lang="en-US" baseline="0" dirty="0" smtClean="0"/>
          </a:p>
          <a:p>
            <a:pPr marL="0" marR="0" indent="0" algn="l" defTabSz="9904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und die </a:t>
            </a:r>
            <a:r>
              <a:rPr lang="en-US" baseline="0" dirty="0" err="1" smtClean="0"/>
              <a:t>richtige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 INNER JOIN  </a:t>
            </a:r>
            <a:r>
              <a:rPr lang="en-US" baseline="0" dirty="0" err="1" smtClean="0"/>
              <a:t>benutzen</a:t>
            </a:r>
            <a:r>
              <a:rPr lang="en-US" baseline="0" dirty="0" smtClean="0"/>
              <a:t>.</a:t>
            </a:r>
          </a:p>
          <a:p>
            <a:pPr defTabSz="990478">
              <a:buFontTx/>
              <a:buNone/>
              <a:defRPr/>
            </a:pP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Übungs</a:t>
            </a:r>
            <a:r>
              <a:rPr lang="en-US" baseline="0" dirty="0" smtClean="0"/>
              <a:t> DB </a:t>
            </a:r>
            <a:r>
              <a:rPr lang="en-US" baseline="0" dirty="0" err="1" smtClean="0"/>
              <a:t>öffnen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erscheint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Fragestellungen</a:t>
            </a:r>
            <a:endParaRPr lang="en-US" baseline="0" dirty="0" smtClean="0"/>
          </a:p>
          <a:p>
            <a:endParaRPr lang="en-US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import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richtigen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treffen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ist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importierte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“</a:t>
            </a:r>
            <a:r>
              <a:rPr lang="en-US" baseline="0" dirty="0" err="1" smtClean="0"/>
              <a:t>Sonderfunktionen</a:t>
            </a:r>
            <a:r>
              <a:rPr lang="en-US" baseline="0" dirty="0" smtClean="0"/>
              <a:t>”  </a:t>
            </a:r>
            <a:r>
              <a:rPr lang="en-US" baseline="0" dirty="0" err="1" smtClean="0"/>
              <a:t>sofort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benutzbar</a:t>
            </a:r>
            <a:r>
              <a:rPr lang="en-US" baseline="0" dirty="0" smtClean="0"/>
              <a:t>,</a:t>
            </a:r>
            <a:br>
              <a:rPr lang="en-US" baseline="0" dirty="0" smtClean="0"/>
            </a:br>
            <a:r>
              <a:rPr lang="en-US" baseline="0" dirty="0" err="1" smtClean="0"/>
              <a:t>allerdings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Entwurfsansicht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später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abändern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Entscheidend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Schritt</a:t>
            </a:r>
            <a:r>
              <a:rPr lang="en-US" baseline="0" dirty="0" smtClean="0"/>
              <a:t> 1   </a:t>
            </a:r>
            <a:r>
              <a:rPr lang="en-US" baseline="0" dirty="0" err="1" smtClean="0"/>
              <a:t>aufbereiten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Excel</a:t>
            </a:r>
            <a:br>
              <a:rPr lang="en-US" baseline="0" dirty="0" smtClean="0"/>
            </a:b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Klickt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ohne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Benutzung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Gehirns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Importschritte</a:t>
            </a:r>
            <a:endParaRPr lang="en-US" baseline="0" dirty="0" smtClean="0"/>
          </a:p>
          <a:p>
            <a:r>
              <a:rPr lang="en-US" baseline="0" dirty="0" smtClean="0"/>
              <a:t>Hat man am </a:t>
            </a:r>
            <a:r>
              <a:rPr lang="en-US" baseline="0" dirty="0" err="1" smtClean="0"/>
              <a:t>Schluss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sinnlosen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Datentyp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sowie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generierte</a:t>
            </a:r>
            <a:r>
              <a:rPr lang="en-US" baseline="0" dirty="0" smtClean="0"/>
              <a:t> ID </a:t>
            </a:r>
            <a:r>
              <a:rPr lang="en-US" baseline="0" dirty="0" err="1" smtClean="0"/>
              <a:t>Spalte</a:t>
            </a:r>
            <a:endParaRPr lang="en-US" baseline="0" dirty="0" smtClean="0"/>
          </a:p>
          <a:p>
            <a:r>
              <a:rPr lang="en-US" baseline="0" dirty="0" err="1" smtClean="0"/>
              <a:t>Obwohl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Importdaten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bereits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tauglich</a:t>
            </a:r>
            <a:r>
              <a:rPr lang="en-US" baseline="0" dirty="0" smtClean="0"/>
              <a:t> PK </a:t>
            </a:r>
            <a:r>
              <a:rPr lang="en-US" baseline="0" dirty="0" err="1" smtClean="0"/>
              <a:t>aufweisen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jeder</a:t>
            </a:r>
            <a:r>
              <a:rPr lang="en-US" baseline="0" dirty="0" smtClean="0"/>
              <a:t> n:m </a:t>
            </a:r>
            <a:r>
              <a:rPr lang="en-US" baseline="0" dirty="0" err="1" smtClean="0"/>
              <a:t>Beziehung</a:t>
            </a:r>
            <a:r>
              <a:rPr lang="en-US" baseline="0" dirty="0" smtClean="0"/>
              <a:t> muss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gebildet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Welche</a:t>
            </a:r>
            <a:r>
              <a:rPr lang="en-US" baseline="0" dirty="0" smtClean="0"/>
              <a:t>  die PKs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ursprünglichen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Fremdschlüssel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enthält</a:t>
            </a:r>
            <a:r>
              <a:rPr lang="en-US" baseline="0" dirty="0" smtClean="0"/>
              <a:t> .</a:t>
            </a:r>
            <a:br>
              <a:rPr lang="en-US" baseline="0" dirty="0" smtClean="0"/>
            </a:br>
            <a:endParaRPr lang="en-US" baseline="0" dirty="0" smtClean="0"/>
          </a:p>
          <a:p>
            <a:r>
              <a:rPr lang="en-US" baseline="0" dirty="0" smtClean="0"/>
              <a:t>Was </a:t>
            </a:r>
            <a:r>
              <a:rPr lang="en-US" baseline="0" dirty="0" err="1" smtClean="0"/>
              <a:t>könnte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PK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Zwischentabelle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??</a:t>
            </a:r>
          </a:p>
          <a:p>
            <a:r>
              <a:rPr lang="en-US" baseline="0" dirty="0" smtClean="0"/>
              <a:t>Auf </a:t>
            </a:r>
            <a:r>
              <a:rPr lang="en-US" baseline="0" dirty="0" err="1" smtClean="0"/>
              <a:t>jeden</a:t>
            </a:r>
            <a:r>
              <a:rPr lang="en-US" baseline="0" dirty="0" smtClean="0"/>
              <a:t> Fall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beiden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Fremdschlüssel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zusammen</a:t>
            </a:r>
            <a:r>
              <a:rPr lang="en-US" baseline="0" dirty="0" smtClean="0"/>
              <a:t> den PK </a:t>
            </a:r>
            <a:r>
              <a:rPr lang="en-US" baseline="0" dirty="0" err="1" smtClean="0"/>
              <a:t>bilden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Alternativ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eigene</a:t>
            </a:r>
            <a:r>
              <a:rPr lang="en-US" baseline="0" dirty="0" smtClean="0"/>
              <a:t> ID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benutzt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1: Welche Schülerinnen an der Schule sind vor 1985 geboren?</a:t>
            </a:r>
          </a:p>
          <a:p>
            <a:r>
              <a:rPr lang="de-AT" baseline="0" dirty="0" smtClean="0"/>
              <a:t>2: Welche Schüler haben an welchem Prüfungsdatum die Note 1 erhalten (Name, P-Datum, Fach)</a:t>
            </a:r>
          </a:p>
          <a:p>
            <a:r>
              <a:rPr lang="de-AT" baseline="0" dirty="0" smtClean="0"/>
              <a:t>3. Welche Lehrer (Namen) unterrichten in welchen Klassen am Nachmittag in Stunden 7 und 8</a:t>
            </a:r>
          </a:p>
          <a:p>
            <a:r>
              <a:rPr lang="de-AT" baseline="0" dirty="0" smtClean="0"/>
              <a:t>4: Welche Stunden werden von Klassenvorständen (mindestens auszugeben: Vorname, Nachname, Stunde, Raum,</a:t>
            </a:r>
          </a:p>
          <a:p>
            <a:r>
              <a:rPr lang="de-AT" baseline="0" dirty="0" smtClean="0"/>
              <a:t>     Fach, Klasse) unterrichtet ? Die Ausgabe soll sortiert nach Nachname, Klasse und Stunde erfolgen.</a:t>
            </a:r>
          </a:p>
          <a:p>
            <a:r>
              <a:rPr lang="de-AT" baseline="0" dirty="0" smtClean="0"/>
              <a:t>5: Liefere Daten aller Lehrer mit Angabe der Klasse(n) wo sie Klassenvorstand sind</a:t>
            </a:r>
          </a:p>
          <a:p>
            <a:r>
              <a:rPr lang="de-AT" baseline="0" dirty="0" smtClean="0"/>
              <a:t>6:  Gibt es Räume, in denen keine einzige Unterrichtsstunde abgehalten wird ??</a:t>
            </a:r>
          </a:p>
          <a:p>
            <a:r>
              <a:rPr lang="de-AT" baseline="0" dirty="0" smtClean="0"/>
              <a:t>7: Gibt es eine/n oder mehrere Lehrer/innen, der/die exakt gleich alt ist/sind wie ein/e Schüler/in ?</a:t>
            </a:r>
          </a:p>
          <a:p>
            <a:r>
              <a:rPr lang="de-AT" baseline="0" dirty="0" smtClean="0"/>
              <a:t>8: Gib den Namen aller Lehrer mit dem Namen des </a:t>
            </a:r>
            <a:r>
              <a:rPr lang="de-AT" baseline="0" dirty="0" err="1" smtClean="0"/>
              <a:t>chefs</a:t>
            </a:r>
            <a:r>
              <a:rPr lang="de-AT" baseline="0" dirty="0" smtClean="0"/>
              <a:t> aus (!! Tabelle Lehrer 2 mal verwenden ist nötig!!)</a:t>
            </a:r>
            <a:endParaRPr lang="en-US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In </a:t>
            </a:r>
            <a:r>
              <a:rPr lang="en-US" baseline="0" dirty="0" err="1" smtClean="0"/>
              <a:t>vielen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Fällen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hilfreich</a:t>
            </a:r>
            <a:endParaRPr lang="en-US" baseline="0" dirty="0" smtClean="0"/>
          </a:p>
          <a:p>
            <a:r>
              <a:rPr lang="en-US" baseline="0" dirty="0" smtClean="0"/>
              <a:t>WHERE </a:t>
            </a:r>
            <a:r>
              <a:rPr lang="en-US" baseline="0" dirty="0" err="1" smtClean="0"/>
              <a:t>S_Gebdat</a:t>
            </a:r>
            <a:r>
              <a:rPr lang="en-US" baseline="0" dirty="0" smtClean="0"/>
              <a:t> &lt; #1/1/1985#          </a:t>
            </a:r>
            <a:r>
              <a:rPr lang="en-US" baseline="0" dirty="0" err="1" smtClean="0"/>
              <a:t>Achtung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 SQL Text   #mm/</a:t>
            </a:r>
            <a:r>
              <a:rPr lang="en-US" baseline="0" dirty="0" err="1" smtClean="0"/>
              <a:t>dd</a:t>
            </a:r>
            <a:r>
              <a:rPr lang="en-US" baseline="0" dirty="0" smtClean="0"/>
              <a:t>/</a:t>
            </a:r>
            <a:r>
              <a:rPr lang="en-US" baseline="0" dirty="0" err="1" smtClean="0"/>
              <a:t>yyyy</a:t>
            </a:r>
            <a:r>
              <a:rPr lang="en-US" baseline="0" dirty="0" smtClean="0"/>
              <a:t>#</a:t>
            </a:r>
          </a:p>
          <a:p>
            <a:r>
              <a:rPr lang="en-US" baseline="0" dirty="0" smtClean="0"/>
              <a:t>WHERE Year(</a:t>
            </a:r>
            <a:r>
              <a:rPr lang="en-US" baseline="0" dirty="0" err="1" smtClean="0"/>
              <a:t>S_Gebdat</a:t>
            </a:r>
            <a:r>
              <a:rPr lang="en-US" baseline="0" dirty="0" smtClean="0"/>
              <a:t>)&lt;1985             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einfacher</a:t>
            </a:r>
            <a:r>
              <a:rPr lang="en-US" baseline="0" dirty="0" smtClean="0"/>
              <a:t> Month(…), Day(…)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 ( Date() – </a:t>
            </a:r>
            <a:r>
              <a:rPr lang="en-US" baseline="0" dirty="0" err="1" smtClean="0"/>
              <a:t>S_Gebdat</a:t>
            </a:r>
            <a:r>
              <a:rPr lang="en-US" baseline="0" dirty="0" smtClean="0"/>
              <a:t>) / 365.25  &gt;  18       </a:t>
            </a:r>
            <a:r>
              <a:rPr lang="en-US" baseline="0" dirty="0" err="1" smtClean="0"/>
              <a:t>wer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</a:t>
            </a:r>
            <a:r>
              <a:rPr lang="en-US" baseline="0" dirty="0" smtClean="0"/>
              <a:t> 18 </a:t>
            </a:r>
            <a:r>
              <a:rPr lang="en-US" baseline="0" dirty="0" err="1" smtClean="0"/>
              <a:t>Jahre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WHERE </a:t>
            </a:r>
            <a:r>
              <a:rPr lang="en-US" baseline="0" dirty="0" err="1" smtClean="0"/>
              <a:t>St_Stunde</a:t>
            </a:r>
            <a:r>
              <a:rPr lang="en-US" baseline="0" dirty="0" smtClean="0"/>
              <a:t> Like "*7" Or </a:t>
            </a:r>
            <a:r>
              <a:rPr lang="en-US" baseline="0" dirty="0" err="1" smtClean="0"/>
              <a:t>St_Stunde</a:t>
            </a:r>
            <a:r>
              <a:rPr lang="en-US" baseline="0" dirty="0" smtClean="0"/>
              <a:t>  "*8“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</a:t>
            </a:r>
            <a:r>
              <a:rPr lang="en-US" baseline="0" dirty="0" err="1" smtClean="0"/>
              <a:t>ST_Stunde</a:t>
            </a:r>
            <a:r>
              <a:rPr lang="en-US" baseline="0" dirty="0" smtClean="0"/>
              <a:t>   Is Null;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WHERE </a:t>
            </a:r>
            <a:r>
              <a:rPr lang="en-US" baseline="0" dirty="0" err="1" smtClean="0"/>
              <a:t>P_Note</a:t>
            </a:r>
            <a:r>
              <a:rPr lang="en-US" baseline="0" dirty="0" smtClean="0"/>
              <a:t> in (1,2,3)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ORDER BY </a:t>
            </a:r>
            <a:r>
              <a:rPr lang="de-AT" dirty="0" err="1" smtClean="0"/>
              <a:t>L_Name</a:t>
            </a:r>
            <a:r>
              <a:rPr lang="de-AT" dirty="0" smtClean="0"/>
              <a:t>, </a:t>
            </a:r>
            <a:r>
              <a:rPr lang="de-AT" dirty="0" err="1" smtClean="0"/>
              <a:t>ST_K_Klasse</a:t>
            </a:r>
            <a:r>
              <a:rPr lang="de-AT" dirty="0" smtClean="0"/>
              <a:t>, </a:t>
            </a:r>
            <a:r>
              <a:rPr lang="de-AT" dirty="0" err="1" smtClean="0"/>
              <a:t>ST_Stunde</a:t>
            </a:r>
            <a:r>
              <a:rPr lang="de-AT" dirty="0" smtClean="0"/>
              <a:t>;</a:t>
            </a:r>
          </a:p>
          <a:p>
            <a:r>
              <a:rPr lang="de-AT" dirty="0" smtClean="0"/>
              <a:t>ORDER BY </a:t>
            </a:r>
            <a:r>
              <a:rPr lang="de-AT" dirty="0" err="1" smtClean="0"/>
              <a:t>P_Note</a:t>
            </a:r>
            <a:r>
              <a:rPr lang="de-AT" dirty="0" smtClean="0"/>
              <a:t> DESC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7: Gibt es eine/n oder mehrere Lehrer/innen, der/die exakt gleich alt ist/sind wie ein/e Schüler/in ?</a:t>
            </a:r>
          </a:p>
          <a:p>
            <a:endParaRPr lang="de-AT" baseline="0" dirty="0" smtClean="0"/>
          </a:p>
          <a:p>
            <a:r>
              <a:rPr lang="de-AT" baseline="0" dirty="0" smtClean="0"/>
              <a:t>Zwischen Lehrer und Schüler gibt es keine direkte Beziehungen, 3 indirekte Beziehungen sind denkbar</a:t>
            </a:r>
            <a:br>
              <a:rPr lang="de-AT" baseline="0" dirty="0" smtClean="0"/>
            </a:br>
            <a:r>
              <a:rPr lang="de-AT" baseline="0" dirty="0" smtClean="0"/>
              <a:t>   - Lehrer, welche Schüler geprüft haben (- </a:t>
            </a:r>
            <a:r>
              <a:rPr lang="de-AT" baseline="0" dirty="0" err="1" smtClean="0"/>
              <a:t>Pruefungen</a:t>
            </a:r>
            <a:r>
              <a:rPr lang="de-AT" baseline="0" dirty="0" smtClean="0"/>
              <a:t> -)</a:t>
            </a:r>
            <a:br>
              <a:rPr lang="de-AT" baseline="0" dirty="0" smtClean="0"/>
            </a:br>
            <a:r>
              <a:rPr lang="de-AT" baseline="0" dirty="0" smtClean="0"/>
              <a:t>   - Lehrer welche Schüler unterrichten (- Stunden – Klasse -)</a:t>
            </a:r>
            <a:br>
              <a:rPr lang="de-AT" baseline="0" dirty="0" smtClean="0"/>
            </a:br>
            <a:r>
              <a:rPr lang="de-AT" baseline="0" dirty="0" smtClean="0"/>
              <a:t>   - Lehrer, die KV von Schülern sind (- Klasse -)</a:t>
            </a:r>
          </a:p>
          <a:p>
            <a:endParaRPr lang="de-AT" baseline="0" dirty="0" smtClean="0"/>
          </a:p>
          <a:p>
            <a:r>
              <a:rPr lang="de-AT" baseline="0" dirty="0" smtClean="0"/>
              <a:t>Paßt bei dieser Frage alles nicht </a:t>
            </a:r>
            <a:br>
              <a:rPr lang="de-AT" baseline="0" dirty="0" smtClean="0"/>
            </a:br>
            <a:r>
              <a:rPr lang="de-AT" baseline="0" dirty="0" smtClean="0"/>
              <a:t>   FROM </a:t>
            </a:r>
            <a:r>
              <a:rPr lang="de-AT" baseline="0" dirty="0" err="1" smtClean="0"/>
              <a:t>lehrer</a:t>
            </a:r>
            <a:r>
              <a:rPr lang="de-AT" baseline="0" dirty="0" smtClean="0"/>
              <a:t> INNER JOIN </a:t>
            </a:r>
            <a:r>
              <a:rPr lang="de-AT" baseline="0" dirty="0" err="1" smtClean="0"/>
              <a:t>schueler</a:t>
            </a:r>
            <a:r>
              <a:rPr lang="de-AT" baseline="0" dirty="0" smtClean="0"/>
              <a:t> ON </a:t>
            </a:r>
            <a:r>
              <a:rPr lang="de-AT" baseline="0" dirty="0" err="1" smtClean="0"/>
              <a:t>lehrer.L_Gebdat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schueler.S_Gebdat</a:t>
            </a:r>
            <a:r>
              <a:rPr lang="de-AT" baseline="0" dirty="0" smtClean="0"/>
              <a:t>;</a:t>
            </a:r>
          </a:p>
          <a:p>
            <a:endParaRPr lang="de-AT" baseline="0" dirty="0" smtClean="0"/>
          </a:p>
          <a:p>
            <a:r>
              <a:rPr lang="de-AT" baseline="0" dirty="0" smtClean="0"/>
              <a:t>8: Gib den Namen aller Lehrer mit dem Namen des </a:t>
            </a:r>
            <a:r>
              <a:rPr lang="de-AT" baseline="0" dirty="0" err="1" smtClean="0"/>
              <a:t>chefs</a:t>
            </a:r>
            <a:r>
              <a:rPr lang="de-AT" baseline="0" dirty="0" smtClean="0"/>
              <a:t> aus (!! Tabelle Lehrer 2 mal verwenden ist nötig!!)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Diese DB enthält den Sonderfall,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bei einer Beziehung der </a:t>
            </a:r>
          </a:p>
          <a:p>
            <a:r>
              <a:rPr lang="de-AT" baseline="0" dirty="0" smtClean="0"/>
              <a:t>         Fremdschlüssel (</a:t>
            </a:r>
            <a:r>
              <a:rPr lang="de-AT" baseline="0" dirty="0" err="1" smtClean="0"/>
              <a:t>L_L_Chef</a:t>
            </a:r>
            <a:r>
              <a:rPr lang="de-AT" baseline="0" dirty="0" smtClean="0"/>
              <a:t>) in der gleichen Tabelle wie der PK (L_ID) steht !!!</a:t>
            </a:r>
            <a:br>
              <a:rPr lang="de-AT" baseline="0" dirty="0" smtClean="0"/>
            </a:br>
            <a:r>
              <a:rPr lang="de-AT" baseline="0" dirty="0" smtClean="0"/>
              <a:t>Benötigt man so eine Beziehung im Rahmen einer Abfrage, </a:t>
            </a:r>
            <a:br>
              <a:rPr lang="de-AT" baseline="0" dirty="0" smtClean="0"/>
            </a:br>
            <a:r>
              <a:rPr lang="de-AT" baseline="0" dirty="0" smtClean="0"/>
              <a:t>        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man die Tabelle  zweimal im FROM haben und einmal umbenennen</a:t>
            </a:r>
          </a:p>
          <a:p>
            <a:r>
              <a:rPr lang="de-AT" baseline="0" dirty="0" smtClean="0"/>
              <a:t>SELECT </a:t>
            </a:r>
            <a:r>
              <a:rPr lang="de-AT" baseline="0" dirty="0" err="1" smtClean="0"/>
              <a:t>lehrer.L_Name</a:t>
            </a:r>
            <a:r>
              <a:rPr lang="de-AT" baseline="0" dirty="0" smtClean="0"/>
              <a:t>, "der Chef ist" AS Ausdr1, </a:t>
            </a:r>
            <a:r>
              <a:rPr lang="de-AT" baseline="0" dirty="0" err="1" smtClean="0"/>
              <a:t>chef.L_Name</a:t>
            </a:r>
            <a:endParaRPr lang="de-AT" baseline="0" dirty="0" smtClean="0"/>
          </a:p>
          <a:p>
            <a:r>
              <a:rPr lang="de-AT" baseline="0" dirty="0" smtClean="0"/>
              <a:t>FROM </a:t>
            </a:r>
            <a:r>
              <a:rPr lang="de-AT" baseline="0" dirty="0" err="1" smtClean="0"/>
              <a:t>lehrer</a:t>
            </a:r>
            <a:r>
              <a:rPr lang="de-AT" baseline="0" dirty="0" smtClean="0"/>
              <a:t> INNER JOIN </a:t>
            </a:r>
            <a:r>
              <a:rPr lang="de-AT" baseline="0" dirty="0" err="1" smtClean="0"/>
              <a:t>lehrer</a:t>
            </a:r>
            <a:r>
              <a:rPr lang="de-AT" baseline="0" dirty="0" smtClean="0"/>
              <a:t> AS </a:t>
            </a:r>
            <a:r>
              <a:rPr lang="de-AT" baseline="0" dirty="0" err="1" smtClean="0"/>
              <a:t>chef</a:t>
            </a:r>
            <a:r>
              <a:rPr lang="de-AT" baseline="0" dirty="0" smtClean="0"/>
              <a:t> </a:t>
            </a:r>
          </a:p>
          <a:p>
            <a:r>
              <a:rPr lang="de-AT" baseline="0" dirty="0" smtClean="0"/>
              <a:t>          ON </a:t>
            </a:r>
            <a:r>
              <a:rPr lang="de-AT" baseline="0" dirty="0" err="1" smtClean="0"/>
              <a:t>lehrer.L_L_Chef</a:t>
            </a:r>
            <a:r>
              <a:rPr lang="de-AT" baseline="0" dirty="0" smtClean="0"/>
              <a:t> = </a:t>
            </a:r>
            <a:r>
              <a:rPr lang="de-AT" baseline="0" dirty="0" err="1" smtClean="0"/>
              <a:t>chef.L_ID</a:t>
            </a:r>
            <a:r>
              <a:rPr lang="de-AT" baseline="0" dirty="0" smtClean="0"/>
              <a:t>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Mit</a:t>
            </a:r>
            <a:r>
              <a:rPr lang="de-AT" baseline="0" dirty="0" smtClean="0"/>
              <a:t>    Gruppierung    (oder Summierung) </a:t>
            </a:r>
          </a:p>
          <a:p>
            <a:endParaRPr lang="de-AT" baseline="0" dirty="0" smtClean="0"/>
          </a:p>
          <a:p>
            <a:r>
              <a:rPr lang="de-AT" baseline="0" dirty="0" smtClean="0"/>
              <a:t>  kann man   nach verschiedenen Kriterien</a:t>
            </a:r>
          </a:p>
          <a:p>
            <a:endParaRPr lang="de-AT" baseline="0" dirty="0" smtClean="0"/>
          </a:p>
          <a:p>
            <a:pPr>
              <a:buFontTx/>
              <a:buChar char="-"/>
            </a:pPr>
            <a:r>
              <a:rPr lang="de-AT" baseline="0" dirty="0" smtClean="0"/>
              <a:t> Zählen    	   COUNT()</a:t>
            </a:r>
          </a:p>
          <a:p>
            <a:pPr>
              <a:buFontTx/>
              <a:buChar char="-"/>
            </a:pPr>
            <a:r>
              <a:rPr lang="de-AT" baseline="0" dirty="0" smtClean="0"/>
              <a:t> Summieren    SUM()</a:t>
            </a:r>
          </a:p>
          <a:p>
            <a:pPr>
              <a:buFontTx/>
              <a:buChar char="-"/>
            </a:pPr>
            <a:r>
              <a:rPr lang="de-AT" baseline="0" dirty="0" smtClean="0"/>
              <a:t> Durchschnitt   AVG()</a:t>
            </a:r>
          </a:p>
          <a:p>
            <a:pPr>
              <a:buFontTx/>
              <a:buChar char="-"/>
            </a:pPr>
            <a:r>
              <a:rPr lang="de-AT" baseline="0" dirty="0" smtClean="0"/>
              <a:t> kleinster         MIN()</a:t>
            </a:r>
          </a:p>
          <a:p>
            <a:pPr>
              <a:buFontTx/>
              <a:buChar char="-"/>
            </a:pPr>
            <a:r>
              <a:rPr lang="de-AT" baseline="0" dirty="0" smtClean="0"/>
              <a:t> größter          MAX()</a:t>
            </a:r>
          </a:p>
          <a:p>
            <a:pPr>
              <a:buFontTx/>
              <a:buChar char="-"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Das sind die sogenannten  Gruppen- oder Aggregatsfunktionen,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/>
              <a:t>die sich deutlich anders verhalten als normale Funktionen</a:t>
            </a:r>
          </a:p>
          <a:p>
            <a:pPr>
              <a:buFontTx/>
              <a:buNone/>
            </a:pPr>
            <a:endParaRPr lang="de-AT" baseline="0" dirty="0" smtClean="0"/>
          </a:p>
          <a:p>
            <a:pPr>
              <a:buFontTx/>
              <a:buNone/>
            </a:pPr>
            <a:r>
              <a:rPr lang="de-AT" baseline="0" dirty="0" smtClean="0">
                <a:sym typeface="Wingdings" pitchFamily="2" charset="2"/>
              </a:rPr>
              <a:t>  sie ermitteln aus mehreren Werten (aus verschiedenen Zeilen einer Spalten)</a:t>
            </a:r>
          </a:p>
          <a:p>
            <a:pPr>
              <a:buFontTx/>
              <a:buNone/>
            </a:pPr>
            <a:r>
              <a:rPr lang="de-AT" dirty="0" smtClean="0"/>
              <a:t>     einen Gruppenergebniswert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Gruppierung</a:t>
            </a:r>
            <a:r>
              <a:rPr lang="de-AT" baseline="0" dirty="0" smtClean="0"/>
              <a:t> liegt vor,   wenn man </a:t>
            </a:r>
          </a:p>
          <a:p>
            <a:r>
              <a:rPr lang="de-AT" baseline="0" dirty="0" smtClean="0"/>
              <a:t>GROUP BY     und/oder    eine  der Gruppenfunktionen  einsetzt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Wichtiger Hinweis:  </a:t>
            </a:r>
          </a:p>
          <a:p>
            <a:r>
              <a:rPr lang="de-AT" dirty="0" smtClean="0"/>
              <a:t>Im Fall einer Gruppierung dürfen Sie im </a:t>
            </a:r>
            <a:r>
              <a:rPr lang="de-AT" dirty="0" err="1" smtClean="0"/>
              <a:t>Select</a:t>
            </a:r>
            <a:r>
              <a:rPr lang="de-AT" dirty="0" smtClean="0"/>
              <a:t> nur Gruppenfunktionen (und Group </a:t>
            </a:r>
            <a:r>
              <a:rPr lang="de-AT" dirty="0" err="1" smtClean="0"/>
              <a:t>by</a:t>
            </a:r>
            <a:r>
              <a:rPr lang="de-AT" dirty="0" smtClean="0"/>
              <a:t> Felder) einsetzen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Es sollte auch auffallen, </a:t>
            </a:r>
            <a:r>
              <a:rPr lang="de-AT" dirty="0" err="1" smtClean="0"/>
              <a:t>dass</a:t>
            </a:r>
            <a:r>
              <a:rPr lang="de-AT" dirty="0" smtClean="0"/>
              <a:t> die zugrundeliegenden Detailsätze nicht mehr ausgegeben werden (können)</a:t>
            </a:r>
          </a:p>
          <a:p>
            <a:r>
              <a:rPr lang="de-AT" dirty="0" err="1" smtClean="0"/>
              <a:t>Stattdesen</a:t>
            </a:r>
            <a:r>
              <a:rPr lang="de-AT" dirty="0" smtClean="0"/>
              <a:t> gibt es </a:t>
            </a:r>
            <a:r>
              <a:rPr lang="de-AT" baseline="0" dirty="0" smtClean="0"/>
              <a:t> „Gruppensummenzeilen“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Nur eine einzige Zeile   wenn man kein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hat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 Einsatz von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entscheiden die verschiedenen Werte in den Group </a:t>
            </a:r>
            <a:r>
              <a:rPr lang="de-AT" baseline="0" dirty="0" err="1" smtClean="0"/>
              <a:t>by</a:t>
            </a:r>
            <a:r>
              <a:rPr lang="de-AT" baseline="0" dirty="0" smtClean="0"/>
              <a:t> Feldern</a:t>
            </a:r>
          </a:p>
          <a:p>
            <a:r>
              <a:rPr lang="de-AT" baseline="0" dirty="0" smtClean="0"/>
              <a:t>   wie viele Gruppen gebildet werden und somit wie viele Ausgabezeilen entstehen (eine pro Gruppe)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01.06.2012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060848"/>
            <a:ext cx="2627784" cy="2775852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5652120" y="4725144"/>
            <a:ext cx="3240360" cy="1296144"/>
          </a:xfrm>
          <a:prstGeom prst="wedgeRoundRectCallout">
            <a:avLst>
              <a:gd name="adj1" fmla="val -53815"/>
              <a:gd name="adj2" fmla="val -158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Gibt es sinnvolle Beispiele für mehrere  Beziehungen zwischen 2 Tabellen</a:t>
            </a:r>
            <a:endParaRPr lang="de-AT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844824"/>
            <a:ext cx="4967146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feld 12"/>
          <p:cNvSpPr txBox="1"/>
          <p:nvPr/>
        </p:nvSpPr>
        <p:spPr>
          <a:xfrm>
            <a:off x="3059832" y="306896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n : 1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059832" y="1988840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>
                <a:solidFill>
                  <a:srgbClr val="FF0000"/>
                </a:solidFill>
              </a:rPr>
              <a:t>1 : n</a:t>
            </a:r>
            <a:endParaRPr lang="de-AT" b="1" dirty="0">
              <a:solidFill>
                <a:srgbClr val="FF0000"/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9512" y="4365104"/>
            <a:ext cx="5240943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Gruppenfunktionen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Am einfachsten ist es im SELECT eine Gruppenfunktion (Count, </a:t>
            </a:r>
            <a:r>
              <a:rPr lang="de-AT" dirty="0" err="1" smtClean="0"/>
              <a:t>sum</a:t>
            </a:r>
            <a:r>
              <a:rPr lang="de-AT" dirty="0" smtClean="0"/>
              <a:t>, </a:t>
            </a:r>
            <a:r>
              <a:rPr lang="de-AT" dirty="0" err="1" smtClean="0"/>
              <a:t>Avg</a:t>
            </a:r>
            <a:r>
              <a:rPr lang="de-AT" dirty="0" smtClean="0"/>
              <a:t>, Min, Max)  einzusetzen.</a:t>
            </a:r>
          </a:p>
          <a:p>
            <a:r>
              <a:rPr lang="de-AT" dirty="0" smtClean="0"/>
              <a:t>Folgendes gibt nicht die Schüler im Detail sondern nur (in einer Zeile) die Anzahl der Schüler aus 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Das geht auch mit anderen Gruppenfunktionen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3068960"/>
            <a:ext cx="6468399" cy="432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457198" y="2780928"/>
            <a:ext cx="1686802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3" y="4005064"/>
            <a:ext cx="7942329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941168"/>
            <a:ext cx="6677647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5364088" y="5733256"/>
            <a:ext cx="3456384" cy="576064"/>
          </a:xfrm>
          <a:prstGeom prst="wedgeRoundRectCallout">
            <a:avLst>
              <a:gd name="adj1" fmla="val -20282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Durchschnitt geht nur über Zahlen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in Entwurfsansicht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Ich möchte die Anzahl Jungs und Mädels (der Schüler)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 descr="C:\Users\psad\AppData\Local\Temp\SNAGHTML55ab67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3343275" cy="3448051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2852936"/>
            <a:ext cx="720080" cy="87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5589240"/>
            <a:ext cx="2808312" cy="1031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 descr="C:\Users\psad\AppData\Local\Temp\SNAGHTML55dc8f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1700808"/>
            <a:ext cx="3324225" cy="3648076"/>
          </a:xfrm>
          <a:prstGeom prst="rect">
            <a:avLst/>
          </a:prstGeom>
          <a:noFill/>
        </p:spPr>
      </p:pic>
      <p:cxnSp>
        <p:nvCxnSpPr>
          <p:cNvPr id="12" name="Gerade Verbindung mit Pfeil 11"/>
          <p:cNvCxnSpPr>
            <a:stCxn id="3074" idx="3"/>
          </p:cNvCxnSpPr>
          <p:nvPr/>
        </p:nvCxnSpPr>
        <p:spPr>
          <a:xfrm>
            <a:off x="3882827" y="3424834"/>
            <a:ext cx="1481261" cy="5082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6407696" y="4365104"/>
            <a:ext cx="2736304" cy="1080120"/>
          </a:xfrm>
          <a:prstGeom prst="wedgeRoundRectCallout">
            <a:avLst>
              <a:gd name="adj1" fmla="val -26403"/>
              <a:gd name="adj2" fmla="val -768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 nur für die Gruppenfelder, ansonsten Gruppenfunktionen</a:t>
            </a:r>
            <a:endParaRPr lang="de-AT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7524328" y="2420888"/>
            <a:ext cx="1368152" cy="576064"/>
          </a:xfrm>
          <a:prstGeom prst="wedgeRoundRectCallout">
            <a:avLst>
              <a:gd name="adj1" fmla="val -38238"/>
              <a:gd name="adj2" fmla="val 1203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Überschrift</a:t>
            </a:r>
            <a:endParaRPr lang="de-AT" dirty="0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51520" y="5301208"/>
            <a:ext cx="5076565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in Entwurfsansicht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Geht auch mit mehreren Tabellen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700808"/>
            <a:ext cx="5532437" cy="249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4008" y="3861048"/>
            <a:ext cx="432912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98425" y="5157192"/>
            <a:ext cx="9045575" cy="102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in Entwurfsansicht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Man kann auch ganz was anderes zählen: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5122" name="Picture 2" descr="C:\Users\psad\AppData\Local\Temp\SNAGHTML57806b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0073" y="1196752"/>
            <a:ext cx="2343927" cy="2736304"/>
          </a:xfrm>
          <a:prstGeom prst="rect">
            <a:avLst/>
          </a:prstGeom>
          <a:noFill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1916832"/>
            <a:ext cx="565536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72200" y="4221088"/>
            <a:ext cx="247747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356992"/>
            <a:ext cx="4752528" cy="2953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 Gruppierung Übungen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Ermittle die Anzahl der Klassen pro Schuljahr</a:t>
            </a:r>
          </a:p>
          <a:p>
            <a:r>
              <a:rPr lang="de-AT" dirty="0" smtClean="0"/>
              <a:t>Ermittle die Anzahl der Schüler pro Klasse </a:t>
            </a:r>
            <a:br>
              <a:rPr lang="de-AT" dirty="0" smtClean="0"/>
            </a:br>
            <a:r>
              <a:rPr lang="de-AT" dirty="0" smtClean="0"/>
              <a:t>(Klassen mit 0 Schüler sollen auch aufscheinen!)</a:t>
            </a:r>
          </a:p>
          <a:p>
            <a:r>
              <a:rPr lang="de-AT" dirty="0" smtClean="0"/>
              <a:t>Ermittle pro Postleitzahl die Anzahl männlicher Schüler</a:t>
            </a:r>
          </a:p>
          <a:p>
            <a:r>
              <a:rPr lang="de-AT" dirty="0" smtClean="0"/>
              <a:t>Ermittle pro Klasse die Namen des ersten und letzten Schülers auf der Schülerliste sowie das Geburtsdatum des jüngsten und ältesten Schülers</a:t>
            </a:r>
          </a:p>
          <a:p>
            <a:r>
              <a:rPr lang="de-AT" dirty="0" smtClean="0"/>
              <a:t>Zeige jene Tage, an denen mehrere Personen geboren wurden</a:t>
            </a:r>
          </a:p>
          <a:p>
            <a:r>
              <a:rPr lang="de-AT" dirty="0" smtClean="0"/>
              <a:t>Zähle pro Klasse Burschen </a:t>
            </a:r>
            <a:r>
              <a:rPr lang="de-AT" smtClean="0"/>
              <a:t>und Mädchen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701730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Test (oder Wiederholung)</a:t>
            </a:r>
            <a:b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</a:b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Nachbesprechung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„Abfragen“, die zählen (gruppieren) können 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  die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75" y="1143794"/>
            <a:ext cx="9027169" cy="517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 rechteckige Legende 7"/>
          <p:cNvSpPr/>
          <p:nvPr/>
        </p:nvSpPr>
        <p:spPr>
          <a:xfrm>
            <a:off x="179512" y="5589240"/>
            <a:ext cx="1584176" cy="648072"/>
          </a:xfrm>
          <a:prstGeom prst="wedgeRoundRectCallout">
            <a:avLst>
              <a:gd name="adj1" fmla="val 23747"/>
              <a:gd name="adj2" fmla="val -12506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Auch hier 2 Beziehungen</a:t>
            </a:r>
            <a:endParaRPr lang="de-AT" dirty="0"/>
          </a:p>
        </p:txBody>
      </p:sp>
      <p:sp>
        <p:nvSpPr>
          <p:cNvPr id="9" name="Abgerundete rechteckige Legende 8"/>
          <p:cNvSpPr/>
          <p:nvPr/>
        </p:nvSpPr>
        <p:spPr>
          <a:xfrm>
            <a:off x="3635896" y="5517232"/>
            <a:ext cx="1584176" cy="648072"/>
          </a:xfrm>
          <a:prstGeom prst="wedgeRoundRectCallout">
            <a:avLst>
              <a:gd name="adj1" fmla="val -98910"/>
              <a:gd name="adj2" fmla="val -545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Dies ist ein FK!</a:t>
            </a:r>
            <a:endParaRPr lang="de-AT" dirty="0"/>
          </a:p>
        </p:txBody>
      </p:sp>
      <p:sp>
        <p:nvSpPr>
          <p:cNvPr id="10" name="Abgerundete rechteckige Legende 9"/>
          <p:cNvSpPr/>
          <p:nvPr/>
        </p:nvSpPr>
        <p:spPr>
          <a:xfrm>
            <a:off x="7452320" y="2852936"/>
            <a:ext cx="1584176" cy="648072"/>
          </a:xfrm>
          <a:prstGeom prst="wedgeRoundRectCallout">
            <a:avLst>
              <a:gd name="adj1" fmla="val 20741"/>
              <a:gd name="adj2" fmla="val 14831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Viele Felder im PK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1907704" y="908720"/>
            <a:ext cx="2232248" cy="648072"/>
          </a:xfrm>
          <a:prstGeom prst="wedgeRoundRectCallout">
            <a:avLst>
              <a:gd name="adj1" fmla="val 21943"/>
              <a:gd name="adj2" fmla="val 880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3 unterschiedliche Beziehungen</a:t>
            </a:r>
            <a:endParaRPr lang="de-A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68552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err="1" smtClean="0"/>
              <a:t>Xls</a:t>
            </a:r>
            <a:r>
              <a:rPr lang="de-AT" dirty="0" smtClean="0"/>
              <a:t> File aufbereiten (</a:t>
            </a:r>
            <a:r>
              <a:rPr lang="de-AT" sz="2400" dirty="0" smtClean="0"/>
              <a:t>1. Zeile Feldnamen, darunter Daten</a:t>
            </a:r>
            <a:r>
              <a:rPr lang="de-AT" dirty="0" smtClean="0"/>
              <a:t>)</a:t>
            </a:r>
            <a:br>
              <a:rPr lang="de-AT" dirty="0" smtClean="0"/>
            </a:br>
            <a:r>
              <a:rPr lang="de-AT" dirty="0" smtClean="0"/>
              <a:t>erst dann importieren (dabei Datentypen prüfen/ setzen und PK wählen bzw. erzeugen lassen)</a:t>
            </a:r>
          </a:p>
          <a:p>
            <a:r>
              <a:rPr lang="de-AT" dirty="0" smtClean="0"/>
              <a:t>Beziehung zu Tabelle Lehrer setzen – geht nicht direkt mit einem Fremdschlüssel weil  </a:t>
            </a:r>
            <a:r>
              <a:rPr lang="de-AT" sz="3600" b="1" dirty="0" smtClean="0">
                <a:solidFill>
                  <a:srgbClr val="FF0000"/>
                </a:solidFill>
              </a:rPr>
              <a:t>n:m</a:t>
            </a:r>
            <a:r>
              <a:rPr lang="de-AT" dirty="0" smtClean="0"/>
              <a:t>, es </a:t>
            </a:r>
            <a:r>
              <a:rPr lang="de-AT" dirty="0" err="1" smtClean="0"/>
              <a:t>muss</a:t>
            </a:r>
            <a:r>
              <a:rPr lang="de-AT" dirty="0" smtClean="0"/>
              <a:t> daher eine Zwischentabelle erstellt werden!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1124744"/>
            <a:ext cx="8568952" cy="207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 : M Beziehung, daher eine Zwischentabelle erstellen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4056" y="1124744"/>
            <a:ext cx="3573463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427984" y="1124744"/>
            <a:ext cx="3878263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Ellipse 9"/>
          <p:cNvSpPr/>
          <p:nvPr/>
        </p:nvSpPr>
        <p:spPr>
          <a:xfrm>
            <a:off x="6300192" y="1700808"/>
            <a:ext cx="1512168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1" name="Pfeil nach rechts 10"/>
          <p:cNvSpPr/>
          <p:nvPr/>
        </p:nvSpPr>
        <p:spPr>
          <a:xfrm>
            <a:off x="45021" y="1249710"/>
            <a:ext cx="43204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2780928"/>
            <a:ext cx="32305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Ellipse 12"/>
          <p:cNvSpPr/>
          <p:nvPr/>
        </p:nvSpPr>
        <p:spPr>
          <a:xfrm>
            <a:off x="2267744" y="2852936"/>
            <a:ext cx="1512168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b="1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27584" y="4293096"/>
            <a:ext cx="7562845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256584"/>
          </a:xfrm>
        </p:spPr>
        <p:txBody>
          <a:bodyPr>
            <a:normAutofit/>
          </a:bodyPr>
          <a:lstStyle/>
          <a:p>
            <a:r>
              <a:rPr lang="de-AT" dirty="0" smtClean="0"/>
              <a:t>Für die Abfragen </a:t>
            </a:r>
            <a:r>
              <a:rPr lang="de-AT" dirty="0" err="1" smtClean="0"/>
              <a:t>muss</a:t>
            </a:r>
            <a:r>
              <a:rPr lang="de-AT" dirty="0" smtClean="0"/>
              <a:t> man natürlich zuerst die benötigten Tabellen und die geeigneten </a:t>
            </a:r>
            <a:r>
              <a:rPr lang="de-AT" dirty="0" err="1" smtClean="0"/>
              <a:t>Joins</a:t>
            </a:r>
            <a:r>
              <a:rPr lang="de-AT" dirty="0" smtClean="0"/>
              <a:t> auswählen.</a:t>
            </a:r>
            <a:br>
              <a:rPr lang="de-AT" dirty="0" smtClean="0"/>
            </a:br>
            <a:r>
              <a:rPr lang="de-AT" sz="2400" dirty="0" smtClean="0"/>
              <a:t>1 – nur die Tabelle </a:t>
            </a:r>
            <a:r>
              <a:rPr lang="de-AT" sz="2400" dirty="0" err="1" smtClean="0"/>
              <a:t>Schueler</a:t>
            </a:r>
            <a:r>
              <a:rPr lang="de-AT" sz="2400" dirty="0" smtClean="0"/>
              <a:t/>
            </a:r>
            <a:br>
              <a:rPr lang="de-AT" sz="2400" dirty="0" smtClean="0"/>
            </a:br>
            <a:r>
              <a:rPr lang="de-AT" sz="2400" dirty="0" smtClean="0"/>
              <a:t>2 – </a:t>
            </a:r>
            <a:r>
              <a:rPr lang="de-AT" sz="2400" dirty="0" err="1" smtClean="0"/>
              <a:t>Schueler</a:t>
            </a:r>
            <a:r>
              <a:rPr lang="de-AT" sz="2400" dirty="0" smtClean="0"/>
              <a:t>, </a:t>
            </a:r>
            <a:r>
              <a:rPr lang="de-AT" sz="2400" dirty="0" err="1" smtClean="0"/>
              <a:t>Pruefungen</a:t>
            </a:r>
            <a:r>
              <a:rPr lang="de-AT" sz="2400" dirty="0" smtClean="0"/>
              <a:t>,  (</a:t>
            </a:r>
            <a:r>
              <a:rPr lang="de-AT" sz="2400" dirty="0" err="1" smtClean="0"/>
              <a:t>Gegenstaende</a:t>
            </a:r>
            <a:r>
              <a:rPr lang="de-AT" sz="2400" dirty="0" smtClean="0"/>
              <a:t> für </a:t>
            </a:r>
            <a:r>
              <a:rPr lang="de-AT" sz="2400" dirty="0" err="1" smtClean="0"/>
              <a:t>G_Bez</a:t>
            </a:r>
            <a:r>
              <a:rPr lang="de-AT" sz="2400" dirty="0" smtClean="0"/>
              <a:t>)</a:t>
            </a:r>
            <a:br>
              <a:rPr lang="de-AT" sz="2400" dirty="0" smtClean="0"/>
            </a:br>
            <a:r>
              <a:rPr lang="de-AT" sz="2400" dirty="0" smtClean="0"/>
              <a:t>3 – Lehrer, Stunden (Klassen nicht nötig, Feld </a:t>
            </a:r>
            <a:r>
              <a:rPr lang="de-AT" sz="2400" dirty="0" err="1" smtClean="0"/>
              <a:t>St_Klasse</a:t>
            </a:r>
            <a:r>
              <a:rPr lang="de-AT" sz="2400" dirty="0" smtClean="0"/>
              <a:t> reicht)</a:t>
            </a:r>
            <a:br>
              <a:rPr lang="de-AT" sz="2400" dirty="0" smtClean="0"/>
            </a:br>
            <a:r>
              <a:rPr lang="de-AT" sz="2400" dirty="0" smtClean="0"/>
              <a:t>4 – Stunden, Lehrer, Klassen </a:t>
            </a:r>
            <a:br>
              <a:rPr lang="de-AT" sz="2400" dirty="0" smtClean="0"/>
            </a:br>
            <a:r>
              <a:rPr lang="de-AT" sz="2400" dirty="0" smtClean="0"/>
              <a:t>        (Achtung: Klasse-Stunden</a:t>
            </a:r>
            <a:br>
              <a:rPr lang="de-AT" sz="2400" dirty="0" smtClean="0"/>
            </a:br>
            <a:r>
              <a:rPr lang="de-AT" sz="2400" dirty="0" smtClean="0"/>
              <a:t>          Beziehung nicht nutzen!)</a:t>
            </a:r>
            <a:br>
              <a:rPr lang="de-AT" sz="2400" dirty="0" smtClean="0"/>
            </a:br>
            <a:r>
              <a:rPr lang="de-AT" sz="2400" dirty="0" smtClean="0"/>
              <a:t>5 - </a:t>
            </a:r>
            <a:r>
              <a:rPr lang="de-AT" sz="2400" dirty="0" err="1" smtClean="0"/>
              <a:t>Outer</a:t>
            </a:r>
            <a:r>
              <a:rPr lang="de-AT" sz="2400" dirty="0" smtClean="0"/>
              <a:t> </a:t>
            </a:r>
            <a:r>
              <a:rPr lang="de-AT" sz="2400" dirty="0" err="1" smtClean="0"/>
              <a:t>Join</a:t>
            </a:r>
            <a:r>
              <a:rPr lang="de-AT" sz="2400" dirty="0" smtClean="0"/>
              <a:t>, Fragestellung betrifft PK Seite   daher  FROM</a:t>
            </a:r>
            <a:br>
              <a:rPr lang="de-AT" sz="2400" dirty="0" smtClean="0"/>
            </a:br>
            <a:r>
              <a:rPr lang="de-AT" sz="2400" dirty="0" smtClean="0"/>
              <a:t>   </a:t>
            </a:r>
            <a:r>
              <a:rPr lang="de-AT" sz="2200" dirty="0" smtClean="0"/>
              <a:t>            </a:t>
            </a:r>
            <a:r>
              <a:rPr lang="de-AT" sz="2200" dirty="0" err="1" smtClean="0"/>
              <a:t>lehrer</a:t>
            </a:r>
            <a:r>
              <a:rPr lang="de-AT" sz="2200" dirty="0" smtClean="0"/>
              <a:t> LEFT JOIN klassen ON </a:t>
            </a:r>
            <a:r>
              <a:rPr lang="de-AT" sz="2200" dirty="0" err="1" smtClean="0"/>
              <a:t>lehrer.L_ID</a:t>
            </a:r>
            <a:r>
              <a:rPr lang="de-AT" sz="2200" dirty="0" smtClean="0"/>
              <a:t> = </a:t>
            </a:r>
            <a:r>
              <a:rPr lang="de-AT" sz="2200" dirty="0" err="1" smtClean="0"/>
              <a:t>klassen.K_L_Klavst</a:t>
            </a:r>
            <a:r>
              <a:rPr lang="de-AT" sz="2200" dirty="0" smtClean="0"/>
              <a:t>;</a:t>
            </a:r>
            <a:br>
              <a:rPr lang="de-AT" sz="2200" dirty="0" smtClean="0"/>
            </a:br>
            <a:r>
              <a:rPr lang="de-AT" sz="2200" dirty="0" smtClean="0"/>
              <a:t>6 – Fragepattern:  Zeige  Datensätze wo PK nicht im FK vorkommt</a:t>
            </a:r>
            <a:br>
              <a:rPr lang="de-AT" sz="2200" dirty="0" smtClean="0"/>
            </a:br>
            <a:r>
              <a:rPr lang="de-AT" sz="2200" dirty="0" smtClean="0"/>
              <a:t>       </a:t>
            </a:r>
            <a:r>
              <a:rPr lang="de-AT" sz="1800" dirty="0" smtClean="0"/>
              <a:t>FROM </a:t>
            </a:r>
            <a:r>
              <a:rPr lang="de-AT" sz="1800" dirty="0" err="1" smtClean="0"/>
              <a:t>raeume</a:t>
            </a:r>
            <a:r>
              <a:rPr lang="de-AT" sz="1800" dirty="0" smtClean="0"/>
              <a:t> LEFT JOIN stunden ON </a:t>
            </a:r>
            <a:r>
              <a:rPr lang="de-AT" sz="1800" dirty="0" err="1" smtClean="0"/>
              <a:t>raeume.R_ID</a:t>
            </a:r>
            <a:r>
              <a:rPr lang="de-AT" sz="1800" dirty="0" smtClean="0"/>
              <a:t> = </a:t>
            </a:r>
            <a:r>
              <a:rPr lang="de-AT" sz="1800" dirty="0" err="1" smtClean="0"/>
              <a:t>stunden.ST_R_Raum</a:t>
            </a:r>
            <a:r>
              <a:rPr lang="de-AT" sz="1800" dirty="0" smtClean="0"/>
              <a:t/>
            </a:r>
            <a:br>
              <a:rPr lang="de-AT" sz="1800" dirty="0" smtClean="0"/>
            </a:br>
            <a:r>
              <a:rPr lang="de-AT" sz="1800" dirty="0" smtClean="0"/>
              <a:t>         WHERE </a:t>
            </a:r>
            <a:r>
              <a:rPr lang="de-AT" sz="1800" dirty="0" err="1" smtClean="0"/>
              <a:t>ST_Stunde</a:t>
            </a:r>
            <a:r>
              <a:rPr lang="de-AT" sz="1800" dirty="0" smtClean="0"/>
              <a:t>   </a:t>
            </a:r>
            <a:r>
              <a:rPr lang="de-AT" sz="1800" dirty="0" err="1" smtClean="0"/>
              <a:t>Is</a:t>
            </a:r>
            <a:r>
              <a:rPr lang="de-AT" sz="1800" dirty="0" smtClean="0"/>
              <a:t> Null;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573016"/>
            <a:ext cx="40163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785395"/>
          </a:xfrm>
        </p:spPr>
        <p:txBody>
          <a:bodyPr>
            <a:normAutofit fontScale="92500"/>
          </a:bodyPr>
          <a:lstStyle/>
          <a:p>
            <a:r>
              <a:rPr lang="de-AT" dirty="0" smtClean="0"/>
              <a:t>An mehreren Stellen ist es wichtig die bereits in den Unterrichtseinheiten 2 und 3 vorgestellten Funktionen und Operatoren zu kennen </a:t>
            </a:r>
            <a:br>
              <a:rPr lang="de-AT" dirty="0" smtClean="0"/>
            </a:br>
            <a:r>
              <a:rPr lang="de-AT" dirty="0" smtClean="0"/>
              <a:t>1 - </a:t>
            </a:r>
            <a:r>
              <a:rPr lang="en-US" dirty="0" smtClean="0"/>
              <a:t>WHERE Year(</a:t>
            </a:r>
            <a:r>
              <a:rPr lang="en-US" dirty="0" err="1" smtClean="0"/>
              <a:t>S_Gebdat</a:t>
            </a:r>
            <a:r>
              <a:rPr lang="en-US" dirty="0" smtClean="0"/>
              <a:t>)&lt;1985</a:t>
            </a:r>
            <a:br>
              <a:rPr lang="en-US" dirty="0" smtClean="0"/>
            </a:br>
            <a:r>
              <a:rPr lang="en-US" dirty="0" smtClean="0"/>
              <a:t>3 - WHERE </a:t>
            </a:r>
            <a:r>
              <a:rPr lang="en-US" dirty="0" err="1" smtClean="0"/>
              <a:t>St_Stunde</a:t>
            </a:r>
            <a:r>
              <a:rPr lang="en-US" dirty="0" smtClean="0"/>
              <a:t> Like "*7" Or </a:t>
            </a:r>
            <a:r>
              <a:rPr lang="en-US" dirty="0" err="1" smtClean="0"/>
              <a:t>St_Stunde</a:t>
            </a:r>
            <a:r>
              <a:rPr lang="en-US" dirty="0" smtClean="0"/>
              <a:t>  "*8" </a:t>
            </a:r>
            <a:br>
              <a:rPr lang="en-US" dirty="0" smtClean="0"/>
            </a:br>
            <a:r>
              <a:rPr lang="en-US" dirty="0" smtClean="0"/>
              <a:t>6 - WHERE </a:t>
            </a:r>
            <a:r>
              <a:rPr lang="en-US" dirty="0" err="1" smtClean="0"/>
              <a:t>ST_Stunde</a:t>
            </a:r>
            <a:r>
              <a:rPr lang="en-US" dirty="0" smtClean="0"/>
              <a:t>   Is Null</a:t>
            </a:r>
          </a:p>
          <a:p>
            <a:r>
              <a:rPr lang="en-US" dirty="0" smtClean="0"/>
              <a:t>ORDER BY  </a:t>
            </a:r>
            <a:r>
              <a:rPr lang="en-US" dirty="0" err="1" smtClean="0"/>
              <a:t>sollte</a:t>
            </a:r>
            <a:r>
              <a:rPr lang="en-US" dirty="0" smtClean="0"/>
              <a:t> </a:t>
            </a:r>
            <a:r>
              <a:rPr lang="en-US" dirty="0" err="1" smtClean="0"/>
              <a:t>kein</a:t>
            </a:r>
            <a:r>
              <a:rPr lang="en-US" dirty="0" smtClean="0"/>
              <a:t> grosses Problem </a:t>
            </a:r>
            <a:r>
              <a:rPr lang="en-US" dirty="0" err="1" smtClean="0"/>
              <a:t>sein</a:t>
            </a:r>
            <a:endParaRPr lang="en-US" dirty="0" smtClean="0"/>
          </a:p>
          <a:p>
            <a:r>
              <a:rPr lang="en-US" dirty="0" err="1" smtClean="0"/>
              <a:t>Abfrageentwurf</a:t>
            </a:r>
            <a:r>
              <a:rPr lang="en-US" dirty="0" smtClean="0"/>
              <a:t>  </a:t>
            </a:r>
            <a:r>
              <a:rPr lang="en-US" dirty="0" err="1" smtClean="0"/>
              <a:t>oder</a:t>
            </a:r>
            <a:r>
              <a:rPr lang="en-US" dirty="0" smtClean="0"/>
              <a:t>  SQL  - </a:t>
            </a:r>
            <a:r>
              <a:rPr lang="en-US" dirty="0" err="1" smtClean="0"/>
              <a:t>bleibt</a:t>
            </a:r>
            <a:r>
              <a:rPr lang="en-US" dirty="0" smtClean="0"/>
              <a:t> </a:t>
            </a:r>
            <a:r>
              <a:rPr lang="en-US" dirty="0" err="1" smtClean="0"/>
              <a:t>Ihnen</a:t>
            </a:r>
            <a:r>
              <a:rPr lang="en-US" dirty="0" smtClean="0"/>
              <a:t> </a:t>
            </a:r>
            <a:r>
              <a:rPr lang="en-US" dirty="0" err="1" smtClean="0"/>
              <a:t>überlassen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zumindest</a:t>
            </a:r>
            <a:r>
              <a:rPr lang="en-US" dirty="0" smtClean="0"/>
              <a:t> </a:t>
            </a:r>
            <a:r>
              <a:rPr lang="en-US" dirty="0" err="1" smtClean="0"/>
              <a:t>der</a:t>
            </a:r>
            <a:r>
              <a:rPr lang="en-US" dirty="0" smtClean="0"/>
              <a:t> </a:t>
            </a:r>
            <a:r>
              <a:rPr lang="en-US" dirty="0" err="1" smtClean="0"/>
              <a:t>Beginn</a:t>
            </a:r>
            <a:r>
              <a:rPr lang="en-US" dirty="0" smtClean="0"/>
              <a:t> (FROM)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im</a:t>
            </a:r>
            <a:r>
              <a:rPr lang="en-US" dirty="0" smtClean="0"/>
              <a:t> </a:t>
            </a:r>
            <a:r>
              <a:rPr lang="en-US" dirty="0" err="1" smtClean="0"/>
              <a:t>Entwurf</a:t>
            </a:r>
            <a:r>
              <a:rPr lang="en-US" dirty="0" smtClean="0"/>
              <a:t> oft </a:t>
            </a:r>
            <a:r>
              <a:rPr lang="en-US" dirty="0" err="1" smtClean="0"/>
              <a:t>übersichtlicher</a:t>
            </a:r>
            <a:r>
              <a:rPr lang="en-US" dirty="0" smtClean="0"/>
              <a:t>, </a:t>
            </a:r>
            <a:r>
              <a:rPr lang="en-US" dirty="0" err="1" smtClean="0"/>
              <a:t>danach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r>
              <a:rPr lang="en-US" dirty="0" smtClean="0"/>
              <a:t> </a:t>
            </a:r>
            <a:r>
              <a:rPr lang="en-US" dirty="0" err="1" smtClean="0"/>
              <a:t>auch</a:t>
            </a:r>
            <a:r>
              <a:rPr lang="en-US" dirty="0" smtClean="0"/>
              <a:t> SQL </a:t>
            </a:r>
            <a:r>
              <a:rPr lang="en-US" dirty="0" err="1" smtClean="0"/>
              <a:t>Ansicht</a:t>
            </a:r>
            <a:r>
              <a:rPr lang="en-US" dirty="0" smtClean="0"/>
              <a:t> </a:t>
            </a:r>
            <a:r>
              <a:rPr lang="en-US" dirty="0" err="1" smtClean="0"/>
              <a:t>recht</a:t>
            </a:r>
            <a:r>
              <a:rPr lang="en-US" dirty="0" smtClean="0"/>
              <a:t> </a:t>
            </a:r>
            <a:r>
              <a:rPr lang="en-US" dirty="0" err="1" smtClean="0"/>
              <a:t>tauglich</a:t>
            </a:r>
            <a:r>
              <a:rPr lang="en-US" dirty="0" smtClean="0"/>
              <a:t> 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praktischer Übungstest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5040560"/>
          </a:xfrm>
        </p:spPr>
        <p:txBody>
          <a:bodyPr>
            <a:normAutofit/>
          </a:bodyPr>
          <a:lstStyle/>
          <a:p>
            <a:r>
              <a:rPr lang="de-AT" dirty="0" smtClean="0"/>
              <a:t>Frage 7 Schüler gleich alt wie Lehrer </a:t>
            </a:r>
            <a:br>
              <a:rPr lang="de-AT" dirty="0" smtClean="0"/>
            </a:br>
            <a:r>
              <a:rPr lang="de-AT" dirty="0" smtClean="0"/>
              <a:t>dies ist eine der seltenen Ausnahmen, wo der JOIN nicht das übliche   PK = FK    benutzt</a:t>
            </a:r>
            <a:br>
              <a:rPr lang="de-AT" dirty="0" smtClean="0"/>
            </a:br>
            <a:r>
              <a:rPr lang="de-AT" dirty="0" smtClean="0"/>
              <a:t>    FROM </a:t>
            </a:r>
            <a:r>
              <a:rPr lang="de-AT" dirty="0" err="1" smtClean="0"/>
              <a:t>lehrer</a:t>
            </a:r>
            <a:r>
              <a:rPr lang="de-AT" dirty="0" smtClean="0"/>
              <a:t> INNER JOIN </a:t>
            </a:r>
            <a:r>
              <a:rPr lang="de-AT" dirty="0" err="1" smtClean="0"/>
              <a:t>schueler</a:t>
            </a:r>
            <a:r>
              <a:rPr lang="de-AT" dirty="0" smtClean="0"/>
              <a:t> ON </a:t>
            </a:r>
            <a:br>
              <a:rPr lang="de-AT" dirty="0" smtClean="0"/>
            </a:br>
            <a:r>
              <a:rPr lang="de-AT" dirty="0" smtClean="0"/>
              <a:t>                </a:t>
            </a:r>
            <a:r>
              <a:rPr lang="de-AT" dirty="0" err="1" smtClean="0"/>
              <a:t>lehrer.L_Gebdat</a:t>
            </a:r>
            <a:r>
              <a:rPr lang="de-AT" dirty="0" smtClean="0"/>
              <a:t> = </a:t>
            </a:r>
            <a:r>
              <a:rPr lang="de-AT" dirty="0" err="1" smtClean="0"/>
              <a:t>schueler.S_Gebdat</a:t>
            </a:r>
            <a:r>
              <a:rPr lang="de-AT" dirty="0" smtClean="0"/>
              <a:t>;</a:t>
            </a:r>
          </a:p>
          <a:p>
            <a:r>
              <a:rPr lang="de-AT" dirty="0" smtClean="0"/>
              <a:t>Frage 8  Lehrer mit Namen des Chefs</a:t>
            </a:r>
            <a:br>
              <a:rPr lang="de-AT" dirty="0" smtClean="0"/>
            </a:br>
            <a:r>
              <a:rPr lang="de-AT" dirty="0" smtClean="0"/>
              <a:t>    Tabelle Lehrer  2 mal im FROM (1 mal umbenennen)</a:t>
            </a:r>
          </a:p>
          <a:p>
            <a:r>
              <a:rPr lang="de-AT" dirty="0" smtClean="0"/>
              <a:t> FROM </a:t>
            </a:r>
            <a:r>
              <a:rPr lang="de-AT" dirty="0" err="1" smtClean="0"/>
              <a:t>lehrer</a:t>
            </a:r>
            <a:r>
              <a:rPr lang="de-AT" dirty="0" smtClean="0"/>
              <a:t> INNER JOIN</a:t>
            </a:r>
            <a:br>
              <a:rPr lang="de-AT" dirty="0" smtClean="0"/>
            </a:br>
            <a:r>
              <a:rPr lang="de-AT" dirty="0" smtClean="0"/>
              <a:t>                         </a:t>
            </a:r>
            <a:r>
              <a:rPr lang="de-AT" dirty="0" err="1" smtClean="0">
                <a:solidFill>
                  <a:srgbClr val="FF0000"/>
                </a:solidFill>
              </a:rPr>
              <a:t>lehrer</a:t>
            </a:r>
            <a:r>
              <a:rPr lang="de-AT" dirty="0" smtClean="0">
                <a:solidFill>
                  <a:srgbClr val="FF0000"/>
                </a:solidFill>
              </a:rPr>
              <a:t> AS </a:t>
            </a:r>
            <a:r>
              <a:rPr lang="de-AT" dirty="0" err="1" smtClean="0">
                <a:solidFill>
                  <a:srgbClr val="FF0000"/>
                </a:solidFill>
              </a:rPr>
              <a:t>chef</a:t>
            </a:r>
            <a:r>
              <a:rPr lang="de-AT" dirty="0" smtClean="0">
                <a:solidFill>
                  <a:srgbClr val="FF0000"/>
                </a:solidFill>
              </a:rPr>
              <a:t/>
            </a:r>
            <a:br>
              <a:rPr lang="de-AT" dirty="0" smtClean="0">
                <a:solidFill>
                  <a:srgbClr val="FF0000"/>
                </a:solidFill>
              </a:rPr>
            </a:br>
            <a:r>
              <a:rPr lang="de-AT" dirty="0" smtClean="0"/>
              <a:t>          ON </a:t>
            </a:r>
            <a:r>
              <a:rPr lang="de-AT" dirty="0" err="1" smtClean="0"/>
              <a:t>lehrer.L_L_Chef</a:t>
            </a:r>
            <a:r>
              <a:rPr lang="de-AT" dirty="0" smtClean="0"/>
              <a:t> =</a:t>
            </a:r>
            <a:br>
              <a:rPr lang="de-AT" dirty="0" smtClean="0"/>
            </a:br>
            <a:r>
              <a:rPr lang="de-AT" dirty="0" smtClean="0"/>
              <a:t>                                   </a:t>
            </a:r>
            <a:r>
              <a:rPr lang="de-AT" dirty="0" err="1" smtClean="0"/>
              <a:t>chef.L_ID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509120"/>
            <a:ext cx="3957189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 dirty="0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548680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Gruppierung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348880"/>
            <a:ext cx="4398052" cy="1537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 descr="C:\Users\psad\AppData\Local\Temp\SNAGHTML4cb2535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1628800"/>
            <a:ext cx="2808312" cy="3861429"/>
          </a:xfrm>
          <a:prstGeom prst="rect">
            <a:avLst/>
          </a:prstGeom>
          <a:noFill/>
        </p:spPr>
      </p:pic>
      <p:sp>
        <p:nvSpPr>
          <p:cNvPr id="14" name="Pfeil nach rechts 13"/>
          <p:cNvSpPr/>
          <p:nvPr/>
        </p:nvSpPr>
        <p:spPr>
          <a:xfrm>
            <a:off x="3491880" y="2852936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5"/>
          <p:cNvSpPr txBox="1">
            <a:spLocks noChangeArrowheads="1"/>
          </p:cNvSpPr>
          <p:nvPr/>
        </p:nvSpPr>
        <p:spPr bwMode="auto">
          <a:xfrm>
            <a:off x="4644008" y="4077072"/>
            <a:ext cx="449999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AT" sz="3200" dirty="0" smtClean="0">
                <a:latin typeface="Calibri" pitchFamily="34" charset="0"/>
              </a:rPr>
              <a:t>Gruppenfunktionen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COUNT(),  SUM(),</a:t>
            </a:r>
            <a:br>
              <a:rPr lang="de-AT" sz="3200" dirty="0" smtClean="0">
                <a:latin typeface="Calibri" pitchFamily="34" charset="0"/>
              </a:rPr>
            </a:br>
            <a:r>
              <a:rPr lang="de-AT" sz="3200" dirty="0" smtClean="0">
                <a:latin typeface="Calibri" pitchFamily="34" charset="0"/>
              </a:rPr>
              <a:t>AVG(), MIN(), MAX()</a:t>
            </a:r>
            <a:endParaRPr lang="de-AT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1312</Words>
  <Application>Microsoft Office PowerPoint</Application>
  <PresentationFormat>Bildschirmpräsentation (4:3)</PresentationFormat>
  <Paragraphs>287</Paragraphs>
  <Slides>14</Slides>
  <Notes>13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HTL Spengergasse Vorlage V01</vt:lpstr>
      <vt:lpstr>DBIS2 –  Datenbanken und Informationssysteme</vt:lpstr>
      <vt:lpstr>Lernziele</vt:lpstr>
      <vt:lpstr>Wiederholung praktischer Übungstest  die DB</vt:lpstr>
      <vt:lpstr>Wiederholung praktischer Übungstest</vt:lpstr>
      <vt:lpstr>Wiederholung praktischer Übungstest</vt:lpstr>
      <vt:lpstr>Wiederholung praktischer Übungstest</vt:lpstr>
      <vt:lpstr>Wiederholung praktischer Übungstest</vt:lpstr>
      <vt:lpstr>Wiederholung praktischer Übungstest</vt:lpstr>
      <vt:lpstr>Folie 9</vt:lpstr>
      <vt:lpstr>Abfragen  Gruppenfunktionen</vt:lpstr>
      <vt:lpstr>Abfragen  Gruppierung in Entwurfsansicht</vt:lpstr>
      <vt:lpstr>Abfragen  Gruppierung in Entwurfsansicht</vt:lpstr>
      <vt:lpstr>Abfragen  Gruppierung in Entwurfsansicht</vt:lpstr>
      <vt:lpstr>Abfragen  Gruppierung Übungen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337</cp:revision>
  <dcterms:created xsi:type="dcterms:W3CDTF">2010-09-09T10:26:00Z</dcterms:created>
  <dcterms:modified xsi:type="dcterms:W3CDTF">2012-06-01T10:29:36Z</dcterms:modified>
</cp:coreProperties>
</file>