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312" r:id="rId4"/>
    <p:sldId id="302" r:id="rId5"/>
    <p:sldId id="338" r:id="rId6"/>
    <p:sldId id="340" r:id="rId7"/>
    <p:sldId id="343" r:id="rId8"/>
    <p:sldId id="339" r:id="rId9"/>
    <p:sldId id="344" r:id="rId10"/>
    <p:sldId id="337" r:id="rId11"/>
    <p:sldId id="347" r:id="rId12"/>
    <p:sldId id="346" r:id="rId13"/>
    <p:sldId id="348" r:id="rId14"/>
    <p:sldId id="350" r:id="rId15"/>
    <p:sldId id="349" r:id="rId16"/>
    <p:sldId id="327" r:id="rId17"/>
    <p:sldId id="336" r:id="rId1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41192" autoAdjust="0"/>
  </p:normalViewPr>
  <p:slideViewPr>
    <p:cSldViewPr>
      <p:cViewPr>
        <p:scale>
          <a:sx n="80" d="100"/>
          <a:sy n="80" d="100"/>
        </p:scale>
        <p:origin x="-427" y="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1152"/>
    </p:cViewPr>
  </p:notesTextViewPr>
  <p:notesViewPr>
    <p:cSldViewPr>
      <p:cViewPr varScale="1">
        <p:scale>
          <a:sx n="61" d="100"/>
          <a:sy n="61" d="100"/>
        </p:scale>
        <p:origin x="-2659" y="-8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0B1F9C-D4D9-4272-A315-C9A68CBB5628}" type="datetimeFigureOut">
              <a:rPr lang="de-AT" smtClean="0"/>
              <a:pPr/>
              <a:t>20.04.2012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97322" y="148754"/>
            <a:ext cx="5844891" cy="43845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274" y="4861440"/>
            <a:ext cx="6768752" cy="515240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 Modell (gezeichnet mit </a:t>
            </a:r>
            <a:r>
              <a:rPr lang="de-AT" baseline="0" dirty="0" err="1" smtClean="0"/>
              <a:t>mysql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workbench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smtClean="0"/>
              <a:t>Was bedeuten die Symbole ????  (wie erkennt man Tabelle, Beziehungen, Felder, PK, FK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Wie fast immer:    Kästchen sind Tabellen,   Striche sind Beziehungen</a:t>
            </a:r>
          </a:p>
          <a:p>
            <a:r>
              <a:rPr lang="de-AT" baseline="0" dirty="0" smtClean="0"/>
              <a:t>          oben im blauen Bereich der Tabellenname, darunter die Felder</a:t>
            </a:r>
          </a:p>
          <a:p>
            <a:r>
              <a:rPr lang="de-AT" baseline="0" dirty="0" smtClean="0"/>
              <a:t>PK Felder mit einem gelben Schlüssel</a:t>
            </a:r>
          </a:p>
          <a:p>
            <a:r>
              <a:rPr lang="de-AT" baseline="0" dirty="0" smtClean="0"/>
              <a:t>FK Felder sind rot(rosa) markiert, aber nur dann wenn sie nicht bereits ein PK sind</a:t>
            </a:r>
          </a:p>
          <a:p>
            <a:r>
              <a:rPr lang="de-AT" baseline="0" dirty="0" smtClean="0"/>
              <a:t>Die normalen Felder haben hellblau wenn NOT NULL bzw. weiß wenn NULL erlaubt ist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Beziehungen sind alle  1 : n,   das   n Ende wird mit dem sogenannten </a:t>
            </a:r>
            <a:r>
              <a:rPr lang="de-AT" baseline="0" dirty="0" err="1" smtClean="0"/>
              <a:t>Krähenfuss</a:t>
            </a:r>
            <a:r>
              <a:rPr lang="de-AT" baseline="0" dirty="0" smtClean="0"/>
              <a:t> dargestellt</a:t>
            </a:r>
          </a:p>
          <a:p>
            <a:r>
              <a:rPr lang="de-AT" baseline="0" dirty="0" smtClean="0"/>
              <a:t>      Nur </a:t>
            </a:r>
            <a:r>
              <a:rPr lang="de-AT" baseline="0" dirty="0" err="1" smtClean="0"/>
              <a:t>dokumentativ</a:t>
            </a:r>
            <a:r>
              <a:rPr lang="de-AT" baseline="0" dirty="0" smtClean="0"/>
              <a:t> sind  die quer liegenden kurzen Striche </a:t>
            </a:r>
          </a:p>
          <a:p>
            <a:r>
              <a:rPr lang="de-AT" baseline="0" dirty="0" smtClean="0"/>
              <a:t>              (die sogenannte </a:t>
            </a:r>
            <a:r>
              <a:rPr lang="de-AT" baseline="0" dirty="0" err="1" smtClean="0"/>
              <a:t>Kardinalität</a:t>
            </a:r>
            <a:r>
              <a:rPr lang="de-AT" baseline="0" dirty="0" smtClean="0"/>
              <a:t> = präzisere Aussage zu 1:n))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Inhaltlich geht es um einen Unibetrieb, wo  </a:t>
            </a:r>
          </a:p>
          <a:p>
            <a:r>
              <a:rPr lang="de-AT" baseline="0" dirty="0" smtClean="0"/>
              <a:t>Professoren mehrere Vorlesungen halten können,</a:t>
            </a:r>
          </a:p>
          <a:p>
            <a:r>
              <a:rPr lang="de-AT" baseline="0" dirty="0" smtClean="0"/>
              <a:t>Studenten Vorlesungen besuchen (natürlich mehrere Studenten pro Vorlesung und umgekehrt),</a:t>
            </a:r>
          </a:p>
          <a:p>
            <a:r>
              <a:rPr lang="de-AT" baseline="0" dirty="0" smtClean="0"/>
              <a:t>Festgelegt wird, welche Vorlesungen Vorraussetzung für andere Vorlesungen sind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        - Kann eine Vorlesung von mehreren Professoren gemeinsam abgehalten werden</a:t>
            </a:r>
          </a:p>
          <a:p>
            <a:r>
              <a:rPr lang="de-AT" baseline="0" dirty="0" smtClean="0"/>
              <a:t>          - Können Sie aus der DB herauslesen, welche Assistenten den </a:t>
            </a:r>
            <a:r>
              <a:rPr lang="de-AT" baseline="0" smtClean="0"/>
              <a:t>Professor </a:t>
            </a:r>
            <a:r>
              <a:rPr lang="de-AT" baseline="0" smtClean="0"/>
              <a:t/>
            </a:r>
            <a:br>
              <a:rPr lang="de-AT" baseline="0" smtClean="0"/>
            </a:br>
            <a:r>
              <a:rPr lang="de-AT" baseline="0" smtClean="0"/>
              <a:t>            bei </a:t>
            </a:r>
            <a:r>
              <a:rPr lang="de-AT" baseline="0" dirty="0" smtClean="0"/>
              <a:t>welchen Vorlesungen unterstützen</a:t>
            </a:r>
          </a:p>
          <a:p>
            <a:r>
              <a:rPr lang="de-AT" baseline="0" dirty="0" smtClean="0"/>
              <a:t>          - Wie sehen die Datensätze in </a:t>
            </a:r>
            <a:r>
              <a:rPr lang="de-AT" baseline="0" dirty="0" err="1" smtClean="0"/>
              <a:t>vs_voraussetzen</a:t>
            </a:r>
            <a:r>
              <a:rPr lang="de-AT" baseline="0" dirty="0" smtClean="0"/>
              <a:t> für die Vorlesung  25/Deutsch1 und 32/Deutsch2 aus  </a:t>
            </a:r>
          </a:p>
          <a:p>
            <a:r>
              <a:rPr lang="de-AT" baseline="0" dirty="0" smtClean="0"/>
              <a:t>                   wenn Deutsch1 Voraussetzung für Deutsch2 sein soll</a:t>
            </a:r>
          </a:p>
          <a:p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Zeigt</a:t>
            </a:r>
            <a:r>
              <a:rPr lang="de-AT" baseline="0" dirty="0" smtClean="0"/>
              <a:t> man mit dem fertigen FROM einige Daten an</a:t>
            </a:r>
            <a:br>
              <a:rPr lang="de-AT" baseline="0" dirty="0" smtClean="0"/>
            </a:br>
            <a:r>
              <a:rPr lang="de-AT" baseline="0" dirty="0" smtClean="0"/>
              <a:t>sollte man den folgenden GROUP BY besser verstehen.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sieht man  (den größten Teil) der Detaildaten,</a:t>
            </a:r>
          </a:p>
          <a:p>
            <a:r>
              <a:rPr lang="de-AT" baseline="0" dirty="0" smtClean="0"/>
              <a:t>Zeilen einer Klasse sind jeweils farblich markiert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Folge werden wir   eine Ausgabezeile  „pro Klasse“ wünschen und daher</a:t>
            </a:r>
          </a:p>
          <a:p>
            <a:r>
              <a:rPr lang="de-AT" baseline="0" dirty="0" smtClean="0"/>
              <a:t>    eine Gruppierung mit dem PK von Klasse vornehmen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 </a:t>
            </a:r>
            <a:r>
              <a:rPr lang="de-AT" baseline="0" dirty="0" smtClean="0"/>
              <a:t>K_ID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Weil es 5 verschiedene Inhalte in K_ID  gibt </a:t>
            </a:r>
          </a:p>
          <a:p>
            <a:r>
              <a:rPr lang="de-AT" baseline="0" dirty="0" smtClean="0"/>
              <a:t>   erhalten wir genau 5 Gruppen  =  5 Ausgabezeilen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Wie man schon</a:t>
            </a:r>
            <a:r>
              <a:rPr lang="de-AT" baseline="0" dirty="0" smtClean="0"/>
              <a:t> an den </a:t>
            </a:r>
            <a:r>
              <a:rPr lang="de-AT" baseline="0" dirty="0" err="1" smtClean="0"/>
              <a:t>FROM-Daten</a:t>
            </a:r>
            <a:r>
              <a:rPr lang="de-AT" baseline="0" dirty="0" smtClean="0"/>
              <a:t> gesehen hat   gibt es 5 verschiedene Werte in   K_ID,</a:t>
            </a:r>
          </a:p>
          <a:p>
            <a:r>
              <a:rPr lang="de-AT" baseline="0" dirty="0" smtClean="0"/>
              <a:t>      daher  bildet  GROUP BY K_ID    fünf Gruppen</a:t>
            </a:r>
          </a:p>
          <a:p>
            <a:endParaRPr lang="de-AT" baseline="0" dirty="0" smtClean="0"/>
          </a:p>
          <a:p>
            <a:r>
              <a:rPr lang="de-AT" dirty="0" smtClean="0"/>
              <a:t>COUNT(*)   AS </a:t>
            </a:r>
            <a:r>
              <a:rPr lang="de-AT" dirty="0" err="1" smtClean="0"/>
              <a:t>Zeilen_in_Gruppe</a:t>
            </a:r>
            <a:r>
              <a:rPr lang="de-AT" dirty="0" smtClean="0"/>
              <a:t>   ist in Fall von   </a:t>
            </a:r>
            <a:r>
              <a:rPr lang="de-AT" dirty="0" err="1" smtClean="0"/>
              <a:t>Outer</a:t>
            </a:r>
            <a:r>
              <a:rPr lang="de-AT" dirty="0" smtClean="0"/>
              <a:t> </a:t>
            </a:r>
            <a:r>
              <a:rPr lang="de-AT" dirty="0" err="1" smtClean="0"/>
              <a:t>Join</a:t>
            </a:r>
            <a:r>
              <a:rPr lang="de-AT" dirty="0" smtClean="0"/>
              <a:t> eher sinnlos</a:t>
            </a:r>
          </a:p>
          <a:p>
            <a:r>
              <a:rPr lang="de-AT" dirty="0" smtClean="0"/>
              <a:t>                                                  zählt eben nur die Datensätze in der Gruppe</a:t>
            </a:r>
          </a:p>
          <a:p>
            <a:endParaRPr lang="de-AT" dirty="0" smtClean="0"/>
          </a:p>
          <a:p>
            <a:r>
              <a:rPr lang="de-AT" dirty="0" smtClean="0"/>
              <a:t>COUNT(</a:t>
            </a:r>
            <a:r>
              <a:rPr lang="de-AT" dirty="0" err="1" smtClean="0"/>
              <a:t>P_S_Kandidat</a:t>
            </a:r>
            <a:r>
              <a:rPr lang="de-AT" dirty="0" smtClean="0"/>
              <a:t>)   zählt hingegen </a:t>
            </a:r>
            <a:r>
              <a:rPr lang="de-AT" dirty="0" err="1" smtClean="0"/>
              <a:t>verlässlich</a:t>
            </a:r>
            <a:r>
              <a:rPr lang="de-AT" dirty="0" smtClean="0"/>
              <a:t> die Anzahl der Prüfungen</a:t>
            </a:r>
            <a:br>
              <a:rPr lang="de-AT" dirty="0" smtClean="0"/>
            </a:br>
            <a:r>
              <a:rPr lang="de-AT" dirty="0" smtClean="0"/>
              <a:t>            +--</a:t>
            </a:r>
            <a:r>
              <a:rPr lang="de-AT" baseline="0" dirty="0" smtClean="0"/>
              <a:t> hier soll der FK  (in diesem Fall </a:t>
            </a:r>
            <a:r>
              <a:rPr lang="de-AT" baseline="0" dirty="0" err="1" smtClean="0"/>
              <a:t>P_S_Kandidat</a:t>
            </a:r>
            <a:r>
              <a:rPr lang="de-AT" baseline="0" dirty="0" smtClean="0"/>
              <a:t>) angegeben werden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COUNT(DISTINCT </a:t>
            </a:r>
            <a:r>
              <a:rPr lang="de-AT" baseline="0" dirty="0" err="1" smtClean="0"/>
              <a:t>S_K_Klasse</a:t>
            </a:r>
            <a:r>
              <a:rPr lang="de-AT" baseline="0" dirty="0" smtClean="0"/>
              <a:t>)   zählt die Anzahl der Schüler in der Klasse</a:t>
            </a:r>
          </a:p>
          <a:p>
            <a:r>
              <a:rPr lang="de-AT" baseline="0" dirty="0" smtClean="0"/>
              <a:t>           geht aber leider in Access nicht, in den großen Server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schon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Der Befehl zum kopieren: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SELECT K_ID,  COUNT(*)   AS </a:t>
            </a:r>
            <a:r>
              <a:rPr lang="de-AT" dirty="0" err="1" smtClean="0"/>
              <a:t>Zeilen_in_Gruppe</a:t>
            </a:r>
            <a:r>
              <a:rPr lang="de-AT" dirty="0" smtClean="0"/>
              <a:t>,</a:t>
            </a:r>
          </a:p>
          <a:p>
            <a:r>
              <a:rPr lang="de-AT" dirty="0" smtClean="0"/>
              <a:t>	  COUNT(</a:t>
            </a:r>
            <a:r>
              <a:rPr lang="de-AT" dirty="0" err="1" smtClean="0"/>
              <a:t>P_S_Kandidat</a:t>
            </a:r>
            <a:r>
              <a:rPr lang="de-AT" dirty="0" smtClean="0"/>
              <a:t>) AS </a:t>
            </a:r>
            <a:r>
              <a:rPr lang="de-AT" dirty="0" err="1" smtClean="0"/>
              <a:t>Anz_Pruefungen</a:t>
            </a:r>
            <a:r>
              <a:rPr lang="de-AT" dirty="0" smtClean="0"/>
              <a:t>, </a:t>
            </a:r>
          </a:p>
          <a:p>
            <a:r>
              <a:rPr lang="de-AT" dirty="0" smtClean="0"/>
              <a:t>	  MIN(</a:t>
            </a:r>
            <a:r>
              <a:rPr lang="de-AT" dirty="0" err="1" smtClean="0"/>
              <a:t>P_Datum</a:t>
            </a:r>
            <a:r>
              <a:rPr lang="de-AT" dirty="0" smtClean="0"/>
              <a:t>)        AS </a:t>
            </a:r>
            <a:r>
              <a:rPr lang="de-AT" dirty="0" err="1" smtClean="0"/>
              <a:t>erstes_Pruefungsdatum</a:t>
            </a:r>
            <a:r>
              <a:rPr lang="de-AT" dirty="0" smtClean="0"/>
              <a:t>, </a:t>
            </a:r>
          </a:p>
          <a:p>
            <a:r>
              <a:rPr lang="de-AT" dirty="0" smtClean="0"/>
              <a:t>	  AVG(</a:t>
            </a:r>
            <a:r>
              <a:rPr lang="de-AT" dirty="0" err="1" smtClean="0"/>
              <a:t>P_Note</a:t>
            </a:r>
            <a:r>
              <a:rPr lang="de-AT" dirty="0" smtClean="0"/>
              <a:t>)         AS Notendurchschnitt</a:t>
            </a:r>
          </a:p>
          <a:p>
            <a:r>
              <a:rPr lang="de-AT" dirty="0" smtClean="0"/>
              <a:t>FROM (klassen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klassen.K_ID</a:t>
            </a:r>
            <a:r>
              <a:rPr lang="de-AT" dirty="0" smtClean="0"/>
              <a:t> = </a:t>
            </a:r>
            <a:r>
              <a:rPr lang="de-AT" dirty="0" err="1" smtClean="0"/>
              <a:t>schueler.S_K_Klasse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LEFT JOIN </a:t>
            </a:r>
            <a:r>
              <a:rPr lang="de-AT" dirty="0" err="1" smtClean="0"/>
              <a:t>pruefungen</a:t>
            </a:r>
            <a:r>
              <a:rPr lang="de-AT" dirty="0" smtClean="0"/>
              <a:t> ON </a:t>
            </a:r>
            <a:r>
              <a:rPr lang="de-AT" dirty="0" err="1" smtClean="0"/>
              <a:t>schueler.S_SCHNR</a:t>
            </a:r>
            <a:r>
              <a:rPr lang="de-AT" dirty="0" smtClean="0"/>
              <a:t> = </a:t>
            </a:r>
            <a:r>
              <a:rPr lang="de-AT" dirty="0" err="1" smtClean="0"/>
              <a:t>pruefungen.P_S_Kandidat</a:t>
            </a:r>
            <a:endParaRPr lang="de-AT" dirty="0" smtClean="0"/>
          </a:p>
          <a:p>
            <a:r>
              <a:rPr lang="de-AT" dirty="0" smtClean="0"/>
              <a:t>GROUP BY K_ID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HAVING</a:t>
            </a:r>
            <a:r>
              <a:rPr lang="de-AT" baseline="0" dirty="0" smtClean="0"/>
              <a:t>    eignet sich um eine Bedingung für die Ausgabe </a:t>
            </a:r>
          </a:p>
          <a:p>
            <a:r>
              <a:rPr lang="de-AT" baseline="0" dirty="0" smtClean="0"/>
              <a:t>         der Gruppensummenzeilen zu erstellen,</a:t>
            </a:r>
          </a:p>
          <a:p>
            <a:r>
              <a:rPr lang="de-AT" baseline="0" dirty="0" smtClean="0"/>
              <a:t>         enthält daher nur Gruppenfunktionen</a:t>
            </a:r>
          </a:p>
          <a:p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baseline="0" dirty="0" smtClean="0"/>
              <a:t>   … Anzahl Prüfungen &gt; 5   oder</a:t>
            </a:r>
          </a:p>
          <a:p>
            <a:r>
              <a:rPr lang="de-AT" baseline="0" dirty="0" smtClean="0"/>
              <a:t>       Notendurchschnitt kleiner 2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dirty="0" smtClean="0"/>
              <a:t>SELECT  K_ID,   COUNT(*)          AS  </a:t>
            </a:r>
            <a:r>
              <a:rPr lang="de-AT" dirty="0" err="1" smtClean="0"/>
              <a:t>Zeilen_in_Gruppe</a:t>
            </a:r>
            <a:r>
              <a:rPr lang="de-AT" dirty="0" smtClean="0"/>
              <a:t>,</a:t>
            </a:r>
          </a:p>
          <a:p>
            <a:r>
              <a:rPr lang="de-AT" dirty="0" smtClean="0"/>
              <a:t>              COUNT(</a:t>
            </a:r>
            <a:r>
              <a:rPr lang="de-AT" dirty="0" err="1" smtClean="0"/>
              <a:t>P_S_Kandidat</a:t>
            </a:r>
            <a:r>
              <a:rPr lang="de-AT" dirty="0" smtClean="0"/>
              <a:t>) AS </a:t>
            </a:r>
            <a:r>
              <a:rPr lang="de-AT" dirty="0" err="1" smtClean="0"/>
              <a:t>Anz_Pruefungen</a:t>
            </a:r>
            <a:r>
              <a:rPr lang="de-AT" dirty="0" smtClean="0"/>
              <a:t>, </a:t>
            </a:r>
          </a:p>
          <a:p>
            <a:r>
              <a:rPr lang="de-AT" dirty="0" smtClean="0"/>
              <a:t>              MIN(</a:t>
            </a:r>
            <a:r>
              <a:rPr lang="de-AT" dirty="0" err="1" smtClean="0"/>
              <a:t>P_Datum</a:t>
            </a:r>
            <a:r>
              <a:rPr lang="de-AT" dirty="0" smtClean="0"/>
              <a:t>)              AS </a:t>
            </a:r>
            <a:r>
              <a:rPr lang="de-AT" dirty="0" err="1" smtClean="0"/>
              <a:t>erstes_Pruefungsdatum</a:t>
            </a:r>
            <a:r>
              <a:rPr lang="de-AT" dirty="0" smtClean="0"/>
              <a:t>, </a:t>
            </a:r>
          </a:p>
          <a:p>
            <a:r>
              <a:rPr lang="de-AT" dirty="0" smtClean="0"/>
              <a:t>              AVG(</a:t>
            </a:r>
            <a:r>
              <a:rPr lang="de-AT" dirty="0" err="1" smtClean="0"/>
              <a:t>P_Note</a:t>
            </a:r>
            <a:r>
              <a:rPr lang="de-AT" dirty="0" smtClean="0"/>
              <a:t>)                 AS Notendurchschnitt</a:t>
            </a:r>
          </a:p>
          <a:p>
            <a:r>
              <a:rPr lang="de-AT" dirty="0" smtClean="0"/>
              <a:t>FROM (klassen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klassen.K_ID</a:t>
            </a:r>
            <a:r>
              <a:rPr lang="de-AT" dirty="0" smtClean="0"/>
              <a:t> = </a:t>
            </a:r>
            <a:r>
              <a:rPr lang="de-AT" dirty="0" err="1" smtClean="0"/>
              <a:t>schueler.S_K_Klasse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                  LEFT JOIN </a:t>
            </a:r>
            <a:r>
              <a:rPr lang="de-AT" dirty="0" err="1" smtClean="0"/>
              <a:t>pruefungen</a:t>
            </a:r>
            <a:r>
              <a:rPr lang="de-AT" dirty="0" smtClean="0"/>
              <a:t> ON </a:t>
            </a:r>
            <a:r>
              <a:rPr lang="de-AT" dirty="0" err="1" smtClean="0"/>
              <a:t>schueler.S_SCHNR</a:t>
            </a:r>
            <a:r>
              <a:rPr lang="de-AT" dirty="0" smtClean="0"/>
              <a:t> = </a:t>
            </a:r>
            <a:r>
              <a:rPr lang="de-AT" dirty="0" err="1" smtClean="0"/>
              <a:t>pruefungen.P_S_Kandidat</a:t>
            </a:r>
            <a:endParaRPr lang="de-AT" dirty="0" smtClean="0"/>
          </a:p>
          <a:p>
            <a:r>
              <a:rPr lang="de-AT" dirty="0" smtClean="0"/>
              <a:t>GROUP BY K_ID</a:t>
            </a:r>
          </a:p>
          <a:p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dirty="0" smtClean="0"/>
              <a:t>order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K_Id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Während der FROM Zweig  (auch einfache </a:t>
            </a:r>
            <a:r>
              <a:rPr lang="de-AT" dirty="0" err="1" smtClean="0"/>
              <a:t>Select</a:t>
            </a:r>
            <a:r>
              <a:rPr lang="de-AT" dirty="0" smtClean="0"/>
              <a:t> Teile)</a:t>
            </a:r>
          </a:p>
          <a:p>
            <a:r>
              <a:rPr lang="de-AT" dirty="0" smtClean="0"/>
              <a:t>      recht einfach in der Entwurfsansicht erstellt werden können</a:t>
            </a:r>
          </a:p>
          <a:p>
            <a:endParaRPr lang="de-AT" dirty="0" smtClean="0"/>
          </a:p>
          <a:p>
            <a:r>
              <a:rPr lang="de-AT" dirty="0" smtClean="0"/>
              <a:t>sollte man danach eher in der SQL Ansicht weiterarbeiten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Zusammengefasst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r>
              <a:rPr lang="de-AT" dirty="0" smtClean="0"/>
              <a:t>Nur Gruppenfunktionen im </a:t>
            </a:r>
            <a:r>
              <a:rPr lang="de-AT" dirty="0" err="1" smtClean="0"/>
              <a:t>Select</a:t>
            </a:r>
            <a:r>
              <a:rPr lang="de-AT" dirty="0" smtClean="0"/>
              <a:t>  !!!</a:t>
            </a:r>
          </a:p>
          <a:p>
            <a:endParaRPr lang="de-AT" dirty="0" smtClean="0"/>
          </a:p>
          <a:p>
            <a:r>
              <a:rPr lang="de-AT" dirty="0" smtClean="0"/>
              <a:t>Wenn die Angabe fordert  Ausgabezeilen     „PRO tabelle1“</a:t>
            </a:r>
          </a:p>
          <a:p>
            <a:r>
              <a:rPr lang="de-AT" dirty="0" smtClean="0"/>
              <a:t>  dann ist der PK</a:t>
            </a:r>
            <a:r>
              <a:rPr lang="de-AT" baseline="0" dirty="0" smtClean="0"/>
              <a:t> dieser Tabelle das geeignete GROUP BY Feld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Wenn man schon unbedingt (unnützerweise)</a:t>
            </a:r>
          </a:p>
          <a:p>
            <a:r>
              <a:rPr lang="de-AT" baseline="0" dirty="0" smtClean="0"/>
              <a:t> mehr Felder in den GROUP BY schreiben will als man braucht</a:t>
            </a:r>
          </a:p>
          <a:p>
            <a:r>
              <a:rPr lang="de-AT" baseline="0" dirty="0" smtClean="0"/>
              <a:t> darf man zum PK von tabelle1 weitere Felder aus tabelle1 dazustellen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K_ID    bildet die selben Gruppen wie   GROUP BY K_ID, </a:t>
            </a:r>
            <a:r>
              <a:rPr lang="de-AT" baseline="0" dirty="0" err="1" smtClean="0"/>
              <a:t>K_Bez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GROUP BY K_ID, </a:t>
            </a:r>
            <a:r>
              <a:rPr lang="de-AT" baseline="0" dirty="0" err="1" smtClean="0"/>
              <a:t>S_Gebdat</a:t>
            </a:r>
            <a:r>
              <a:rPr lang="de-AT" baseline="0" dirty="0" smtClean="0"/>
              <a:t>  ist aber etwas ganz anderes</a:t>
            </a:r>
          </a:p>
          <a:p>
            <a:r>
              <a:rPr lang="de-AT" baseline="0" dirty="0" smtClean="0"/>
              <a:t>                                         und auch ziemlich sinnlos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Geschachtelt</a:t>
            </a:r>
            <a:r>
              <a:rPr lang="de-AT" baseline="0" dirty="0" smtClean="0"/>
              <a:t> oder   verschachtelt nennt man  den Fall,</a:t>
            </a:r>
            <a:br>
              <a:rPr lang="de-AT" baseline="0" dirty="0" smtClean="0"/>
            </a:br>
            <a:r>
              <a:rPr lang="de-AT" baseline="0" dirty="0" smtClean="0"/>
              <a:t>wo innerhalb eines SQL Befehls ein weiterer innerhalb runder Klammern vorkommt</a:t>
            </a:r>
          </a:p>
          <a:p>
            <a:endParaRPr lang="de-AT" baseline="0" dirty="0" smtClean="0"/>
          </a:p>
          <a:p>
            <a:r>
              <a:rPr lang="de-AT" baseline="0" dirty="0" smtClean="0"/>
              <a:t>Für spezielle Fragen ist das notwendig</a:t>
            </a:r>
            <a:r>
              <a:rPr lang="de-AT" baseline="0" dirty="0" smtClean="0"/>
              <a:t>,</a:t>
            </a:r>
          </a:p>
          <a:p>
            <a:r>
              <a:rPr lang="de-AT" baseline="0" dirty="0" smtClean="0"/>
              <a:t>     aus Performancegründen sollte Verschachtelung aber sparsam eingesetzt werden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Hier ist unser verschachtelter Befehl innerhalb des WHERE Zweigs</a:t>
            </a:r>
          </a:p>
          <a:p>
            <a:r>
              <a:rPr lang="de-AT" dirty="0" smtClean="0"/>
              <a:t>   weil er im Vergleich   =     benutzt wird </a:t>
            </a:r>
            <a:r>
              <a:rPr lang="de-AT" dirty="0" err="1" smtClean="0"/>
              <a:t>muss</a:t>
            </a:r>
            <a:r>
              <a:rPr lang="de-AT" dirty="0" smtClean="0"/>
              <a:t> er auch genau einen Wert liefern</a:t>
            </a:r>
          </a:p>
          <a:p>
            <a:endParaRPr lang="de-AT" dirty="0" smtClean="0"/>
          </a:p>
          <a:p>
            <a:r>
              <a:rPr lang="de-AT" dirty="0" smtClean="0"/>
              <a:t>SELECT L_ID, </a:t>
            </a:r>
            <a:r>
              <a:rPr lang="de-AT" dirty="0" err="1" smtClean="0"/>
              <a:t>L_Name</a:t>
            </a:r>
            <a:r>
              <a:rPr lang="de-AT" dirty="0" smtClean="0"/>
              <a:t>, </a:t>
            </a:r>
            <a:r>
              <a:rPr lang="de-AT" dirty="0" err="1" smtClean="0"/>
              <a:t>L_Vorname</a:t>
            </a:r>
            <a:r>
              <a:rPr lang="de-AT" dirty="0" smtClean="0"/>
              <a:t>, </a:t>
            </a:r>
            <a:r>
              <a:rPr lang="de-AT" dirty="0" err="1" smtClean="0"/>
              <a:t>L_Gehalt</a:t>
            </a:r>
            <a:endParaRPr lang="de-AT" dirty="0" smtClean="0"/>
          </a:p>
          <a:p>
            <a:r>
              <a:rPr lang="de-AT" dirty="0" smtClean="0"/>
              <a:t>FROM </a:t>
            </a:r>
            <a:r>
              <a:rPr lang="de-AT" dirty="0" err="1" smtClean="0"/>
              <a:t>lehrer</a:t>
            </a:r>
            <a:r>
              <a:rPr lang="de-AT" dirty="0" smtClean="0"/>
              <a:t> </a:t>
            </a:r>
          </a:p>
          <a:p>
            <a:r>
              <a:rPr lang="de-AT" dirty="0" smtClean="0"/>
              <a:t>WHERE </a:t>
            </a:r>
            <a:r>
              <a:rPr lang="de-AT" dirty="0" err="1" smtClean="0"/>
              <a:t>L_Gehalt</a:t>
            </a:r>
            <a:r>
              <a:rPr lang="de-AT" dirty="0" smtClean="0"/>
              <a:t> = (SELECT MAX(</a:t>
            </a:r>
            <a:r>
              <a:rPr lang="de-AT" dirty="0" err="1" smtClean="0"/>
              <a:t>L_Gehalt</a:t>
            </a:r>
            <a:r>
              <a:rPr lang="de-AT" dirty="0" smtClean="0"/>
              <a:t>) FROM </a:t>
            </a:r>
            <a:r>
              <a:rPr lang="de-AT" dirty="0" err="1" smtClean="0"/>
              <a:t>lehrer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Basiert</a:t>
            </a:r>
            <a:r>
              <a:rPr lang="de-AT" baseline="0" dirty="0" smtClean="0"/>
              <a:t>  auf der </a:t>
            </a:r>
            <a:r>
              <a:rPr lang="de-AT" baseline="0" dirty="0" err="1" smtClean="0"/>
              <a:t>ÜbungsDB</a:t>
            </a:r>
            <a:r>
              <a:rPr lang="de-AT" baseline="0" dirty="0" smtClean="0"/>
              <a:t> zum </a:t>
            </a:r>
            <a:r>
              <a:rPr lang="de-AT" baseline="0" dirty="0" smtClean="0"/>
              <a:t>Skriptum   (DB des Probetests),</a:t>
            </a:r>
            <a:endParaRPr lang="de-AT" baseline="0" dirty="0" smtClean="0"/>
          </a:p>
          <a:p>
            <a:r>
              <a:rPr lang="de-AT" baseline="0" dirty="0" smtClean="0"/>
              <a:t>           aus der auch das obige GROUP BY Beispiel stammt</a:t>
            </a:r>
          </a:p>
          <a:p>
            <a:endParaRPr lang="de-AT" baseline="0" dirty="0" smtClean="0"/>
          </a:p>
          <a:p>
            <a:r>
              <a:rPr lang="de-AT" baseline="0" dirty="0" smtClean="0"/>
              <a:t>Wochentag steht in den ersten 2 Zeichen von </a:t>
            </a:r>
            <a:r>
              <a:rPr lang="de-AT" baseline="0" dirty="0" err="1" smtClean="0"/>
              <a:t>ST_Stunde</a:t>
            </a:r>
            <a:endParaRPr lang="de-AT" baseline="0" dirty="0" smtClean="0"/>
          </a:p>
          <a:p>
            <a:r>
              <a:rPr lang="de-AT" baseline="0" dirty="0" smtClean="0"/>
              <a:t>                      Funktion  </a:t>
            </a:r>
            <a:r>
              <a:rPr lang="de-AT" baseline="0" dirty="0" err="1" smtClean="0"/>
              <a:t>Left</a:t>
            </a:r>
            <a:r>
              <a:rPr lang="de-AT" baseline="0" dirty="0" smtClean="0"/>
              <a:t>(St_Stunde,2) ist gut geeignet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Die letzte Frage  würde  ein   SUMMEWENN  oder ein DURCHSCHNITTWENN  erfordern,</a:t>
            </a:r>
          </a:p>
          <a:p>
            <a:r>
              <a:rPr lang="de-AT" baseline="0" dirty="0" smtClean="0"/>
              <a:t>beides existiert nicht</a:t>
            </a:r>
          </a:p>
          <a:p>
            <a:r>
              <a:rPr lang="de-AT" baseline="0" dirty="0" smtClean="0"/>
              <a:t>Man behilft sich daher mit einem Rechenausdruck</a:t>
            </a:r>
          </a:p>
          <a:p>
            <a:r>
              <a:rPr lang="de-AT" baseline="0" dirty="0" smtClean="0"/>
              <a:t>   (in Access mit der WENN </a:t>
            </a:r>
            <a:r>
              <a:rPr lang="de-AT" baseline="0" dirty="0" smtClean="0"/>
              <a:t>Funktion)</a:t>
            </a:r>
            <a:endParaRPr lang="de-AT" baseline="0" dirty="0" smtClean="0"/>
          </a:p>
          <a:p>
            <a:r>
              <a:rPr lang="de-AT" baseline="0" dirty="0" smtClean="0"/>
              <a:t>             IIF(P_Note=1,  1 , 0 )    bzw.    WENN(P_Note=1; 1 ; 0 </a:t>
            </a:r>
            <a:r>
              <a:rPr lang="de-AT" baseline="0" dirty="0" smtClean="0"/>
              <a:t>)</a:t>
            </a:r>
          </a:p>
          <a:p>
            <a:r>
              <a:rPr lang="de-AT" baseline="0" dirty="0" smtClean="0"/>
              <a:t>    in die SUM (…..) hineinschreiben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In der professionellen Server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benutzt man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Sum</a:t>
            </a:r>
            <a:r>
              <a:rPr lang="de-AT" baseline="0" dirty="0" smtClean="0"/>
              <a:t> (CASE WHEN </a:t>
            </a:r>
            <a:r>
              <a:rPr lang="de-AT" baseline="0" dirty="0" err="1" smtClean="0"/>
              <a:t>P_Note</a:t>
            </a:r>
            <a:r>
              <a:rPr lang="de-AT" baseline="0" dirty="0" smtClean="0"/>
              <a:t> = 1 THEN 1 ELSE 0 END)</a:t>
            </a:r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Mit</a:t>
            </a:r>
            <a:r>
              <a:rPr lang="de-AT" baseline="0" dirty="0" smtClean="0"/>
              <a:t>    Gruppierung    (oder Summierung) 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kann man   nach verschiedenen Kriterien</a:t>
            </a:r>
          </a:p>
          <a:p>
            <a:endParaRPr lang="de-AT" baseline="0" dirty="0" smtClean="0"/>
          </a:p>
          <a:p>
            <a:pPr>
              <a:buFontTx/>
              <a:buChar char="-"/>
            </a:pPr>
            <a:r>
              <a:rPr lang="de-AT" baseline="0" dirty="0" smtClean="0"/>
              <a:t> Zählen    	   COUNT()</a:t>
            </a:r>
          </a:p>
          <a:p>
            <a:pPr>
              <a:buFontTx/>
              <a:buChar char="-"/>
            </a:pPr>
            <a:r>
              <a:rPr lang="de-AT" baseline="0" dirty="0" smtClean="0"/>
              <a:t> Summieren    SUM()</a:t>
            </a:r>
          </a:p>
          <a:p>
            <a:pPr>
              <a:buFontTx/>
              <a:buChar char="-"/>
            </a:pPr>
            <a:r>
              <a:rPr lang="de-AT" baseline="0" dirty="0" smtClean="0"/>
              <a:t> Durchschnitt   AVG()</a:t>
            </a:r>
          </a:p>
          <a:p>
            <a:pPr>
              <a:buFontTx/>
              <a:buChar char="-"/>
            </a:pPr>
            <a:r>
              <a:rPr lang="de-AT" baseline="0" dirty="0" smtClean="0"/>
              <a:t> kleinster         MIN()</a:t>
            </a:r>
          </a:p>
          <a:p>
            <a:pPr>
              <a:buFontTx/>
              <a:buChar char="-"/>
            </a:pPr>
            <a:r>
              <a:rPr lang="de-AT" baseline="0" dirty="0" smtClean="0"/>
              <a:t> größter          MAX()</a:t>
            </a:r>
          </a:p>
          <a:p>
            <a:pPr>
              <a:buFontTx/>
              <a:buChar char="-"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Das sind die sogenannten  Gruppen- oder Aggregatsfunktionen,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die sich deutlich anders verhalten als normale Funktionen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>
                <a:sym typeface="Wingdings" pitchFamily="2" charset="2"/>
              </a:rPr>
              <a:t>  sie ermitteln aus mehreren Werten (aus verschiedenen Zeilen einer Spalten)</a:t>
            </a:r>
          </a:p>
          <a:p>
            <a:pPr>
              <a:buFontTx/>
              <a:buNone/>
            </a:pPr>
            <a:r>
              <a:rPr lang="de-AT" dirty="0" smtClean="0"/>
              <a:t>     einen Gruppenergebniswert, die detaillierten Einzeldaten werden</a:t>
            </a:r>
            <a:r>
              <a:rPr lang="de-AT" baseline="0" dirty="0" smtClean="0"/>
              <a:t> nicht mehr angezeigt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GROUP BY  regelt welche Gruppen gebildet werden</a:t>
            </a:r>
          </a:p>
          <a:p>
            <a:pPr>
              <a:buFontTx/>
              <a:buNone/>
            </a:pPr>
            <a:r>
              <a:rPr lang="de-AT" baseline="0" dirty="0" smtClean="0"/>
              <a:t>                 (auf welche Menge von Einzelsätzen jeweils die Gruppenfunktion angewendet wird)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HAVING ist ein Bedingung für die Ergebnisse der Gruppenfunktionen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Gruppierung</a:t>
            </a:r>
            <a:r>
              <a:rPr lang="de-AT" baseline="0" dirty="0" smtClean="0"/>
              <a:t> liegt vor,   wenn man </a:t>
            </a:r>
          </a:p>
          <a:p>
            <a:r>
              <a:rPr lang="de-AT" baseline="0" dirty="0" smtClean="0"/>
              <a:t>GROUP BY    oder HAVING    und/oder    eine  der Gruppenfunktionen  einsetzt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Wichtiger Hinweis:  </a:t>
            </a:r>
          </a:p>
          <a:p>
            <a:r>
              <a:rPr lang="de-AT" dirty="0" smtClean="0"/>
              <a:t>Im Fall einer Gruppierung dürfen Sie im </a:t>
            </a:r>
            <a:r>
              <a:rPr lang="de-AT" dirty="0" err="1" smtClean="0"/>
              <a:t>Select</a:t>
            </a:r>
            <a:r>
              <a:rPr lang="de-AT" dirty="0" smtClean="0"/>
              <a:t> nur Gruppenfunktionen (und Group </a:t>
            </a:r>
            <a:r>
              <a:rPr lang="de-AT" dirty="0" err="1" smtClean="0"/>
              <a:t>by</a:t>
            </a:r>
            <a:r>
              <a:rPr lang="de-AT" dirty="0" smtClean="0"/>
              <a:t> Felder) einsetzen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Es sollte auch auffallen, </a:t>
            </a:r>
            <a:r>
              <a:rPr lang="de-AT" dirty="0" err="1" smtClean="0"/>
              <a:t>dass</a:t>
            </a:r>
            <a:r>
              <a:rPr lang="de-AT" dirty="0" smtClean="0"/>
              <a:t> die zugrundeliegenden Detailsätze nicht mehr ausgegeben werden (können)</a:t>
            </a:r>
          </a:p>
          <a:p>
            <a:r>
              <a:rPr lang="de-AT" dirty="0" err="1" smtClean="0"/>
              <a:t>Stattdessen</a:t>
            </a:r>
            <a:r>
              <a:rPr lang="de-AT" dirty="0" smtClean="0"/>
              <a:t> gibt es </a:t>
            </a:r>
            <a:r>
              <a:rPr lang="de-AT" baseline="0" dirty="0" smtClean="0"/>
              <a:t> „Gruppensummenzeilen“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Nur eine einzige Zeile erscheint in der Ausgabe, wenn man kein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hat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 Einsatz von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entscheiden die verschiedenen Werte in den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Feldern</a:t>
            </a:r>
          </a:p>
          <a:p>
            <a:r>
              <a:rPr lang="de-AT" baseline="0" dirty="0" smtClean="0"/>
              <a:t>   wie viele Gruppen gebildet werden und somit wie viele Ausgabezeilen entstehen (eine pro Gruppe)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So wird ein SQL Befehl logisch abgearbeitet,</a:t>
            </a:r>
          </a:p>
          <a:p>
            <a:endParaRPr lang="de-AT" dirty="0" smtClean="0"/>
          </a:p>
          <a:p>
            <a:r>
              <a:rPr lang="de-AT" dirty="0" smtClean="0"/>
              <a:t>Es wird empfohlen, den Befehl auch in dieser Reihenfolge zu schreiben</a:t>
            </a:r>
          </a:p>
          <a:p>
            <a:endParaRPr lang="de-AT" dirty="0" smtClean="0"/>
          </a:p>
          <a:p>
            <a:r>
              <a:rPr lang="de-AT" dirty="0" smtClean="0"/>
              <a:t>Nur</a:t>
            </a:r>
            <a:r>
              <a:rPr lang="de-AT" baseline="0" dirty="0" smtClean="0"/>
              <a:t> SELECT und  FROM  sind zwingend vorhandene Schlüsselwörter (Klauseln)</a:t>
            </a:r>
            <a:br>
              <a:rPr lang="de-AT" baseline="0" dirty="0" smtClean="0"/>
            </a:br>
            <a:r>
              <a:rPr lang="de-AT" baseline="0" dirty="0" smtClean="0"/>
              <a:t>    die anderen können bei Bedarf eingesetzt werden </a:t>
            </a:r>
            <a:br>
              <a:rPr lang="de-AT" baseline="0" dirty="0" smtClean="0"/>
            </a:br>
            <a:r>
              <a:rPr lang="de-AT" baseline="0" dirty="0" smtClean="0"/>
              <a:t>    </a:t>
            </a:r>
            <a:r>
              <a:rPr lang="de-AT" baseline="0" dirty="0" err="1" smtClean="0"/>
              <a:t>werden</a:t>
            </a:r>
            <a:r>
              <a:rPr lang="de-AT" baseline="0" dirty="0" smtClean="0"/>
              <a:t> aber immer in dieser Reihenfolge abgearbeitet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Alle  Abfragen beginnen logisch (sowohl in der Abarbeitung, als auch wenn wir sie schreiben)</a:t>
            </a:r>
          </a:p>
          <a:p>
            <a:r>
              <a:rPr lang="de-AT" dirty="0" smtClean="0"/>
              <a:t>    mit   FROM und WHERE</a:t>
            </a:r>
          </a:p>
          <a:p>
            <a:r>
              <a:rPr lang="de-AT" dirty="0" smtClean="0"/>
              <a:t>Unabhängig ob später Einzelsätze oder Gruppenergebnisse ausgegeben werden</a:t>
            </a:r>
          </a:p>
          <a:p>
            <a:r>
              <a:rPr lang="de-AT" dirty="0" smtClean="0"/>
              <a:t>werden hier einzelne Tabellendatensätze beim </a:t>
            </a:r>
            <a:r>
              <a:rPr lang="de-AT" dirty="0" err="1" smtClean="0"/>
              <a:t>join</a:t>
            </a:r>
            <a:r>
              <a:rPr lang="de-AT" dirty="0" smtClean="0"/>
              <a:t> kombiniert</a:t>
            </a:r>
          </a:p>
          <a:p>
            <a:r>
              <a:rPr lang="de-AT" dirty="0" smtClean="0"/>
              <a:t>und danach beim </a:t>
            </a:r>
            <a:r>
              <a:rPr lang="de-AT" dirty="0" err="1" smtClean="0"/>
              <a:t>where</a:t>
            </a:r>
            <a:r>
              <a:rPr lang="de-AT" dirty="0" smtClean="0"/>
              <a:t> eventuell ausgeschieden.</a:t>
            </a:r>
          </a:p>
          <a:p>
            <a:r>
              <a:rPr lang="de-AT" dirty="0" smtClean="0"/>
              <a:t>Deshalb wird die WHERE Klausel immer so formuliert, </a:t>
            </a:r>
            <a:br>
              <a:rPr lang="de-AT" dirty="0" smtClean="0"/>
            </a:br>
            <a:r>
              <a:rPr lang="de-AT" baseline="0" dirty="0" smtClean="0"/>
              <a:t>     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sie auf einzelne Datensätze angewendet werden kann</a:t>
            </a:r>
          </a:p>
          <a:p>
            <a:r>
              <a:rPr lang="de-AT" baseline="0" dirty="0" smtClean="0"/>
              <a:t>      folglich darf sie keine Gruppenfunktionen enthalten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Gruppierung entsteht durch das Vorhandensein von  GROUP BY, HAVING</a:t>
            </a:r>
          </a:p>
          <a:p>
            <a:r>
              <a:rPr lang="de-AT" baseline="0" dirty="0" smtClean="0"/>
              <a:t>          oder durch verwenden einer Gruppenfunktion im SELECT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Dies ist die</a:t>
            </a:r>
            <a:r>
              <a:rPr lang="de-AT" baseline="0" dirty="0" smtClean="0"/>
              <a:t> Abarbeitungsfolge im Fall von Gruppierung:</a:t>
            </a:r>
            <a:endParaRPr lang="de-AT" dirty="0" smtClean="0"/>
          </a:p>
          <a:p>
            <a:r>
              <a:rPr lang="de-AT" dirty="0" smtClean="0"/>
              <a:t>Beim GROUP BY kann man ein oder mehrere Felder angeben</a:t>
            </a:r>
          </a:p>
          <a:p>
            <a:r>
              <a:rPr lang="de-AT" dirty="0" smtClean="0"/>
              <a:t>Die Inhalte dieser Felder bilden die Gruppen für die Ausgabe</a:t>
            </a:r>
          </a:p>
          <a:p>
            <a:r>
              <a:rPr lang="de-AT" dirty="0" smtClean="0"/>
              <a:t>    </a:t>
            </a:r>
            <a:r>
              <a:rPr lang="de-AT" baseline="0" dirty="0" smtClean="0"/>
              <a:t> SELECT DISTINCT    </a:t>
            </a:r>
            <a:r>
              <a:rPr lang="de-AT" baseline="0" dirty="0" err="1" smtClean="0"/>
              <a:t>gruppenfelder</a:t>
            </a:r>
            <a:r>
              <a:rPr lang="de-AT" baseline="0" dirty="0" smtClean="0"/>
              <a:t>    FROM ….</a:t>
            </a:r>
            <a:endParaRPr lang="de-AT" dirty="0" smtClean="0"/>
          </a:p>
          <a:p>
            <a:r>
              <a:rPr lang="de-AT" dirty="0" smtClean="0"/>
              <a:t>     würde genau die sich ergebenden Gruppen ausgeben</a:t>
            </a:r>
          </a:p>
          <a:p>
            <a:endParaRPr lang="de-AT" dirty="0" smtClean="0"/>
          </a:p>
          <a:p>
            <a:r>
              <a:rPr lang="de-AT" dirty="0" smtClean="0"/>
              <a:t>Pro Gruppe gibt es dann eine Ausgabezeile,</a:t>
            </a:r>
            <a:br>
              <a:rPr lang="de-AT" dirty="0" smtClean="0"/>
            </a:br>
            <a:r>
              <a:rPr lang="de-AT" dirty="0" smtClean="0"/>
              <a:t>    fehlt GROUP BY, so gibt es nur eine einzige Gruppe = nur eine Ausgabezeile</a:t>
            </a:r>
          </a:p>
          <a:p>
            <a:endParaRPr lang="de-AT" dirty="0" smtClean="0"/>
          </a:p>
          <a:p>
            <a:r>
              <a:rPr lang="de-AT" dirty="0" smtClean="0"/>
              <a:t>Ab diesem Zeitpunkt ist die Verwendung einzelner Felder</a:t>
            </a:r>
            <a:r>
              <a:rPr lang="de-AT" baseline="0" dirty="0" smtClean="0"/>
              <a:t> verboten, </a:t>
            </a:r>
          </a:p>
          <a:p>
            <a:r>
              <a:rPr lang="de-AT" baseline="0" dirty="0" smtClean="0"/>
              <a:t>     es sind nur mehr Gruppenfunktionen einsetzbar,</a:t>
            </a:r>
          </a:p>
          <a:p>
            <a:r>
              <a:rPr lang="de-AT" baseline="0" dirty="0" smtClean="0"/>
              <a:t>     eine Ausnahme bilden die beim GROUP BY genannten Gruppenfelder</a:t>
            </a:r>
          </a:p>
          <a:p>
            <a:r>
              <a:rPr lang="de-AT" baseline="0" dirty="0" smtClean="0"/>
              <a:t>            weil diese innerhalb einer Gruppe zwingend bei allen Zeilen</a:t>
            </a:r>
            <a:br>
              <a:rPr lang="de-AT" baseline="0" dirty="0" smtClean="0"/>
            </a:br>
            <a:r>
              <a:rPr lang="de-AT" baseline="0" dirty="0" smtClean="0"/>
              <a:t>            den gleichen Wert haben kann man sie auch direkt verwenden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HAVING ist eine weitere mögliche Bedingung, wo man mit Gruppenfunktionen arbeiten kann</a:t>
            </a:r>
          </a:p>
          <a:p>
            <a:r>
              <a:rPr lang="de-AT" baseline="0" dirty="0" smtClean="0"/>
              <a:t>    z.B.  HAVING Count(*) &gt; 2       oder    HAVING AVG(Note) &lt; 1,5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im Fall von Gruppierung darf nur mehr Gruppenfunktionen</a:t>
            </a:r>
            <a:br>
              <a:rPr lang="de-AT" baseline="0" dirty="0" smtClean="0"/>
            </a:br>
            <a:r>
              <a:rPr lang="de-AT" baseline="0" dirty="0" smtClean="0"/>
              <a:t>    und als Ausnahme die GROUP BY Felder enthalten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Wenn in der Angabe das Wort   „pro“ oder „je“ vorkommt riecht das sehr nach Gruppierung</a:t>
            </a:r>
          </a:p>
          <a:p>
            <a:endParaRPr lang="de-AT" baseline="0" dirty="0" smtClean="0"/>
          </a:p>
          <a:p>
            <a:r>
              <a:rPr lang="de-AT" baseline="0" dirty="0" smtClean="0"/>
              <a:t>Liegt die folgende Beziehung vor:</a:t>
            </a:r>
          </a:p>
          <a:p>
            <a:endParaRPr lang="de-AT" baseline="0" dirty="0" smtClean="0"/>
          </a:p>
          <a:p>
            <a:r>
              <a:rPr lang="de-AT" baseline="0" dirty="0" smtClean="0"/>
              <a:t>Tabelle1 ----</a:t>
            </a:r>
            <a:r>
              <a:rPr lang="de-AT" baseline="0" dirty="0" smtClean="0">
                <a:sym typeface="Wingdings" pitchFamily="2" charset="2"/>
              </a:rPr>
              <a:t> Tabelle2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Und ich will eine Ausgabe pro Tabelle1  ( = eine Zeile pro Datensatz in Tabelle1)</a:t>
            </a:r>
          </a:p>
          <a:p>
            <a:r>
              <a:rPr lang="de-AT" baseline="0" dirty="0" smtClean="0">
                <a:sym typeface="Wingdings" pitchFamily="2" charset="2"/>
              </a:rPr>
              <a:t>       geht das nur mittels Gruppierung   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GROUP BY  PK-Feld_aus_Tabelle1             ist die richtige Wahl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Felder aus Tabelle2 können dann in Gruppenfunktionen ausgegeben werden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Auswahl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,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!!!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Fall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jemand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auffallen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:</a:t>
            </a:r>
          </a:p>
          <a:p>
            <a:pPr defTabSz="990478">
              <a:defRPr/>
            </a:pP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Prüfungen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gar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Strich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--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beim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Erstellen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Beziehung</a:t>
            </a:r>
            <a:r>
              <a:rPr lang="en-US" baseline="0" dirty="0" smtClean="0">
                <a:sym typeface="Wingdings" pitchFamily="2" charset="2"/>
              </a:rPr>
              <a:t> hat man das </a:t>
            </a:r>
            <a:r>
              <a:rPr lang="en-US" baseline="0" dirty="0" err="1" smtClean="0">
                <a:sym typeface="Wingdings" pitchFamily="2" charset="2"/>
              </a:rPr>
              <a:t>Hackerl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bei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referentielle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Integrität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vergessen</a:t>
            </a:r>
            <a:r>
              <a:rPr lang="en-US" baseline="0" dirty="0" smtClean="0">
                <a:sym typeface="Wingdings" pitchFamily="2" charset="2"/>
              </a:rPr>
              <a:t>.</a:t>
            </a:r>
          </a:p>
          <a:p>
            <a:pPr defTabSz="990478">
              <a:defRPr/>
            </a:pPr>
            <a:r>
              <a:rPr lang="en-US" baseline="0" dirty="0" smtClean="0">
                <a:sym typeface="Wingdings" pitchFamily="2" charset="2"/>
              </a:rPr>
              <a:t>Das </a:t>
            </a:r>
            <a:r>
              <a:rPr lang="en-US" baseline="0" dirty="0" err="1" smtClean="0">
                <a:sym typeface="Wingdings" pitchFamily="2" charset="2"/>
              </a:rPr>
              <a:t>ist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zwar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sehr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schlecht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für</a:t>
            </a:r>
            <a:r>
              <a:rPr lang="en-US" baseline="0" dirty="0" smtClean="0">
                <a:sym typeface="Wingdings" pitchFamily="2" charset="2"/>
              </a:rPr>
              <a:t> die DB (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können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sinnlose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Werte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im</a:t>
            </a:r>
            <a:r>
              <a:rPr lang="en-US" baseline="0" dirty="0" smtClean="0">
                <a:sym typeface="Wingdings" pitchFamily="2" charset="2"/>
              </a:rPr>
              <a:t> FK  </a:t>
            </a:r>
            <a:r>
              <a:rPr lang="en-US" baseline="0" dirty="0" err="1" smtClean="0">
                <a:sym typeface="Wingdings" pitchFamily="2" charset="2"/>
              </a:rPr>
              <a:t>P_S_Kandidat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eingetragen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werden</a:t>
            </a:r>
            <a:endParaRPr lang="en-US" baseline="0" dirty="0" smtClean="0">
              <a:sym typeface="Wingdings" pitchFamily="2" charset="2"/>
            </a:endParaRPr>
          </a:p>
          <a:p>
            <a:pPr defTabSz="990478">
              <a:defRPr/>
            </a:pPr>
            <a:r>
              <a:rPr lang="en-US" baseline="0" dirty="0" smtClean="0">
                <a:sym typeface="Wingdings" pitchFamily="2" charset="2"/>
              </a:rPr>
              <a:t>Die </a:t>
            </a:r>
            <a:r>
              <a:rPr lang="en-US" baseline="0" dirty="0" err="1" smtClean="0">
                <a:sym typeface="Wingdings" pitchFamily="2" charset="2"/>
              </a:rPr>
              <a:t>Abfrage</a:t>
            </a:r>
            <a:r>
              <a:rPr lang="en-US" baseline="0" dirty="0" smtClean="0">
                <a:sym typeface="Wingdings" pitchFamily="2" charset="2"/>
              </a:rPr>
              <a:t>  </a:t>
            </a:r>
            <a:r>
              <a:rPr lang="en-US" baseline="0" dirty="0" err="1" smtClean="0">
                <a:sym typeface="Wingdings" pitchFamily="2" charset="2"/>
              </a:rPr>
              <a:t>wird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davon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nicht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gestört</a:t>
            </a:r>
            <a:endParaRPr lang="en-US" baseline="0" dirty="0" smtClean="0">
              <a:sym typeface="Wingdings" pitchFamily="2" charset="2"/>
            </a:endParaRP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Zeigt</a:t>
            </a:r>
            <a:r>
              <a:rPr lang="de-AT" baseline="0" dirty="0" smtClean="0"/>
              <a:t> man mit dem fertigen FROM einige Daten an</a:t>
            </a:r>
            <a:br>
              <a:rPr lang="de-AT" baseline="0" dirty="0" smtClean="0"/>
            </a:br>
            <a:r>
              <a:rPr lang="de-AT" baseline="0" dirty="0" smtClean="0"/>
              <a:t>sollte man den folgenden GROUP BY besser verstehen.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Wenn in dieser Ausgabe   </a:t>
            </a:r>
            <a:r>
              <a:rPr lang="de-AT" baseline="0" dirty="0" err="1" smtClean="0"/>
              <a:t>S_K_Klasse</a:t>
            </a:r>
            <a:r>
              <a:rPr lang="de-AT" baseline="0" dirty="0" smtClean="0"/>
              <a:t> (der FK)  oder auch </a:t>
            </a:r>
            <a:r>
              <a:rPr lang="de-AT" baseline="0" dirty="0" err="1" smtClean="0"/>
              <a:t>S_Schnr</a:t>
            </a:r>
            <a:r>
              <a:rPr lang="de-AT" baseline="0" dirty="0" smtClean="0"/>
              <a:t> (der PK von Schüler)</a:t>
            </a:r>
            <a:br>
              <a:rPr lang="de-AT" baseline="0" dirty="0" smtClean="0"/>
            </a:br>
            <a:r>
              <a:rPr lang="de-AT" baseline="0" dirty="0" smtClean="0"/>
              <a:t>    leer wären, dann hätten wir eine Klassenzeile ohne Schüler (auch ohne Prüfungen)</a:t>
            </a:r>
          </a:p>
          <a:p>
            <a:r>
              <a:rPr lang="de-AT" baseline="0" dirty="0" smtClean="0"/>
              <a:t>Wenn    </a:t>
            </a:r>
            <a:r>
              <a:rPr lang="de-AT" baseline="0" dirty="0" err="1" smtClean="0"/>
              <a:t>P_S_Kandidat</a:t>
            </a:r>
            <a:r>
              <a:rPr lang="de-AT" baseline="0" dirty="0" smtClean="0"/>
              <a:t> (der FK)  oder  </a:t>
            </a:r>
            <a:r>
              <a:rPr lang="de-AT" baseline="0" dirty="0" err="1" smtClean="0"/>
              <a:t>P_Datum</a:t>
            </a:r>
            <a:r>
              <a:rPr lang="de-AT" baseline="0" dirty="0" smtClean="0"/>
              <a:t> (Teil des PK von Prüfungen) </a:t>
            </a:r>
            <a:br>
              <a:rPr lang="de-AT" baseline="0" dirty="0" smtClean="0"/>
            </a:br>
            <a:r>
              <a:rPr lang="de-AT" baseline="0" dirty="0" smtClean="0"/>
              <a:t>          leer sind, dann haben wir Schüler ohne Prüfungen</a:t>
            </a:r>
          </a:p>
          <a:p>
            <a:r>
              <a:rPr lang="de-AT" baseline="0" dirty="0" smtClean="0"/>
              <a:t>Beides kann natürlich nur vorkommen, weil wir    LEFT JOIN einsetzen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der Klasse  O1VL haben wir 5 Schüler, nur 2 davon haben je eine </a:t>
            </a:r>
            <a:r>
              <a:rPr lang="de-AT" baseline="0" dirty="0" err="1" smtClean="0"/>
              <a:t>Püfung</a:t>
            </a:r>
            <a:r>
              <a:rPr lang="de-AT" baseline="0" dirty="0" smtClean="0"/>
              <a:t>,</a:t>
            </a:r>
          </a:p>
          <a:p>
            <a:r>
              <a:rPr lang="de-AT" baseline="0" dirty="0" smtClean="0"/>
              <a:t>Darunter beginnt die Klasse O3TA, wo der Schüler (</a:t>
            </a:r>
            <a:r>
              <a:rPr lang="de-AT" baseline="0" dirty="0" err="1" smtClean="0"/>
              <a:t>Nr</a:t>
            </a:r>
            <a:r>
              <a:rPr lang="de-AT" baseline="0" dirty="0" smtClean="0"/>
              <a:t> = 1) </a:t>
            </a:r>
            <a:br>
              <a:rPr lang="de-AT" baseline="0" dirty="0" smtClean="0"/>
            </a:br>
            <a:r>
              <a:rPr lang="de-AT" baseline="0" dirty="0" smtClean="0"/>
              <a:t>              gleich mehrere Prüfungen hat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Folge werden wir   eine Ausgabezeile  </a:t>
            </a:r>
            <a:r>
              <a:rPr lang="de-AT" baseline="0" dirty="0" smtClean="0"/>
              <a:t>„pro Klasse“ </a:t>
            </a:r>
            <a:r>
              <a:rPr lang="de-AT" baseline="0" dirty="0" smtClean="0"/>
              <a:t>wünschen und daher</a:t>
            </a:r>
          </a:p>
          <a:p>
            <a:r>
              <a:rPr lang="de-AT" baseline="0" dirty="0" smtClean="0"/>
              <a:t>    eine Gruppierung mit dem PK von Klasse vornehmen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 K_ID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20.04.2012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27650" name="Picture 2" descr="C:\Users\psad\AppData\Local\Temp\SNAGHTML22bd03c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56791"/>
            <a:ext cx="8856984" cy="5184577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2627784" y="1916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64088" y="1916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n : 1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1800" y="54452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11960" y="32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FROM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Entscheidung für </a:t>
            </a:r>
            <a:r>
              <a:rPr lang="de-AT" dirty="0" err="1" smtClean="0"/>
              <a:t>outer</a:t>
            </a:r>
            <a:r>
              <a:rPr lang="de-AT" dirty="0" smtClean="0"/>
              <a:t> </a:t>
            </a:r>
            <a:r>
              <a:rPr lang="de-AT" dirty="0" err="1" smtClean="0"/>
              <a:t>join</a:t>
            </a:r>
            <a:r>
              <a:rPr lang="de-AT" dirty="0" smtClean="0"/>
              <a:t>, also auch Klassen ohne Prüfungen.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Aus-</a:t>
            </a:r>
            <a:br>
              <a:rPr lang="de-AT" dirty="0" smtClean="0"/>
            </a:br>
            <a:r>
              <a:rPr lang="de-AT" dirty="0" err="1" smtClean="0"/>
              <a:t>gabe</a:t>
            </a:r>
            <a:r>
              <a:rPr lang="de-AT" dirty="0" smtClean="0"/>
              <a:t>: </a:t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700808"/>
            <a:ext cx="61800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501008"/>
            <a:ext cx="7848872" cy="7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C:\Users\psad\AppData\Local\Temp\SNAGHTML4b539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365104"/>
            <a:ext cx="5705475" cy="2152650"/>
          </a:xfrm>
          <a:prstGeom prst="rect">
            <a:avLst/>
          </a:prstGeom>
          <a:noFill/>
        </p:spPr>
      </p:pic>
      <p:sp>
        <p:nvSpPr>
          <p:cNvPr id="17" name="Abgerundete rechteckige Legende 16"/>
          <p:cNvSpPr/>
          <p:nvPr/>
        </p:nvSpPr>
        <p:spPr>
          <a:xfrm>
            <a:off x="7452320" y="4581128"/>
            <a:ext cx="1512168" cy="1008112"/>
          </a:xfrm>
          <a:prstGeom prst="wedgeRoundRectCallout">
            <a:avLst>
              <a:gd name="adj1" fmla="val -82641"/>
              <a:gd name="adj2" fmla="val -18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Schüler ohne Prüfungen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FROM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001419"/>
          </a:xfrm>
        </p:spPr>
        <p:txBody>
          <a:bodyPr>
            <a:normAutofit/>
          </a:bodyPr>
          <a:lstStyle/>
          <a:p>
            <a:r>
              <a:rPr lang="de-AT" dirty="0" smtClean="0"/>
              <a:t>Komplette Ausgabe (sortiert nach K_ID)</a:t>
            </a:r>
            <a:br>
              <a:rPr lang="de-AT" dirty="0" smtClean="0"/>
            </a:br>
            <a:r>
              <a:rPr lang="de-AT" dirty="0" smtClean="0"/>
              <a:t>                                  </a:t>
            </a:r>
            <a:r>
              <a:rPr lang="de-AT" b="1" dirty="0" smtClean="0">
                <a:solidFill>
                  <a:srgbClr val="FF0000"/>
                </a:solidFill>
              </a:rPr>
              <a:t>GROUP BY  K_ID  </a:t>
            </a:r>
            <a:r>
              <a:rPr lang="de-AT" dirty="0" smtClean="0"/>
              <a:t>bildet 5 Gruppen</a:t>
            </a:r>
          </a:p>
          <a:p>
            <a:pPr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7" name="Abgerundete rechteckige Legende 16"/>
          <p:cNvSpPr/>
          <p:nvPr/>
        </p:nvSpPr>
        <p:spPr>
          <a:xfrm>
            <a:off x="7452320" y="4581128"/>
            <a:ext cx="1512168" cy="1008112"/>
          </a:xfrm>
          <a:prstGeom prst="wedgeRoundRectCallout">
            <a:avLst>
              <a:gd name="adj1" fmla="val -82641"/>
              <a:gd name="adj2" fmla="val -18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Schüler ohne Prüfungen</a:t>
            </a:r>
            <a:endParaRPr lang="de-AT" dirty="0"/>
          </a:p>
        </p:txBody>
      </p:sp>
      <p:pic>
        <p:nvPicPr>
          <p:cNvPr id="47114" name="Picture 10" descr="C:\Users\psad\AppData\Local\Temp\SNAGHTML4c7035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84784"/>
            <a:ext cx="2516915" cy="4896544"/>
          </a:xfrm>
          <a:prstGeom prst="rect">
            <a:avLst/>
          </a:prstGeom>
          <a:noFill/>
        </p:spPr>
      </p:pic>
      <p:pic>
        <p:nvPicPr>
          <p:cNvPr id="47116" name="Picture 12" descr="C:\Users\psad\AppData\Local\Temp\SNAGHTML4c90d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916832"/>
            <a:ext cx="308610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komplett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GROUP BY  K_ID 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Ausgabe: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83147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933056"/>
            <a:ext cx="843331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2987824" y="5661248"/>
            <a:ext cx="3312368" cy="432048"/>
          </a:xfrm>
          <a:prstGeom prst="wedgeRoundRectCallout">
            <a:avLst>
              <a:gd name="adj1" fmla="val -20282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Zeilen mit Prüfungen</a:t>
            </a:r>
            <a:endParaRPr lang="de-A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</a:t>
            </a:r>
            <a:r>
              <a:rPr lang="de-AT" dirty="0" err="1" smtClean="0"/>
              <a:t>Having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dirty="0" smtClean="0"/>
              <a:t>  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Ausgabe: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365104"/>
            <a:ext cx="812235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700808"/>
            <a:ext cx="831257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2915816" y="5733256"/>
            <a:ext cx="3312368" cy="432048"/>
          </a:xfrm>
          <a:prstGeom prst="wedgeRoundRectCallout">
            <a:avLst>
              <a:gd name="adj1" fmla="val -20282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Zeilen mit Prüfungen</a:t>
            </a:r>
            <a:endParaRPr lang="de-A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In der Entwurfsansicht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591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Fragen 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Kann man Felder aus Prüfungen oder Schüler </a:t>
            </a:r>
            <a:br>
              <a:rPr lang="de-AT" dirty="0" smtClean="0"/>
            </a:br>
            <a:r>
              <a:rPr lang="de-AT" dirty="0" smtClean="0"/>
              <a:t>direkt ausgeben (</a:t>
            </a:r>
            <a:r>
              <a:rPr lang="de-AT" dirty="0" err="1" smtClean="0"/>
              <a:t>Select</a:t>
            </a:r>
            <a:r>
              <a:rPr lang="de-AT" dirty="0" smtClean="0"/>
              <a:t>  </a:t>
            </a:r>
            <a:r>
              <a:rPr lang="de-AT" dirty="0" err="1" smtClean="0"/>
              <a:t>S_Name</a:t>
            </a:r>
            <a:r>
              <a:rPr lang="de-AT" dirty="0" smtClean="0"/>
              <a:t>, </a:t>
            </a:r>
            <a:r>
              <a:rPr lang="de-AT" dirty="0" err="1" smtClean="0"/>
              <a:t>P_Note</a:t>
            </a:r>
            <a:r>
              <a:rPr lang="de-AT" dirty="0" smtClean="0"/>
              <a:t>, …) ?</a:t>
            </a:r>
            <a:br>
              <a:rPr lang="de-AT" dirty="0" smtClean="0"/>
            </a:br>
            <a:r>
              <a:rPr lang="de-AT" dirty="0" smtClean="0"/>
              <a:t>NEIN, nur innerhalb von Gruppenfunktionen</a:t>
            </a:r>
            <a:br>
              <a:rPr lang="de-AT" dirty="0" smtClean="0"/>
            </a:br>
            <a:r>
              <a:rPr lang="de-AT" dirty="0" smtClean="0"/>
              <a:t>        (es ist nicht möglich aus vielen Zeilen mit vielen </a:t>
            </a:r>
            <a:br>
              <a:rPr lang="de-AT" dirty="0" smtClean="0"/>
            </a:br>
            <a:r>
              <a:rPr lang="de-AT" dirty="0" smtClean="0"/>
              <a:t>          Werten einen Einzelwert auszugeben)</a:t>
            </a:r>
          </a:p>
          <a:p>
            <a:r>
              <a:rPr lang="de-AT" dirty="0" smtClean="0"/>
              <a:t>Kann man Felder aus Klasse ausgeben, wir verwenden ja  GROUP BY  </a:t>
            </a:r>
            <a:r>
              <a:rPr lang="de-AT" dirty="0" err="1" smtClean="0"/>
              <a:t>PK_von_Klasse</a:t>
            </a:r>
            <a:r>
              <a:rPr lang="de-AT" dirty="0" smtClean="0"/>
              <a:t> ?</a:t>
            </a:r>
            <a:br>
              <a:rPr lang="de-AT" dirty="0" smtClean="0"/>
            </a:br>
            <a:r>
              <a:rPr lang="de-AT" dirty="0" smtClean="0"/>
              <a:t>Nur innerhalb von Gruppenfunktionen (in allen Zeilen der Gruppe haben die Felder aus Klassen den gleichen Wert, daher ist   MAX(</a:t>
            </a:r>
            <a:r>
              <a:rPr lang="de-AT" dirty="0" err="1" smtClean="0"/>
              <a:t>K_Bez</a:t>
            </a:r>
            <a:r>
              <a:rPr lang="de-AT" dirty="0" smtClean="0"/>
              <a:t>) oder auch  MIN(</a:t>
            </a:r>
            <a:r>
              <a:rPr lang="de-AT" dirty="0" err="1" smtClean="0"/>
              <a:t>K_Bez</a:t>
            </a:r>
            <a:r>
              <a:rPr lang="de-AT" dirty="0" smtClean="0"/>
              <a:t>) möglich</a:t>
            </a:r>
          </a:p>
          <a:p>
            <a:r>
              <a:rPr lang="de-AT" dirty="0" smtClean="0"/>
              <a:t>Kann man weiter Felder zum GROUP BY schreiben ?</a:t>
            </a:r>
            <a:br>
              <a:rPr lang="de-AT" dirty="0" smtClean="0"/>
            </a:br>
            <a:r>
              <a:rPr lang="de-AT" dirty="0" smtClean="0"/>
              <a:t>Nur Felder aus Klasse, sonst verändern sich die Gruppen</a:t>
            </a:r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  „Suche Zeilen mit größten Wert in Spalte x“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Z.B.   „Lehrer mit dem höchsten Gehalt suchen“</a:t>
            </a:r>
            <a:br>
              <a:rPr lang="de-AT" dirty="0" smtClean="0"/>
            </a:br>
            <a:r>
              <a:rPr lang="de-AT" dirty="0" smtClean="0"/>
              <a:t>man kann </a:t>
            </a:r>
            <a:br>
              <a:rPr lang="de-AT" dirty="0" smtClean="0"/>
            </a:br>
            <a:r>
              <a:rPr lang="de-AT" dirty="0" smtClean="0"/>
              <a:t>sich mit </a:t>
            </a:r>
            <a:br>
              <a:rPr lang="de-AT" dirty="0" smtClean="0"/>
            </a:br>
            <a:r>
              <a:rPr lang="de-AT" dirty="0" smtClean="0"/>
              <a:t>dieser Abfrage</a:t>
            </a:r>
            <a:br>
              <a:rPr lang="de-AT" dirty="0" smtClean="0"/>
            </a:br>
            <a:r>
              <a:rPr lang="de-AT" dirty="0" smtClean="0"/>
              <a:t>behelfen: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Besser ist aber ein exakte Ausgabe, dazu zuerst das größte Gehalt ermitteln</a:t>
            </a:r>
          </a:p>
          <a:p>
            <a:r>
              <a:rPr lang="de-AT" dirty="0" smtClean="0"/>
              <a:t>Dann den (die) Lehrer mit diesem Gehalt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8024" y="1700808"/>
            <a:ext cx="61362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C:\Users\psad\AppData\Local\Temp\SNAGHTML501dd5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420889"/>
            <a:ext cx="4896544" cy="151216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4221088"/>
            <a:ext cx="4824536" cy="3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5013176"/>
            <a:ext cx="61913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936" y="5877272"/>
            <a:ext cx="4392488" cy="7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Übungen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Ermittle die Anzahl der Unterrichtstunden pro Klasse</a:t>
            </a:r>
          </a:p>
          <a:p>
            <a:r>
              <a:rPr lang="de-AT" dirty="0" smtClean="0"/>
              <a:t>Gibt es Lehrer, die mehr als 10 Stunden unterrichten </a:t>
            </a:r>
          </a:p>
          <a:p>
            <a:r>
              <a:rPr lang="de-AT" dirty="0" smtClean="0"/>
              <a:t>Ermittle die Häufigkeit der einzelnen </a:t>
            </a:r>
            <a:r>
              <a:rPr lang="de-AT" dirty="0" err="1" smtClean="0"/>
              <a:t>PrüfungsNoten</a:t>
            </a:r>
            <a:endParaRPr lang="de-AT" dirty="0" smtClean="0"/>
          </a:p>
          <a:p>
            <a:r>
              <a:rPr lang="de-AT" dirty="0" smtClean="0"/>
              <a:t>Ermittle pro Chef (</a:t>
            </a:r>
            <a:r>
              <a:rPr lang="de-AT" dirty="0" err="1" smtClean="0"/>
              <a:t>L_L_Chef</a:t>
            </a:r>
            <a:r>
              <a:rPr lang="de-AT" dirty="0" smtClean="0"/>
              <a:t>) Anzahl, </a:t>
            </a:r>
            <a:r>
              <a:rPr lang="de-AT" dirty="0" err="1" smtClean="0"/>
              <a:t>Durchschnitts-gehalt</a:t>
            </a:r>
            <a:r>
              <a:rPr lang="de-AT" dirty="0" smtClean="0"/>
              <a:t> und Durchschnittsalter der Untergebenen</a:t>
            </a:r>
          </a:p>
          <a:p>
            <a:r>
              <a:rPr lang="de-AT" dirty="0" smtClean="0"/>
              <a:t>Wie viele Unterrichtsstunden gibt es pro Wochentag</a:t>
            </a:r>
          </a:p>
          <a:p>
            <a:r>
              <a:rPr lang="de-AT" dirty="0" smtClean="0"/>
              <a:t>Liefere eine Schülerliste der </a:t>
            </a:r>
            <a:r>
              <a:rPr lang="de-AT" dirty="0" smtClean="0"/>
              <a:t>Klasse </a:t>
            </a:r>
            <a:r>
              <a:rPr lang="de-AT" dirty="0" smtClean="0"/>
              <a:t>03TA, mit </a:t>
            </a:r>
            <a:r>
              <a:rPr lang="de-AT" dirty="0" err="1" smtClean="0"/>
              <a:t>Schname</a:t>
            </a:r>
            <a:r>
              <a:rPr lang="de-AT" dirty="0" smtClean="0"/>
              <a:t>, Anzahl Prüfungen, Durchschnittsnote, Anzahl 1er, Anzahl 2er, Anzahl 3er, Anzahl 4er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Gruppieren im Detail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Verschachtelter Select an einem Beispiel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88640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Gruppierung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398052" cy="153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psad\AppData\Local\Temp\SNAGHTML4cb25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2808312" cy="3861429"/>
          </a:xfrm>
          <a:prstGeom prst="rect">
            <a:avLst/>
          </a:prstGeom>
          <a:noFill/>
        </p:spPr>
      </p:pic>
      <p:sp>
        <p:nvSpPr>
          <p:cNvPr id="14" name="Pfeil nach rechts 13"/>
          <p:cNvSpPr/>
          <p:nvPr/>
        </p:nvSpPr>
        <p:spPr>
          <a:xfrm>
            <a:off x="3491880" y="2852936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4499992" y="3933056"/>
            <a:ext cx="4499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3200" dirty="0" smtClean="0">
                <a:latin typeface="Calibri" pitchFamily="34" charset="0"/>
              </a:rPr>
              <a:t>Gruppenfunktionen: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COUNT(),  SUM(),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AVG(), MIN(), MAX()</a:t>
            </a:r>
            <a:endParaRPr lang="de-AT" sz="3200" dirty="0">
              <a:latin typeface="Calibri" pitchFamily="34" charset="0"/>
            </a:endParaRP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683568" y="5877272"/>
            <a:ext cx="77048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3200" dirty="0" smtClean="0">
                <a:latin typeface="Calibri" pitchFamily="34" charset="0"/>
              </a:rPr>
              <a:t>SQL Schlüsselwörter:   GROUP BY,   HAVING</a:t>
            </a:r>
            <a:endParaRPr lang="de-AT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Folgendes gibt nicht die Schüler im Detail sondern nur (in einer Zeile) die Anzahl der Schüler aus 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Mit GROUP BY gibt es mehrere Zeilen (abhängig vom Inhalt des Group BY Felds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Weil es keine Detailsätze mehr gibt dürfen auch NUR Gruppenfunktionen beim </a:t>
            </a:r>
            <a:r>
              <a:rPr lang="de-AT" dirty="0" err="1" smtClean="0"/>
              <a:t>Select</a:t>
            </a:r>
            <a:r>
              <a:rPr lang="de-AT" dirty="0" smtClean="0"/>
              <a:t> geschrieben werden (Ausnahme: Felder beim Group </a:t>
            </a:r>
            <a:r>
              <a:rPr lang="de-AT" dirty="0" err="1" smtClean="0"/>
              <a:t>by</a:t>
            </a:r>
            <a:r>
              <a:rPr lang="de-AT" dirty="0" smtClean="0"/>
              <a:t>)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132856"/>
            <a:ext cx="6468399" cy="4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1844824"/>
            <a:ext cx="168680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284984"/>
            <a:ext cx="2808312" cy="1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501008"/>
            <a:ext cx="507656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</a:t>
            </a:r>
            <a:br>
              <a:rPr lang="de-AT" dirty="0" smtClean="0"/>
            </a:br>
            <a:r>
              <a:rPr lang="de-AT" dirty="0" smtClean="0"/>
              <a:t>Ablauf: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2987824" y="1124744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FROM  (mit </a:t>
            </a:r>
            <a:r>
              <a:rPr lang="de-AT" dirty="0" err="1" smtClean="0"/>
              <a:t>Joins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3" name="Flussdiagramm: Verzweigung 12"/>
          <p:cNvSpPr/>
          <p:nvPr/>
        </p:nvSpPr>
        <p:spPr>
          <a:xfrm>
            <a:off x="3275856" y="2852936"/>
            <a:ext cx="22322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Gruppierung?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2987824" y="198884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WHERE  (Einzelfelder)</a:t>
            </a:r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467544" y="335699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GROUP BY</a:t>
            </a:r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67544" y="414908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HAVING</a:t>
            </a:r>
            <a:endParaRPr lang="de-AT" dirty="0"/>
          </a:p>
        </p:txBody>
      </p:sp>
      <p:cxnSp>
        <p:nvCxnSpPr>
          <p:cNvPr id="18" name="Form 17"/>
          <p:cNvCxnSpPr>
            <a:stCxn id="13" idx="1"/>
            <a:endCxn id="15" idx="0"/>
          </p:cNvCxnSpPr>
          <p:nvPr/>
        </p:nvCxnSpPr>
        <p:spPr>
          <a:xfrm rot="10800000" flipV="1">
            <a:off x="1619672" y="3212976"/>
            <a:ext cx="165618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555776" y="28529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ja</a:t>
            </a:r>
            <a:endParaRPr lang="de-AT" b="1" dirty="0"/>
          </a:p>
        </p:txBody>
      </p:sp>
      <p:sp>
        <p:nvSpPr>
          <p:cNvPr id="20" name="Rechteck 19"/>
          <p:cNvSpPr/>
          <p:nvPr/>
        </p:nvSpPr>
        <p:spPr>
          <a:xfrm>
            <a:off x="467544" y="494116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(nur Gruppenfunktionen)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6228184" y="4509120"/>
            <a:ext cx="23042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(normale Felder, keine Gruppenfunktionen)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3419872" y="558924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ORDER BY</a:t>
            </a:r>
            <a:endParaRPr lang="de-AT" dirty="0"/>
          </a:p>
        </p:txBody>
      </p:sp>
      <p:cxnSp>
        <p:nvCxnSpPr>
          <p:cNvPr id="24" name="Form 23"/>
          <p:cNvCxnSpPr>
            <a:stCxn id="13" idx="3"/>
            <a:endCxn id="21" idx="0"/>
          </p:cNvCxnSpPr>
          <p:nvPr/>
        </p:nvCxnSpPr>
        <p:spPr>
          <a:xfrm>
            <a:off x="5508104" y="3212976"/>
            <a:ext cx="1872208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65212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nein</a:t>
            </a:r>
            <a:endParaRPr lang="de-AT" b="1" dirty="0"/>
          </a:p>
        </p:txBody>
      </p:sp>
      <p:cxnSp>
        <p:nvCxnSpPr>
          <p:cNvPr id="27" name="Gerade Verbindung mit Pfeil 26"/>
          <p:cNvCxnSpPr>
            <a:stCxn id="12" idx="2"/>
            <a:endCxn id="14" idx="0"/>
          </p:cNvCxnSpPr>
          <p:nvPr/>
        </p:nvCxnSpPr>
        <p:spPr>
          <a:xfrm>
            <a:off x="439198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2"/>
            <a:endCxn id="13" idx="0"/>
          </p:cNvCxnSpPr>
          <p:nvPr/>
        </p:nvCxnSpPr>
        <p:spPr>
          <a:xfrm>
            <a:off x="4391980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5" idx="2"/>
            <a:endCxn id="16" idx="0"/>
          </p:cNvCxnSpPr>
          <p:nvPr/>
        </p:nvCxnSpPr>
        <p:spPr>
          <a:xfrm>
            <a:off x="1619672" y="39330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6" idx="2"/>
            <a:endCxn id="20" idx="0"/>
          </p:cNvCxnSpPr>
          <p:nvPr/>
        </p:nvCxnSpPr>
        <p:spPr>
          <a:xfrm>
            <a:off x="1619672" y="47251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m 37"/>
          <p:cNvCxnSpPr>
            <a:stCxn id="20" idx="3"/>
            <a:endCxn id="22" idx="0"/>
          </p:cNvCxnSpPr>
          <p:nvPr/>
        </p:nvCxnSpPr>
        <p:spPr>
          <a:xfrm>
            <a:off x="2771800" y="5229200"/>
            <a:ext cx="1800200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endCxn id="22" idx="0"/>
          </p:cNvCxnSpPr>
          <p:nvPr/>
        </p:nvCxnSpPr>
        <p:spPr>
          <a:xfrm rot="10800000" flipV="1">
            <a:off x="4572000" y="5229200"/>
            <a:ext cx="165618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 Ablauf : in jedem Fall zu Beginn FROM, WHERE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827584" y="198884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FROM  (mit </a:t>
            </a:r>
            <a:r>
              <a:rPr lang="de-AT" dirty="0" err="1" smtClean="0"/>
              <a:t>Joins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3" name="Flussdiagramm: Verzweigung 12"/>
          <p:cNvSpPr/>
          <p:nvPr/>
        </p:nvSpPr>
        <p:spPr>
          <a:xfrm>
            <a:off x="1115616" y="4725144"/>
            <a:ext cx="22322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Gruppierung?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827584" y="321297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WHERE  (Einzelfelder)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55576" y="47251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ja</a:t>
            </a:r>
            <a:endParaRPr lang="de-AT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3347864" y="472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nein</a:t>
            </a:r>
            <a:endParaRPr lang="de-AT" b="1" dirty="0"/>
          </a:p>
        </p:txBody>
      </p:sp>
      <p:cxnSp>
        <p:nvCxnSpPr>
          <p:cNvPr id="27" name="Gerade Verbindung mit Pfeil 26"/>
          <p:cNvCxnSpPr>
            <a:stCxn id="12" idx="2"/>
            <a:endCxn id="14" idx="0"/>
          </p:cNvCxnSpPr>
          <p:nvPr/>
        </p:nvCxnSpPr>
        <p:spPr>
          <a:xfrm>
            <a:off x="2231740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2"/>
            <a:endCxn id="13" idx="0"/>
          </p:cNvCxnSpPr>
          <p:nvPr/>
        </p:nvCxnSpPr>
        <p:spPr>
          <a:xfrm>
            <a:off x="2231740" y="378904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139952" y="184482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Alle benötigten Tabellen,  je nach Anforderung </a:t>
            </a:r>
            <a:br>
              <a:rPr lang="de-AT" b="1" dirty="0" smtClean="0"/>
            </a:br>
            <a:r>
              <a:rPr lang="de-AT" b="1" dirty="0" smtClean="0"/>
              <a:t>INNER JOIN          oder        LEFT JOIN</a:t>
            </a:r>
            <a:br>
              <a:rPr lang="de-AT" b="1" dirty="0" smtClean="0"/>
            </a:br>
            <a:r>
              <a:rPr lang="de-AT" b="1" dirty="0" smtClean="0"/>
              <a:t>(FK </a:t>
            </a:r>
            <a:r>
              <a:rPr lang="de-AT" b="1" dirty="0" err="1" smtClean="0"/>
              <a:t>seitige</a:t>
            </a:r>
            <a:r>
              <a:rPr lang="de-AT" b="1" dirty="0" smtClean="0"/>
              <a:t> Angabe)             (PK </a:t>
            </a:r>
            <a:r>
              <a:rPr lang="de-AT" b="1" dirty="0" err="1" smtClean="0"/>
              <a:t>seitige</a:t>
            </a:r>
            <a:r>
              <a:rPr lang="de-AT" b="1" dirty="0" smtClean="0"/>
              <a:t> Angabe)</a:t>
            </a:r>
            <a:endParaRPr lang="de-AT" b="1" dirty="0"/>
          </a:p>
        </p:txBody>
      </p:sp>
      <p:cxnSp>
        <p:nvCxnSpPr>
          <p:cNvPr id="35" name="Gerade Verbindung mit Pfeil 34"/>
          <p:cNvCxnSpPr>
            <a:stCxn id="13" idx="1"/>
          </p:cNvCxnSpPr>
          <p:nvPr/>
        </p:nvCxnSpPr>
        <p:spPr>
          <a:xfrm flipH="1">
            <a:off x="755576" y="50851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3" idx="3"/>
          </p:cNvCxnSpPr>
          <p:nvPr/>
        </p:nvCxnSpPr>
        <p:spPr>
          <a:xfrm>
            <a:off x="3347864" y="50851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139952" y="292494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Im WHERE können alle Felder aus den beim FROM vorkommenden Tabellen benutzt werden, aber KEINE Gruppenfunktionen, die Bedingung wird ja einzeln pro Zeile geprüft!</a:t>
            </a:r>
            <a:endParaRPr lang="de-AT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4139952" y="4221088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Ein Gruppierung entsteht, wenn </a:t>
            </a:r>
            <a:r>
              <a:rPr lang="de-AT" b="1" dirty="0" err="1" smtClean="0"/>
              <a:t>Gruppen-funktionen</a:t>
            </a:r>
            <a:r>
              <a:rPr lang="de-AT" b="1" dirty="0" smtClean="0"/>
              <a:t> (im </a:t>
            </a:r>
            <a:r>
              <a:rPr lang="de-AT" b="1" dirty="0" err="1" smtClean="0"/>
              <a:t>Select</a:t>
            </a:r>
            <a:r>
              <a:rPr lang="de-AT" b="1" dirty="0" smtClean="0"/>
              <a:t>) bzw. GROUP BY oder HAVING im Befehl vorkommen</a:t>
            </a:r>
            <a:br>
              <a:rPr lang="de-AT" b="1" dirty="0" smtClean="0"/>
            </a:br>
            <a:r>
              <a:rPr lang="de-AT" b="1" dirty="0" smtClean="0"/>
              <a:t>Aus allen (nach dem </a:t>
            </a:r>
            <a:r>
              <a:rPr lang="de-AT" b="1" dirty="0" err="1" smtClean="0"/>
              <a:t>Where</a:t>
            </a:r>
            <a:r>
              <a:rPr lang="de-AT" b="1" dirty="0" smtClean="0"/>
              <a:t> vorliegenden) Datensätzen bildet sich pro Wert im GROUP BY Feld eine Gruppe = eine Ausgabezeile</a:t>
            </a:r>
            <a:br>
              <a:rPr lang="de-AT" b="1" dirty="0" smtClean="0"/>
            </a:br>
            <a:r>
              <a:rPr lang="de-AT" b="1" dirty="0" smtClean="0"/>
              <a:t>ohne GROUP BY gibt es nur eine Gruppe</a:t>
            </a:r>
            <a:endParaRPr lang="de-AT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 Gruppierung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 Ablauf bei Gruppierung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3707904" y="184482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Ein oder mehrere GROUP BY Felder angeben</a:t>
            </a:r>
            <a:br>
              <a:rPr lang="de-AT" b="1" dirty="0" smtClean="0"/>
            </a:br>
            <a:r>
              <a:rPr lang="de-AT" b="1" dirty="0" smtClean="0"/>
              <a:t>meist ist das ein PK, zumindest soll PK dabei sein</a:t>
            </a:r>
            <a:br>
              <a:rPr lang="de-AT" b="1" dirty="0" smtClean="0"/>
            </a:br>
            <a:r>
              <a:rPr lang="de-AT" b="1" dirty="0" smtClean="0"/>
              <a:t>Es bilden sich Gruppen, ab jetzt sind die Detaildaten nicht mehr greifbar</a:t>
            </a:r>
            <a:endParaRPr lang="de-AT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3707904" y="3164775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Bedingungen mit Gruppenfunktionen,  sind hier im HAVING möglich, z.B. Klassen mit mehr als 12 Schülern</a:t>
            </a:r>
            <a:endParaRPr lang="de-AT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3707904" y="429309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Nur Gruppenfunktionen (und als Ausnahme die GROUP BY Felder) können angegeben werden</a:t>
            </a:r>
            <a:endParaRPr lang="de-AT" b="1" dirty="0"/>
          </a:p>
        </p:txBody>
      </p:sp>
      <p:sp>
        <p:nvSpPr>
          <p:cNvPr id="20" name="Rechteck 19"/>
          <p:cNvSpPr/>
          <p:nvPr/>
        </p:nvSpPr>
        <p:spPr>
          <a:xfrm>
            <a:off x="827584" y="198884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GROUP BY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827584" y="328498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HAVING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827584" y="43651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(nur Gruppenfunktionen)</a:t>
            </a:r>
            <a:endParaRPr lang="de-AT" dirty="0"/>
          </a:p>
        </p:txBody>
      </p:sp>
      <p:cxnSp>
        <p:nvCxnSpPr>
          <p:cNvPr id="23" name="Gerade Verbindung mit Pfeil 22"/>
          <p:cNvCxnSpPr>
            <a:stCxn id="20" idx="2"/>
            <a:endCxn id="21" idx="0"/>
          </p:cNvCxnSpPr>
          <p:nvPr/>
        </p:nvCxnSpPr>
        <p:spPr>
          <a:xfrm>
            <a:off x="1979712" y="256490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1" idx="2"/>
            <a:endCxn id="22" idx="0"/>
          </p:cNvCxnSpPr>
          <p:nvPr/>
        </p:nvCxnSpPr>
        <p:spPr>
          <a:xfrm>
            <a:off x="1979712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827584" y="544522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ORDER BY</a:t>
            </a:r>
            <a:endParaRPr lang="de-AT" dirty="0"/>
          </a:p>
        </p:txBody>
      </p:sp>
      <p:cxnSp>
        <p:nvCxnSpPr>
          <p:cNvPr id="18" name="Gerade Verbindung mit Pfeil 17"/>
          <p:cNvCxnSpPr>
            <a:stCxn id="22" idx="2"/>
            <a:endCxn id="16" idx="0"/>
          </p:cNvCxnSpPr>
          <p:nvPr/>
        </p:nvCxnSpPr>
        <p:spPr>
          <a:xfrm>
            <a:off x="197971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537321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ORDER BY sortiert  (hier natürlich nur Spalten, die man auch im </a:t>
            </a:r>
            <a:r>
              <a:rPr lang="de-AT" b="1" dirty="0" err="1" smtClean="0"/>
              <a:t>Select</a:t>
            </a:r>
            <a:r>
              <a:rPr lang="de-AT" b="1" dirty="0" smtClean="0"/>
              <a:t> angeben könnte)</a:t>
            </a:r>
            <a:endParaRPr lang="de-AT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Wir wollen pro Klasse (oft schreibt man auch je Klasse) die Anzahl der Prüfungen und die Durchschnittsnote ausgeben.</a:t>
            </a:r>
          </a:p>
          <a:p>
            <a:r>
              <a:rPr lang="de-AT" dirty="0" smtClean="0"/>
              <a:t>Natürlich benötigt man die Tabellen  Klassen, Schüler und Prüfungen</a:t>
            </a:r>
          </a:p>
          <a:p>
            <a:r>
              <a:rPr lang="de-AT" dirty="0" smtClean="0"/>
              <a:t>Aus der Schülertabelle wird allerdings nichts ausgegeben, sie ist nur als Bindeglied zu den Prüfungen nötig</a:t>
            </a:r>
          </a:p>
          <a:p>
            <a:r>
              <a:rPr lang="de-AT" dirty="0" smtClean="0"/>
              <a:t>INNER JOIN oder OUTER JOIN ??  Anders gefragt, sollen Klassen ohne Schüler bzw. ohne Prüfungen in der Ausgabe erscheinen ??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die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40768"/>
            <a:ext cx="865043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1691680" y="980728"/>
            <a:ext cx="4104456" cy="504056"/>
          </a:xfrm>
          <a:prstGeom prst="wedgeRoundRectCallout">
            <a:avLst>
              <a:gd name="adj1" fmla="val 21943"/>
              <a:gd name="adj2" fmla="val 88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3 Tabelle, richtige </a:t>
            </a:r>
            <a:r>
              <a:rPr lang="de-AT" dirty="0" smtClean="0"/>
              <a:t>Beziehungen wählen</a:t>
            </a:r>
            <a:endParaRPr lang="de-AT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1605</Words>
  <Application>Microsoft Office PowerPoint</Application>
  <PresentationFormat>Bildschirmpräsentation (4:3)</PresentationFormat>
  <Paragraphs>388</Paragraphs>
  <Slides>17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HTL Spengergasse Vorlage V01</vt:lpstr>
      <vt:lpstr>DBIS2 –  Datenbanken und Informationssysteme</vt:lpstr>
      <vt:lpstr>Lernziele</vt:lpstr>
      <vt:lpstr>Folie 3</vt:lpstr>
      <vt:lpstr>Abfragen  Gruppenfunktionen</vt:lpstr>
      <vt:lpstr>Abfragen Abarbeitungsreihenfolge</vt:lpstr>
      <vt:lpstr>Abfragen Abarbeitungsreihenfolge</vt:lpstr>
      <vt:lpstr>Abfragen Abarbeitungsreihenfolge Gruppierung</vt:lpstr>
      <vt:lpstr>Abfragen  Gruppenfunktionen Beispiel</vt:lpstr>
      <vt:lpstr>Abfragen  Gruppenfunktionen Beispiel  die DB</vt:lpstr>
      <vt:lpstr>Abfragen  Gruppenfunktionen Beispiel  FROM</vt:lpstr>
      <vt:lpstr>Abfragen  Gruppenfunktionen Beispiel  FROM</vt:lpstr>
      <vt:lpstr>Abfragen  Gruppenfunktionen Beispiel  komplett</vt:lpstr>
      <vt:lpstr>Abfragen  Gruppenfunktionen Beispiel  Having</vt:lpstr>
      <vt:lpstr>Abfragen  Gruppenfunktionen Beispiel  </vt:lpstr>
      <vt:lpstr>Abfragen  Gruppenfunktionen Beispiel Fragen </vt:lpstr>
      <vt:lpstr>Abfrage  „Suche Zeilen mit größten Wert in Spalte x“</vt:lpstr>
      <vt:lpstr>Abfragen  Gruppierung Übungen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373</cp:revision>
  <dcterms:created xsi:type="dcterms:W3CDTF">2010-09-09T10:26:00Z</dcterms:created>
  <dcterms:modified xsi:type="dcterms:W3CDTF">2012-04-20T10:58:24Z</dcterms:modified>
</cp:coreProperties>
</file>