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306" r:id="rId3"/>
    <p:sldId id="307" r:id="rId4"/>
    <p:sldId id="290" r:id="rId5"/>
    <p:sldId id="322" r:id="rId6"/>
    <p:sldId id="323" r:id="rId7"/>
    <p:sldId id="324" r:id="rId8"/>
    <p:sldId id="327" r:id="rId9"/>
    <p:sldId id="326" r:id="rId10"/>
    <p:sldId id="328" r:id="rId11"/>
    <p:sldId id="329" r:id="rId12"/>
    <p:sldId id="330" r:id="rId13"/>
    <p:sldId id="331" r:id="rId14"/>
    <p:sldId id="332" r:id="rId15"/>
    <p:sldId id="312" r:id="rId16"/>
    <p:sldId id="333" r:id="rId17"/>
    <p:sldId id="334" r:id="rId18"/>
    <p:sldId id="335" r:id="rId19"/>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84" autoAdjust="0"/>
    <p:restoredTop sz="69586" autoAdjust="0"/>
  </p:normalViewPr>
  <p:slideViewPr>
    <p:cSldViewPr>
      <p:cViewPr>
        <p:scale>
          <a:sx n="70" d="100"/>
          <a:sy n="70" d="100"/>
        </p:scale>
        <p:origin x="-1589" y="101"/>
      </p:cViewPr>
      <p:guideLst>
        <p:guide orient="horz" pos="2160"/>
        <p:guide pos="2880"/>
      </p:guideLst>
    </p:cSldViewPr>
  </p:slideViewPr>
  <p:outlineViewPr>
    <p:cViewPr>
      <p:scale>
        <a:sx n="33" d="100"/>
        <a:sy n="33" d="100"/>
      </p:scale>
      <p:origin x="43" y="5453"/>
    </p:cViewPr>
  </p:outlineViewPr>
  <p:notesTextViewPr>
    <p:cViewPr>
      <p:scale>
        <a:sx n="100" d="100"/>
        <a:sy n="100" d="100"/>
      </p:scale>
      <p:origin x="0" y="0"/>
    </p:cViewPr>
  </p:notesTextViewPr>
  <p:notesViewPr>
    <p:cSldViewPr>
      <p:cViewPr varScale="1">
        <p:scale>
          <a:sx n="68" d="100"/>
          <a:sy n="68" d="100"/>
        </p:scale>
        <p:origin x="-2544" y="-72"/>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AT" dirty="0"/>
          </a:p>
        </p:txBody>
      </p:sp>
      <p:sp>
        <p:nvSpPr>
          <p:cNvPr id="3" name="Datumsplatzhalt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3C0B1F9C-D4D9-4272-A315-C9A68CBB5628}" type="datetimeFigureOut">
              <a:rPr lang="de-AT" smtClean="0"/>
              <a:pPr/>
              <a:t>27.04.2012</a:t>
            </a:fld>
            <a:endParaRPr lang="de-AT" dirty="0"/>
          </a:p>
        </p:txBody>
      </p:sp>
      <p:sp>
        <p:nvSpPr>
          <p:cNvPr id="4" name="Folienbildplatzhalter 3"/>
          <p:cNvSpPr>
            <a:spLocks noGrp="1" noRot="1" noChangeAspect="1"/>
          </p:cNvSpPr>
          <p:nvPr>
            <p:ph type="sldImg" idx="2"/>
          </p:nvPr>
        </p:nvSpPr>
        <p:spPr>
          <a:xfrm>
            <a:off x="484188" y="0"/>
            <a:ext cx="6205537" cy="4654550"/>
          </a:xfrm>
          <a:prstGeom prst="rect">
            <a:avLst/>
          </a:prstGeom>
          <a:noFill/>
          <a:ln w="12700">
            <a:solidFill>
              <a:prstClr val="black"/>
            </a:solidFill>
          </a:ln>
        </p:spPr>
        <p:txBody>
          <a:bodyPr vert="horz" lIns="99048" tIns="49524" rIns="99048" bIns="49524" rtlCol="0" anchor="ctr"/>
          <a:lstStyle/>
          <a:p>
            <a:endParaRPr lang="de-AT" dirty="0"/>
          </a:p>
        </p:txBody>
      </p:sp>
      <p:sp>
        <p:nvSpPr>
          <p:cNvPr id="5" name="Notizenplatzhalter 4"/>
          <p:cNvSpPr>
            <a:spLocks noGrp="1"/>
          </p:cNvSpPr>
          <p:nvPr>
            <p:ph type="body" sz="quarter" idx="3"/>
          </p:nvPr>
        </p:nvSpPr>
        <p:spPr>
          <a:xfrm>
            <a:off x="418902" y="4861441"/>
            <a:ext cx="6336037" cy="5373172"/>
          </a:xfrm>
          <a:prstGeom prst="rect">
            <a:avLst/>
          </a:prstGeom>
        </p:spPr>
        <p:txBody>
          <a:bodyPr vert="horz" lIns="99048" tIns="49524" rIns="99048" bIns="49524"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6" name="Fußzeilenplatzhalt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9F65EB44-2BE6-46B5-9A77-3AC3C76357D0}" type="slidenum">
              <a:rPr lang="de-AT" smtClean="0"/>
              <a:pPr/>
              <a:t>‹Nr.›</a:t>
            </a:fld>
            <a:endParaRPr lang="de-AT" dirty="0"/>
          </a:p>
        </p:txBody>
      </p:sp>
    </p:spTree>
    <p:extLst>
      <p:ext uri="{BB962C8B-B14F-4D97-AF65-F5344CB8AC3E}">
        <p14:creationId xmlns:p14="http://schemas.microsoft.com/office/powerpoint/2010/main" xmlns="" val="278144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Die Startfolie</a:t>
            </a:r>
            <a:r>
              <a:rPr lang="de-AT" baseline="0" dirty="0" smtClean="0"/>
              <a:t> enthält wieder eine Modellfrage (bezüglich der Datenbank aus Test Wiederholung der letzten Stunde)</a:t>
            </a:r>
          </a:p>
          <a:p>
            <a:endParaRPr lang="de-AT" baseline="0" dirty="0" smtClean="0"/>
          </a:p>
          <a:p>
            <a:r>
              <a:rPr lang="de-AT" dirty="0" smtClean="0"/>
              <a:t>Ist es möglich, </a:t>
            </a:r>
            <a:r>
              <a:rPr lang="de-AT" dirty="0" err="1" smtClean="0"/>
              <a:t>dass</a:t>
            </a:r>
            <a:r>
              <a:rPr lang="de-AT" dirty="0" smtClean="0"/>
              <a:t> zwischen 2 Tabellen mehr als eine Beziehung existiert</a:t>
            </a:r>
          </a:p>
          <a:p>
            <a:r>
              <a:rPr lang="de-AT" dirty="0" smtClean="0"/>
              <a:t>  ja, aber nicht in jedem Fall ist dies sinnvoll</a:t>
            </a:r>
            <a:endParaRPr lang="de-AT" baseline="0" dirty="0" smtClean="0"/>
          </a:p>
          <a:p>
            <a:endParaRPr lang="de-AT" baseline="0" dirty="0" smtClean="0"/>
          </a:p>
          <a:p>
            <a:r>
              <a:rPr lang="de-AT" baseline="0" dirty="0" smtClean="0"/>
              <a:t>Oberes Beispiel:   Schüler </a:t>
            </a:r>
            <a:r>
              <a:rPr lang="de-AT" baseline="0" dirty="0" err="1" smtClean="0"/>
              <a:t>PKs</a:t>
            </a:r>
            <a:r>
              <a:rPr lang="de-AT" baseline="0" dirty="0" smtClean="0"/>
              <a:t>  finden sich zweimal als FK in der Klasse,</a:t>
            </a:r>
          </a:p>
          <a:p>
            <a:r>
              <a:rPr lang="de-AT" baseline="0" dirty="0" smtClean="0"/>
              <a:t>                          abgebildet werden Klassensprecher und Stellvertreter</a:t>
            </a:r>
          </a:p>
          <a:p>
            <a:r>
              <a:rPr lang="de-AT" baseline="0" dirty="0" smtClean="0"/>
              <a:t>                          das sind 2  voneinander unabhängige Zuordnungen, </a:t>
            </a:r>
          </a:p>
          <a:p>
            <a:r>
              <a:rPr lang="de-AT" baseline="0" dirty="0" smtClean="0"/>
              <a:t>                          jede Klasse hat genau einen Klassensprecher und einen Stellvertreter</a:t>
            </a:r>
          </a:p>
          <a:p>
            <a:r>
              <a:rPr lang="de-AT" baseline="0" dirty="0" smtClean="0"/>
              <a:t>                          Bei Falscheingaben ist es leider möglich, </a:t>
            </a:r>
            <a:r>
              <a:rPr lang="de-AT" baseline="0" dirty="0" err="1" smtClean="0"/>
              <a:t>dass</a:t>
            </a:r>
            <a:r>
              <a:rPr lang="de-AT" baseline="0" dirty="0" smtClean="0"/>
              <a:t> Schüler in falschen oder mehreren Klassen Klassensprecher sind</a:t>
            </a:r>
          </a:p>
          <a:p>
            <a:endParaRPr lang="de-AT" baseline="0" dirty="0" smtClean="0"/>
          </a:p>
          <a:p>
            <a:r>
              <a:rPr lang="de-AT" baseline="0" dirty="0" smtClean="0"/>
              <a:t>           Unabhängig davon gibt es noch eine Beziehung  von Klasse zu Schüler,</a:t>
            </a:r>
          </a:p>
          <a:p>
            <a:r>
              <a:rPr lang="de-AT" baseline="0" dirty="0" smtClean="0"/>
              <a:t>            diese regelt, in welche Klasse (nur eine) ein Schüler geht</a:t>
            </a:r>
          </a:p>
          <a:p>
            <a:r>
              <a:rPr lang="de-AT" baseline="0" dirty="0" smtClean="0"/>
              <a:t>            dies ist daher </a:t>
            </a:r>
            <a:r>
              <a:rPr lang="de-AT" baseline="0" dirty="0" err="1" smtClean="0"/>
              <a:t>ok</a:t>
            </a:r>
            <a:endParaRPr lang="de-AT" baseline="0" dirty="0" smtClean="0"/>
          </a:p>
          <a:p>
            <a:endParaRPr lang="de-AT" baseline="0" dirty="0" smtClean="0"/>
          </a:p>
          <a:p>
            <a:endParaRPr lang="de-AT" baseline="0" dirty="0" smtClean="0"/>
          </a:p>
          <a:p>
            <a:r>
              <a:rPr lang="de-AT" baseline="0" dirty="0" smtClean="0"/>
              <a:t>Unteres Beispiel: Lehrer </a:t>
            </a:r>
            <a:r>
              <a:rPr lang="de-AT" baseline="0" dirty="0" err="1" smtClean="0"/>
              <a:t>PKs</a:t>
            </a:r>
            <a:r>
              <a:rPr lang="de-AT" baseline="0" dirty="0" smtClean="0"/>
              <a:t> finden sich 3 mal als Fremdschlüssel in Tabelle stunden</a:t>
            </a:r>
          </a:p>
          <a:p>
            <a:r>
              <a:rPr lang="de-AT" baseline="0" dirty="0" smtClean="0"/>
              <a:t>                         In einer Unterrichtsstunde (= 1 Datenzeile in Tabelle stunden)</a:t>
            </a:r>
          </a:p>
          <a:p>
            <a:r>
              <a:rPr lang="de-AT" baseline="0" dirty="0" smtClean="0"/>
              <a:t>                         soll mehr als ein Lehrer unterrichten können, weil es wahrscheinlich nie mehr als 3 sind wurden mal 3 Fremdschlüssel vorgesehen</a:t>
            </a:r>
          </a:p>
          <a:p>
            <a:r>
              <a:rPr lang="de-AT" baseline="0" dirty="0" smtClean="0"/>
              <a:t>                         Technisch ist </a:t>
            </a:r>
            <a:r>
              <a:rPr lang="de-AT" baseline="0" dirty="0" err="1" smtClean="0"/>
              <a:t>Lehrer</a:t>
            </a:r>
            <a:r>
              <a:rPr lang="de-AT" baseline="0" dirty="0" err="1" smtClean="0">
                <a:sym typeface="Wingdings" pitchFamily="2" charset="2"/>
              </a:rPr>
              <a:t></a:t>
            </a:r>
            <a:r>
              <a:rPr lang="de-AT" baseline="0" dirty="0" smtClean="0">
                <a:sym typeface="Wingdings" pitchFamily="2" charset="2"/>
              </a:rPr>
              <a:t> stunden also keine 1 zu n Beziehung, </a:t>
            </a:r>
          </a:p>
          <a:p>
            <a:r>
              <a:rPr lang="de-AT" baseline="0" dirty="0" smtClean="0">
                <a:sym typeface="Wingdings" pitchFamily="2" charset="2"/>
              </a:rPr>
              <a:t>                         dann sollte man gleich einem m:n Beziehung unterstellen und eine Zwischentabelle erstellen</a:t>
            </a:r>
            <a:endParaRPr lang="de-AT" baseline="0" dirty="0" smtClean="0"/>
          </a:p>
          <a:p>
            <a:r>
              <a:rPr lang="de-AT" baseline="0" dirty="0" smtClean="0"/>
              <a:t>                         Die oben gezeigte Variante mit 3 Fremdschlüssel ist nicht zu empfehlen</a:t>
            </a:r>
          </a:p>
          <a:p>
            <a:r>
              <a:rPr lang="de-AT" baseline="0" dirty="0" smtClean="0"/>
              <a:t>                         </a:t>
            </a:r>
          </a:p>
          <a:p>
            <a:endParaRPr lang="de-AT" baseline="0" dirty="0" smtClean="0"/>
          </a:p>
          <a:p>
            <a:endParaRPr lang="de-AT" baseline="0" dirty="0" smtClean="0"/>
          </a:p>
          <a:p>
            <a:r>
              <a:rPr lang="de-AT" baseline="0" dirty="0" smtClean="0"/>
              <a:t>Hinweis</a:t>
            </a:r>
          </a:p>
          <a:p>
            <a:r>
              <a:rPr lang="de-AT" dirty="0" smtClean="0"/>
              <a:t>  Access erlaubt zwar solche Beziehungen (nach Rückfrage), </a:t>
            </a:r>
          </a:p>
          <a:p>
            <a:r>
              <a:rPr lang="de-AT" dirty="0" smtClean="0"/>
              <a:t>  es wird</a:t>
            </a:r>
            <a:r>
              <a:rPr lang="de-AT" baseline="0" dirty="0" smtClean="0"/>
              <a:t> aber in der grafischen Darstellung</a:t>
            </a:r>
          </a:p>
          <a:p>
            <a:r>
              <a:rPr lang="de-AT" baseline="0" dirty="0" smtClean="0"/>
              <a:t>  eine Tabelle 2mal gezeichnet (obwohl physisch nur einmal vorhanden) </a:t>
            </a:r>
          </a:p>
          <a:p>
            <a:r>
              <a:rPr lang="de-AT" baseline="0" dirty="0" smtClean="0"/>
              <a:t>  Man stellt die dann einfach übereinander</a:t>
            </a:r>
          </a:p>
          <a:p>
            <a:endParaRPr lang="de-AT" baseline="0" dirty="0" smtClean="0"/>
          </a:p>
          <a:p>
            <a:r>
              <a:rPr lang="de-AT" baseline="0" dirty="0" smtClean="0"/>
              <a:t>Hinweis 2:  Dies hat aber starke Auswirkungen auf die Entwurfsansicht von Abfragen</a:t>
            </a:r>
          </a:p>
          <a:p>
            <a:r>
              <a:rPr lang="de-AT" baseline="0" dirty="0" smtClean="0"/>
              <a:t>                 Hat man beide Tabellen im FROM  (genauer zur Entwurfsansicht hinzugefügt)</a:t>
            </a:r>
          </a:p>
          <a:p>
            <a:r>
              <a:rPr lang="de-AT" baseline="0" dirty="0" smtClean="0"/>
              <a:t>                 werden auch beide Beziehungen für den ON Zweig vorgeschlagen.</a:t>
            </a:r>
          </a:p>
          <a:p>
            <a:r>
              <a:rPr lang="de-AT" baseline="0" dirty="0" smtClean="0"/>
              <a:t>        !!!!!! Je nach Fragestellung ist nur eine sinnvoll, die andere  </a:t>
            </a:r>
            <a:r>
              <a:rPr lang="de-AT" baseline="0" dirty="0" err="1" smtClean="0"/>
              <a:t>muss</a:t>
            </a:r>
            <a:r>
              <a:rPr lang="de-AT" baseline="0" dirty="0" smtClean="0"/>
              <a:t> aus der Entwurfsansicht</a:t>
            </a:r>
          </a:p>
          <a:p>
            <a:r>
              <a:rPr lang="de-AT" baseline="0" dirty="0" smtClean="0"/>
              <a:t>                            entfernt werden (Strich durch Klicken markieren und </a:t>
            </a:r>
            <a:r>
              <a:rPr lang="de-AT" baseline="0" dirty="0" err="1" smtClean="0"/>
              <a:t>Entf</a:t>
            </a:r>
            <a:r>
              <a:rPr lang="de-AT" baseline="0" dirty="0" smtClean="0"/>
              <a:t> drücken)</a:t>
            </a:r>
          </a:p>
          <a:p>
            <a:r>
              <a:rPr lang="de-AT" baseline="0" dirty="0" smtClean="0"/>
              <a:t>                  </a:t>
            </a:r>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a:t>
            </a:fld>
            <a:endParaRPr lang="de-AT"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baseline="0" dirty="0" smtClean="0"/>
          </a:p>
          <a:p>
            <a:r>
              <a:rPr lang="de-AT" baseline="0" dirty="0" smtClean="0"/>
              <a:t>Alle kategorisierenden Felder (also jene, wo man bestimmte mögliche Werte festlegen kann)</a:t>
            </a:r>
          </a:p>
          <a:p>
            <a:r>
              <a:rPr lang="de-AT" baseline="0" dirty="0" smtClean="0"/>
              <a:t>sollten in der Datenbank als eigene Tabelle hinterlegt werden.</a:t>
            </a:r>
          </a:p>
          <a:p>
            <a:r>
              <a:rPr lang="de-AT" baseline="0" dirty="0" smtClean="0"/>
              <a:t>Primärschlüssel und Fremdschlüssel bitte gleich auf den gleichen richtigen Datentyp festlegen,</a:t>
            </a:r>
          </a:p>
          <a:p>
            <a:r>
              <a:rPr lang="de-AT" baseline="0" dirty="0" smtClean="0"/>
              <a:t>damit die Beziehung hergestellt werden kann</a:t>
            </a:r>
          </a:p>
        </p:txBody>
      </p:sp>
      <p:sp>
        <p:nvSpPr>
          <p:cNvPr id="4" name="Foliennummernplatzhalter 3"/>
          <p:cNvSpPr>
            <a:spLocks noGrp="1"/>
          </p:cNvSpPr>
          <p:nvPr>
            <p:ph type="sldNum" sz="quarter" idx="10"/>
          </p:nvPr>
        </p:nvSpPr>
        <p:spPr/>
        <p:txBody>
          <a:bodyPr/>
          <a:lstStyle/>
          <a:p>
            <a:fld id="{9F65EB44-2BE6-46B5-9A77-3AC3C76357D0}" type="slidenum">
              <a:rPr lang="de-AT" smtClean="0"/>
              <a:pPr/>
              <a:t>11</a:t>
            </a:fld>
            <a:endParaRPr lang="de-AT"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baseline="0" dirty="0" smtClean="0"/>
          </a:p>
          <a:p>
            <a:r>
              <a:rPr lang="de-AT" baseline="0" dirty="0" smtClean="0"/>
              <a:t>Es sollte niemals notwendig sein, für einen in der Praxis üblichen Vorgang </a:t>
            </a:r>
          </a:p>
          <a:p>
            <a:r>
              <a:rPr lang="de-AT" baseline="0" dirty="0" smtClean="0"/>
              <a:t>   (z.B. eine weitere Person)  die Struktur der DB zu verändern.</a:t>
            </a:r>
          </a:p>
          <a:p>
            <a:endParaRPr lang="de-AT" baseline="0" dirty="0" smtClean="0"/>
          </a:p>
          <a:p>
            <a:r>
              <a:rPr lang="de-AT" baseline="0" dirty="0" smtClean="0"/>
              <a:t>Bei Betrachtung des Haushaltsbuch konnte man ja auch schon sehen, </a:t>
            </a:r>
            <a:r>
              <a:rPr lang="de-AT" baseline="0" dirty="0" err="1" smtClean="0"/>
              <a:t>dass</a:t>
            </a:r>
            <a:r>
              <a:rPr lang="de-AT" baseline="0" dirty="0" smtClean="0"/>
              <a:t/>
            </a:r>
            <a:br>
              <a:rPr lang="de-AT" baseline="0" dirty="0" smtClean="0"/>
            </a:br>
            <a:r>
              <a:rPr lang="de-AT" baseline="0" dirty="0" smtClean="0"/>
              <a:t>es Personen betrifft, für welche Ausgaben eintragen werden.</a:t>
            </a:r>
          </a:p>
          <a:p>
            <a:endParaRPr lang="de-AT" baseline="0" dirty="0" smtClean="0"/>
          </a:p>
          <a:p>
            <a:r>
              <a:rPr lang="de-AT" baseline="0" dirty="0" smtClean="0"/>
              <a:t>Die Person sollte folglich als eigene Tabelle aufscheinen!!!</a:t>
            </a:r>
          </a:p>
          <a:p>
            <a:endParaRPr lang="de-AT" baseline="0" dirty="0" smtClean="0"/>
          </a:p>
          <a:p>
            <a:endParaRPr lang="de-AT"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12</a:t>
            </a:fld>
            <a:endParaRPr lang="de-AT"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baseline="0" dirty="0" smtClean="0"/>
          </a:p>
          <a:p>
            <a:endParaRPr lang="de-AT"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13</a:t>
            </a:fld>
            <a:endParaRPr lang="de-AT"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baseline="0" dirty="0" smtClean="0"/>
              <a:t>Jede Zwischentabelle, die eine n:m Beziehung auflöst </a:t>
            </a:r>
            <a:r>
              <a:rPr lang="de-AT" baseline="0" dirty="0" err="1" smtClean="0"/>
              <a:t>muss</a:t>
            </a:r>
            <a:r>
              <a:rPr lang="de-AT" baseline="0" dirty="0" smtClean="0"/>
              <a:t> 2 Fremdschlüssel enthalten</a:t>
            </a:r>
          </a:p>
          <a:p>
            <a:endParaRPr lang="de-AT" baseline="0" dirty="0" smtClean="0"/>
          </a:p>
          <a:p>
            <a:r>
              <a:rPr lang="de-AT" baseline="0" dirty="0" smtClean="0"/>
              <a:t>Diese beiden können auch der Primärschlüssel sein, dadurch wird verhindert,</a:t>
            </a:r>
            <a:br>
              <a:rPr lang="de-AT" baseline="0" dirty="0" smtClean="0"/>
            </a:br>
            <a:r>
              <a:rPr lang="de-AT" baseline="0" dirty="0" err="1" smtClean="0"/>
              <a:t>dass</a:t>
            </a:r>
            <a:r>
              <a:rPr lang="de-AT" baseline="0" dirty="0" smtClean="0"/>
              <a:t> eine Ausgabe die gleiche Person 2mal zugeordnet bekommt.</a:t>
            </a:r>
          </a:p>
          <a:p>
            <a:endParaRPr lang="de-AT"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14</a:t>
            </a:fld>
            <a:endParaRPr lang="de-AT"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15</a:t>
            </a:fld>
            <a:endParaRPr lang="de-AT"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baseline="0" dirty="0" smtClean="0"/>
              <a:t>Die Beschriftung  ist in der Datenblattansicht die Spaltenüberschrift,</a:t>
            </a:r>
          </a:p>
          <a:p>
            <a:r>
              <a:rPr lang="de-AT" baseline="0" dirty="0" smtClean="0"/>
              <a:t>      auch später bei Formularen wird die Beschriftung als Feldlabel übernommen</a:t>
            </a:r>
          </a:p>
          <a:p>
            <a:endParaRPr lang="de-AT" baseline="0" dirty="0" smtClean="0"/>
          </a:p>
          <a:p>
            <a:r>
              <a:rPr lang="de-AT" baseline="0" dirty="0" smtClean="0"/>
              <a:t>Die Beschreibung ist nicht nur eine wichtige Dokumentation (in der Tabellen-Entwurfsansicht)</a:t>
            </a:r>
          </a:p>
          <a:p>
            <a:r>
              <a:rPr lang="de-AT" baseline="0" dirty="0" smtClean="0"/>
              <a:t>      sondern wird in Formularen auch als Hilfetext (in der Statuszeile) angeboten.</a:t>
            </a:r>
          </a:p>
          <a:p>
            <a:endParaRPr lang="de-AT" baseline="0" dirty="0" smtClean="0"/>
          </a:p>
          <a:p>
            <a:r>
              <a:rPr lang="de-AT" baseline="0" dirty="0" smtClean="0"/>
              <a:t>Man kann das auch bei den Formularen direkt angeben, es wird aber massiv empfohlen</a:t>
            </a:r>
          </a:p>
          <a:p>
            <a:r>
              <a:rPr lang="de-AT" baseline="0" dirty="0" smtClean="0"/>
              <a:t>       das gleich bei den Tabellen zu integrieren.</a:t>
            </a:r>
          </a:p>
          <a:p>
            <a:endParaRPr lang="de-AT"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16</a:t>
            </a:fld>
            <a:endParaRPr lang="de-AT"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baseline="0" dirty="0" smtClean="0"/>
              <a:t>Ein definierter Fremdschlüssel verhindert ja bereits </a:t>
            </a:r>
          </a:p>
          <a:p>
            <a:r>
              <a:rPr lang="de-AT" baseline="0" dirty="0" smtClean="0"/>
              <a:t>Das Eintragen von Werten, welche nicht im zugehörigem Primärschlüssel vorkommen</a:t>
            </a:r>
          </a:p>
          <a:p>
            <a:endParaRPr lang="de-AT" baseline="0" dirty="0" smtClean="0"/>
          </a:p>
          <a:p>
            <a:r>
              <a:rPr lang="de-AT" baseline="0" dirty="0" smtClean="0"/>
              <a:t>Allerdings </a:t>
            </a:r>
            <a:r>
              <a:rPr lang="de-AT" baseline="0" dirty="0" err="1" smtClean="0"/>
              <a:t>muss</a:t>
            </a:r>
            <a:r>
              <a:rPr lang="de-AT" baseline="0" dirty="0" smtClean="0"/>
              <a:t> der Anwender die richtigen Werte kennen.</a:t>
            </a:r>
          </a:p>
          <a:p>
            <a:endParaRPr lang="de-AT" baseline="0" dirty="0" smtClean="0"/>
          </a:p>
          <a:p>
            <a:r>
              <a:rPr lang="de-AT" baseline="0" dirty="0" smtClean="0"/>
              <a:t>Mit der hier vorgestellten einfachen Erweiterung kann man die möglichen Werte</a:t>
            </a:r>
          </a:p>
          <a:p>
            <a:r>
              <a:rPr lang="de-AT" baseline="0" dirty="0" smtClean="0"/>
              <a:t>einfach in einer </a:t>
            </a:r>
            <a:r>
              <a:rPr lang="de-AT" baseline="0" dirty="0" err="1" smtClean="0"/>
              <a:t>ComboBox</a:t>
            </a:r>
            <a:r>
              <a:rPr lang="de-AT" baseline="0" dirty="0" smtClean="0"/>
              <a:t> (Kombinationsfeld) nachschlagen.</a:t>
            </a:r>
          </a:p>
          <a:p>
            <a:endParaRPr lang="de-AT" baseline="0" dirty="0" smtClean="0"/>
          </a:p>
          <a:p>
            <a:r>
              <a:rPr lang="de-AT" baseline="0" dirty="0" smtClean="0"/>
              <a:t>Dies ist für alle Fremdschlüssel sinnvoll, </a:t>
            </a:r>
          </a:p>
          <a:p>
            <a:r>
              <a:rPr lang="de-AT" baseline="0" dirty="0" smtClean="0"/>
              <a:t>Aber auch bei anderen Feldern kann man (Vorschlags-)werte vorgeben </a:t>
            </a:r>
          </a:p>
        </p:txBody>
      </p:sp>
      <p:sp>
        <p:nvSpPr>
          <p:cNvPr id="4" name="Foliennummernplatzhalter 3"/>
          <p:cNvSpPr>
            <a:spLocks noGrp="1"/>
          </p:cNvSpPr>
          <p:nvPr>
            <p:ph type="sldNum" sz="quarter" idx="10"/>
          </p:nvPr>
        </p:nvSpPr>
        <p:spPr/>
        <p:txBody>
          <a:bodyPr/>
          <a:lstStyle/>
          <a:p>
            <a:fld id="{9F65EB44-2BE6-46B5-9A77-3AC3C76357D0}" type="slidenum">
              <a:rPr lang="de-AT" smtClean="0"/>
              <a:pPr/>
              <a:t>17</a:t>
            </a:fld>
            <a:endParaRPr lang="de-AT"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baseline="0" dirty="0" err="1" smtClean="0"/>
              <a:t>Herkunfsttyp</a:t>
            </a:r>
            <a:r>
              <a:rPr lang="de-AT" baseline="0" dirty="0" smtClean="0"/>
              <a:t> kann auch Werteliste lauten, dann </a:t>
            </a:r>
            <a:r>
              <a:rPr lang="de-AT" baseline="0" dirty="0" err="1" smtClean="0"/>
              <a:t>muss</a:t>
            </a:r>
            <a:r>
              <a:rPr lang="de-AT" baseline="0" dirty="0" smtClean="0"/>
              <a:t> man darunter die Werte der Reihe nach als Strings aufzählen</a:t>
            </a:r>
          </a:p>
          <a:p>
            <a:r>
              <a:rPr lang="de-AT" baseline="0" dirty="0" smtClean="0"/>
              <a:t>Herkunftstyp Tabelle/Abfrage erfordert unter</a:t>
            </a:r>
            <a:br>
              <a:rPr lang="de-AT" baseline="0" dirty="0" smtClean="0"/>
            </a:br>
            <a:r>
              <a:rPr lang="de-AT" baseline="0" dirty="0" smtClean="0"/>
              <a:t>    Datensatzherkunft eine Tabelle oder Abfrage, mit dem </a:t>
            </a:r>
            <a:r>
              <a:rPr lang="de-AT" baseline="0" dirty="0" err="1" smtClean="0"/>
              <a:t>Dropdown</a:t>
            </a:r>
            <a:r>
              <a:rPr lang="de-AT" baseline="0" dirty="0" smtClean="0"/>
              <a:t> kann man Tabellen wählen, mit den 3 Punkten kommt man zum Abfrageeditor</a:t>
            </a:r>
          </a:p>
          <a:p>
            <a:endParaRPr lang="de-AT" baseline="0" dirty="0" smtClean="0"/>
          </a:p>
          <a:p>
            <a:r>
              <a:rPr lang="de-AT" baseline="0" dirty="0" smtClean="0"/>
              <a:t>     Im Fall eines Fremdschlüssel wird das „Nachschlagen“ ja beim Fremdschlüssel definiert,</a:t>
            </a:r>
          </a:p>
          <a:p>
            <a:r>
              <a:rPr lang="de-AT" baseline="0" dirty="0" smtClean="0"/>
              <a:t>     die Abfrage </a:t>
            </a:r>
            <a:r>
              <a:rPr lang="de-AT" baseline="0" dirty="0" err="1" smtClean="0"/>
              <a:t>muss</a:t>
            </a:r>
            <a:r>
              <a:rPr lang="de-AT" baseline="0" dirty="0" smtClean="0"/>
              <a:t> daher unbedingt Werte des passenden Primärschlüssels liefern</a:t>
            </a:r>
          </a:p>
          <a:p>
            <a:r>
              <a:rPr lang="de-AT" baseline="0" dirty="0" smtClean="0"/>
              <a:t>Gebundene Spalte gibt an, welche Spalte der Abfrage die Primärschlüsselwerte enthält</a:t>
            </a:r>
          </a:p>
          <a:p>
            <a:r>
              <a:rPr lang="de-AT" baseline="0" dirty="0" smtClean="0"/>
              <a:t>Spaltenanzahl legt fest, </a:t>
            </a:r>
            <a:r>
              <a:rPr lang="de-AT" baseline="0" dirty="0" err="1" smtClean="0"/>
              <a:t>wieviele</a:t>
            </a:r>
            <a:r>
              <a:rPr lang="de-AT" baseline="0" dirty="0" smtClean="0"/>
              <a:t> Spalten aus der Abfrage oder Tabelle angezeigt werden</a:t>
            </a:r>
          </a:p>
          <a:p>
            <a:endParaRPr lang="de-AT" baseline="0" dirty="0" smtClean="0"/>
          </a:p>
          <a:p>
            <a:r>
              <a:rPr lang="de-AT" baseline="0" dirty="0" smtClean="0"/>
              <a:t>Die Spaltenbreiten sind sinnvoll (sonst sind alle Spalten 2,5 cm)</a:t>
            </a:r>
          </a:p>
          <a:p>
            <a:endParaRPr lang="de-AT" baseline="0" dirty="0" smtClean="0"/>
          </a:p>
          <a:p>
            <a:r>
              <a:rPr lang="de-AT" baseline="0" dirty="0" smtClean="0"/>
              <a:t>Listenbreite </a:t>
            </a:r>
            <a:r>
              <a:rPr lang="de-AT" baseline="0" dirty="0" err="1" smtClean="0"/>
              <a:t>muss</a:t>
            </a:r>
            <a:r>
              <a:rPr lang="de-AT" baseline="0" dirty="0" smtClean="0"/>
              <a:t> man in der Praxis immer setzen (= Summe der Spaltenbreiten und noch 1 cm für einen </a:t>
            </a:r>
            <a:r>
              <a:rPr lang="de-AT" baseline="0" dirty="0" err="1" smtClean="0"/>
              <a:t>Scrollbar</a:t>
            </a:r>
            <a:r>
              <a:rPr lang="de-AT" baseline="0" dirty="0" smtClean="0"/>
              <a:t>)</a:t>
            </a:r>
          </a:p>
          <a:p>
            <a:r>
              <a:rPr lang="de-AT" baseline="0" dirty="0" smtClean="0"/>
              <a:t>      weil die Vorgabe Automatisch nur bei einer einzigen Spalte innvoll ist</a:t>
            </a:r>
          </a:p>
          <a:p>
            <a:endParaRPr lang="de-AT" baseline="0" dirty="0" smtClean="0"/>
          </a:p>
          <a:p>
            <a:r>
              <a:rPr lang="de-AT" baseline="0" dirty="0" smtClean="0"/>
              <a:t>Die sonstigen Einstellmöglichkeiten kann man auch in der Hilfe nachschlagen,</a:t>
            </a:r>
          </a:p>
          <a:p>
            <a:r>
              <a:rPr lang="de-AT" baseline="0" dirty="0" smtClean="0"/>
              <a:t>In der </a:t>
            </a:r>
            <a:r>
              <a:rPr lang="de-AT" baseline="0" dirty="0" err="1" smtClean="0"/>
              <a:t>nächstwöchigen</a:t>
            </a:r>
            <a:r>
              <a:rPr lang="de-AT" baseline="0" dirty="0" smtClean="0"/>
              <a:t> Wiederholung wird noch auf</a:t>
            </a:r>
          </a:p>
          <a:p>
            <a:r>
              <a:rPr lang="de-AT" baseline="0" smtClean="0"/>
              <a:t>die </a:t>
            </a:r>
            <a:r>
              <a:rPr lang="de-AT" baseline="0" dirty="0" smtClean="0"/>
              <a:t>(sehr schlaue) Möglichkeit der Spaltenbreite=0 hingewiesen</a:t>
            </a:r>
          </a:p>
          <a:p>
            <a:endParaRPr lang="de-AT"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18</a:t>
            </a:fld>
            <a:endParaRPr lang="de-AT"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Schritt 4 und 5 sind unterschiedlich,</a:t>
            </a:r>
          </a:p>
          <a:p>
            <a:endParaRPr lang="de-AT" dirty="0" smtClean="0"/>
          </a:p>
          <a:p>
            <a:r>
              <a:rPr lang="de-AT" dirty="0" smtClean="0"/>
              <a:t>Je</a:t>
            </a:r>
            <a:r>
              <a:rPr lang="de-AT" baseline="0" dirty="0" smtClean="0"/>
              <a:t> nachdem für welche Art der Abfrage man sich entscheidet</a:t>
            </a:r>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3</a:t>
            </a:fld>
            <a:endParaRPr lang="de-AT"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Wie kann man sich informieren</a:t>
            </a:r>
          </a:p>
          <a:p>
            <a:r>
              <a:rPr lang="de-AT" dirty="0" smtClean="0"/>
              <a:t> - Lesen (und verstehen) von wichtigen Vorgaben,</a:t>
            </a:r>
          </a:p>
          <a:p>
            <a:r>
              <a:rPr lang="de-AT" dirty="0" smtClean="0"/>
              <a:t>   wie</a:t>
            </a:r>
            <a:r>
              <a:rPr lang="de-AT" baseline="0" dirty="0" smtClean="0"/>
              <a:t> z.B.  Gesetzen, Schulungsunterlagen der Mitarbeiter,</a:t>
            </a:r>
          </a:p>
          <a:p>
            <a:r>
              <a:rPr lang="de-AT" baseline="0" dirty="0" smtClean="0"/>
              <a:t>   Beschreibungen von Arbeitsanleitungen</a:t>
            </a:r>
          </a:p>
          <a:p>
            <a:r>
              <a:rPr lang="de-AT" baseline="0" dirty="0" smtClean="0"/>
              <a:t>       (diese können aber veraltet sein bzw. nicht genau eingehalten werden)</a:t>
            </a:r>
          </a:p>
          <a:p>
            <a:pPr>
              <a:buFontTx/>
              <a:buChar char="-"/>
            </a:pPr>
            <a:r>
              <a:rPr lang="de-AT" baseline="0" dirty="0" smtClean="0"/>
              <a:t> Interviews . Man befragt die Leute, was Ihre wesentlichen Arbeitsschritte sind</a:t>
            </a:r>
            <a:br>
              <a:rPr lang="de-AT" baseline="0" dirty="0" smtClean="0"/>
            </a:br>
            <a:r>
              <a:rPr lang="de-AT" baseline="0" dirty="0" smtClean="0"/>
              <a:t>       (leider erzählen verschiedene Personen durchwegs verschiedene Geschichten)</a:t>
            </a:r>
            <a:br>
              <a:rPr lang="de-AT" baseline="0" dirty="0" smtClean="0"/>
            </a:br>
            <a:r>
              <a:rPr lang="de-AT" baseline="0" dirty="0" smtClean="0"/>
              <a:t>       auch erfährt man nur was verbesserungswürdig ist und kaum Dinge, die zufriedenstellend funktionieren aber sehr wichtig sind</a:t>
            </a:r>
          </a:p>
          <a:p>
            <a:pPr>
              <a:buFontTx/>
              <a:buChar char="-"/>
            </a:pPr>
            <a:r>
              <a:rPr lang="de-AT" baseline="0" dirty="0" smtClean="0"/>
              <a:t> verwendete Formulare und Computerprogramme </a:t>
            </a:r>
            <a:br>
              <a:rPr lang="de-AT" baseline="0" dirty="0" smtClean="0"/>
            </a:br>
            <a:r>
              <a:rPr lang="de-AT" baseline="0" dirty="0" smtClean="0"/>
              <a:t>       sind häufig sehr </a:t>
            </a:r>
            <a:r>
              <a:rPr lang="de-AT" baseline="0" dirty="0" err="1" smtClean="0"/>
              <a:t>verlässliche</a:t>
            </a:r>
            <a:r>
              <a:rPr lang="de-AT" baseline="0" dirty="0" smtClean="0"/>
              <a:t> Quellen bezüglich der tatsächlichen Abläufe	</a:t>
            </a:r>
            <a:br>
              <a:rPr lang="de-AT" baseline="0" dirty="0" smtClean="0"/>
            </a:br>
            <a:r>
              <a:rPr lang="de-AT" baseline="0" dirty="0" smtClean="0"/>
              <a:t>   In der Schule wäre beispielsweise der Stundenplan oder ein Zeugnis ein solches wichtiges Formular</a:t>
            </a:r>
          </a:p>
          <a:p>
            <a:pPr>
              <a:buFontTx/>
              <a:buNone/>
            </a:pPr>
            <a:endParaRPr lang="de-AT"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4</a:t>
            </a:fld>
            <a:endParaRPr lang="de-AT"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Die Familie vermerkt alle Ausgaben (!!!! Wichtig, 1 Zeile ist eine Ausgabe) im Haushaltsbuch.</a:t>
            </a:r>
          </a:p>
          <a:p>
            <a:endParaRPr lang="de-AT" dirty="0" smtClean="0"/>
          </a:p>
          <a:p>
            <a:r>
              <a:rPr lang="de-AT" dirty="0" smtClean="0"/>
              <a:t>Die</a:t>
            </a:r>
            <a:r>
              <a:rPr lang="de-AT" baseline="0" dirty="0" smtClean="0"/>
              <a:t> Familienmitglieder (4)  sind hier  als  Eltern,  </a:t>
            </a:r>
            <a:r>
              <a:rPr lang="de-AT" baseline="0" dirty="0" err="1" smtClean="0"/>
              <a:t>Wissi</a:t>
            </a:r>
            <a:r>
              <a:rPr lang="de-AT" baseline="0" dirty="0" smtClean="0"/>
              <a:t> (1. Kind) und </a:t>
            </a:r>
            <a:r>
              <a:rPr lang="de-AT" baseline="0" dirty="0" err="1" smtClean="0"/>
              <a:t>Wisseline</a:t>
            </a:r>
            <a:r>
              <a:rPr lang="de-AT" baseline="0" dirty="0" smtClean="0"/>
              <a:t> (2. Kind) bezeichnet.</a:t>
            </a:r>
          </a:p>
          <a:p>
            <a:r>
              <a:rPr lang="de-AT" baseline="0" dirty="0" smtClean="0"/>
              <a:t>      Die Eltern fungieren offensichtlich bei den Ausgaben nur als eine Person.</a:t>
            </a:r>
          </a:p>
          <a:p>
            <a:r>
              <a:rPr lang="de-AT" baseline="0" dirty="0" smtClean="0"/>
              <a:t>                 </a:t>
            </a:r>
          </a:p>
          <a:p>
            <a:r>
              <a:rPr lang="de-AT" baseline="0" dirty="0" smtClean="0"/>
              <a:t>Jede Ausgabe wird  als eine Zeile eingetragen und der Geldbetrag wird der Person (oder den Personen) zugeteilt.</a:t>
            </a:r>
          </a:p>
          <a:p>
            <a:r>
              <a:rPr lang="de-AT" baseline="0" dirty="0" smtClean="0"/>
              <a:t>        Die Linie innerhalb der Personenspalten steht für den Dezimalpunkt.</a:t>
            </a:r>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5</a:t>
            </a:fld>
            <a:endParaRPr lang="de-AT"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Vergleichbar ist </a:t>
            </a:r>
            <a:r>
              <a:rPr lang="de-AT" dirty="0" err="1" smtClean="0"/>
              <a:t>z,B</a:t>
            </a:r>
            <a:r>
              <a:rPr lang="de-AT" dirty="0" smtClean="0"/>
              <a:t>, die Tabelle </a:t>
            </a:r>
            <a:r>
              <a:rPr lang="de-AT" dirty="0" err="1" smtClean="0"/>
              <a:t>schueler</a:t>
            </a:r>
            <a:endParaRPr lang="de-AT" dirty="0" smtClean="0"/>
          </a:p>
          <a:p>
            <a:endParaRPr lang="de-AT" dirty="0" smtClean="0"/>
          </a:p>
          <a:p>
            <a:pPr>
              <a:buFontTx/>
              <a:buChar char="-"/>
            </a:pPr>
            <a:r>
              <a:rPr lang="de-AT" dirty="0" smtClean="0"/>
              <a:t>Auch dort ist die </a:t>
            </a:r>
            <a:r>
              <a:rPr lang="de-AT" dirty="0" err="1" smtClean="0"/>
              <a:t>S_Nr</a:t>
            </a:r>
            <a:r>
              <a:rPr lang="de-AT" dirty="0" smtClean="0"/>
              <a:t> eine fortlaufende </a:t>
            </a:r>
            <a:r>
              <a:rPr lang="de-AT" dirty="0" err="1" smtClean="0"/>
              <a:t>Nummerierung</a:t>
            </a:r>
            <a:endParaRPr lang="de-AT" dirty="0" smtClean="0"/>
          </a:p>
          <a:p>
            <a:pPr>
              <a:buFontTx/>
              <a:buChar char="-"/>
            </a:pPr>
            <a:r>
              <a:rPr lang="de-AT" dirty="0" smtClean="0"/>
              <a:t>Es gibt beim Schüler mehrere kategorisierende</a:t>
            </a:r>
            <a:r>
              <a:rPr lang="de-AT" baseline="0" dirty="0" smtClean="0"/>
              <a:t> Spalten (</a:t>
            </a:r>
            <a:r>
              <a:rPr lang="de-AT" baseline="0" dirty="0" err="1" smtClean="0"/>
              <a:t>z.B</a:t>
            </a:r>
            <a:r>
              <a:rPr lang="de-AT" baseline="0" dirty="0" smtClean="0"/>
              <a:t>: Geschlecht, Religion, Staatsbürgerschaft)</a:t>
            </a:r>
            <a:br>
              <a:rPr lang="de-AT" baseline="0" dirty="0" smtClean="0"/>
            </a:br>
            <a:r>
              <a:rPr lang="de-AT" baseline="0" dirty="0" smtClean="0"/>
              <a:t>  dies sind dort alles Fremdschlüssel, die erlaubten eintragbaren Werte stehen jeweils in </a:t>
            </a:r>
            <a:r>
              <a:rPr lang="de-AT" baseline="0" dirty="0" err="1" smtClean="0"/>
              <a:t>in</a:t>
            </a:r>
            <a:r>
              <a:rPr lang="de-AT" baseline="0" dirty="0" smtClean="0"/>
              <a:t> den Tabellen  Geschlechter, Religionen</a:t>
            </a:r>
          </a:p>
          <a:p>
            <a:pPr>
              <a:buFontTx/>
              <a:buChar char="-"/>
            </a:pPr>
            <a:endParaRPr lang="de-AT" baseline="0" dirty="0" smtClean="0"/>
          </a:p>
          <a:p>
            <a:pPr>
              <a:buFontTx/>
              <a:buChar char="-"/>
            </a:pPr>
            <a:r>
              <a:rPr lang="de-AT" baseline="0" dirty="0" smtClean="0"/>
              <a:t>Die Personenspalten würden so nie in einer Datenbank vorkommen,</a:t>
            </a:r>
          </a:p>
          <a:p>
            <a:pPr>
              <a:buFontTx/>
              <a:buChar char="-"/>
            </a:pPr>
            <a:r>
              <a:rPr lang="de-AT" baseline="0" dirty="0" smtClean="0"/>
              <a:t>Vielmehr </a:t>
            </a:r>
            <a:r>
              <a:rPr lang="de-AT" baseline="0" dirty="0" err="1" smtClean="0"/>
              <a:t>muss</a:t>
            </a:r>
            <a:r>
              <a:rPr lang="de-AT" baseline="0" dirty="0" smtClean="0"/>
              <a:t> es  Personen als eigene Tabelle geben,</a:t>
            </a:r>
            <a:r>
              <a:rPr lang="de-AT" baseline="0" dirty="0"/>
              <a:t/>
            </a:r>
            <a:br>
              <a:rPr lang="de-AT" baseline="0" dirty="0"/>
            </a:br>
            <a:r>
              <a:rPr lang="de-AT" baseline="0" dirty="0" smtClean="0"/>
              <a:t>  </a:t>
            </a:r>
          </a:p>
          <a:p>
            <a:pPr>
              <a:buFontTx/>
              <a:buChar char="-"/>
            </a:pPr>
            <a:r>
              <a:rPr lang="de-AT" baseline="0" dirty="0" smtClean="0"/>
              <a:t>Zwischen Personen und Ausgaben </a:t>
            </a:r>
            <a:r>
              <a:rPr lang="de-AT" baseline="0" dirty="0" err="1" smtClean="0"/>
              <a:t>muss</a:t>
            </a:r>
            <a:r>
              <a:rPr lang="de-AT" baseline="0" dirty="0" smtClean="0"/>
              <a:t> eine passende Beziehung erstellt werden</a:t>
            </a:r>
          </a:p>
          <a:p>
            <a:pPr>
              <a:buFontTx/>
              <a:buChar char="-"/>
            </a:pPr>
            <a:endParaRPr lang="de-AT" baseline="0" dirty="0" smtClean="0"/>
          </a:p>
          <a:p>
            <a:pPr>
              <a:buFontTx/>
              <a:buChar char="-"/>
            </a:pPr>
            <a:r>
              <a:rPr lang="de-AT" baseline="0" dirty="0" smtClean="0"/>
              <a:t>Hinweis  sie wissen hoffentlich wie bei n:m Beziehungen vorgegangen werden </a:t>
            </a:r>
            <a:r>
              <a:rPr lang="de-AT" baseline="0" dirty="0" err="1" smtClean="0"/>
              <a:t>muss</a:t>
            </a:r>
            <a:endParaRPr lang="de-AT"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6</a:t>
            </a:fld>
            <a:endParaRPr lang="de-AT"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baseline="0" dirty="0" smtClean="0"/>
              <a:t>Haben Sie in Access eine Datenbank geöffnet wird diese grundsätzlich geschlossen wenn Sie eine neue DB </a:t>
            </a:r>
          </a:p>
          <a:p>
            <a:r>
              <a:rPr lang="de-AT" baseline="0" dirty="0" smtClean="0"/>
              <a:t>  um Menü  Datei Neu anlegen.</a:t>
            </a:r>
          </a:p>
          <a:p>
            <a:r>
              <a:rPr lang="de-AT" baseline="0" dirty="0" smtClean="0"/>
              <a:t>Sie müssen sofort den Dateinamen zur Speicherung angeben,</a:t>
            </a:r>
          </a:p>
          <a:p>
            <a:endParaRPr lang="de-AT" baseline="0" dirty="0" smtClean="0"/>
          </a:p>
          <a:p>
            <a:r>
              <a:rPr lang="de-AT" baseline="0" dirty="0" smtClean="0"/>
              <a:t>Die beiden </a:t>
            </a:r>
            <a:r>
              <a:rPr lang="de-AT" baseline="0" dirty="0" err="1" smtClean="0"/>
              <a:t>Settings</a:t>
            </a:r>
            <a:r>
              <a:rPr lang="de-AT" baseline="0" dirty="0" smtClean="0"/>
              <a:t> sind nur Empfehlungen, </a:t>
            </a:r>
          </a:p>
          <a:p>
            <a:r>
              <a:rPr lang="de-AT" baseline="0" dirty="0" smtClean="0"/>
              <a:t>  speziell der 2. Punkt ist aber in der Praxis ein </a:t>
            </a:r>
            <a:r>
              <a:rPr lang="de-AT" baseline="0" dirty="0" err="1" smtClean="0"/>
              <a:t>muss</a:t>
            </a:r>
            <a:r>
              <a:rPr lang="de-AT" baseline="0" dirty="0" smtClean="0"/>
              <a:t>!</a:t>
            </a:r>
          </a:p>
          <a:p>
            <a:r>
              <a:rPr lang="de-AT" baseline="0" dirty="0" smtClean="0"/>
              <a:t>Entwurfsänderungen sollten NUR in Entwurfsansicht getätigt werden!</a:t>
            </a:r>
          </a:p>
          <a:p>
            <a:endParaRPr lang="de-AT"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7</a:t>
            </a:fld>
            <a:endParaRPr lang="de-AT"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baseline="0" dirty="0" smtClean="0"/>
              <a:t>Nur im Tabellenentwurf  kann man im Detail angeben wie die neue Tabelle aussehen soll</a:t>
            </a:r>
          </a:p>
          <a:p>
            <a:r>
              <a:rPr lang="de-AT" baseline="0" dirty="0" smtClean="0"/>
              <a:t> Ausfüllen von  Feldname, Datentyp, unten erweiterte Angaben wie Feldgröße, Eingabe erforderlich</a:t>
            </a:r>
          </a:p>
          <a:p>
            <a:r>
              <a:rPr lang="de-AT" baseline="0" dirty="0" smtClean="0"/>
              <a:t>                  oder auch Beschriftung, Bezeichnung, Formate</a:t>
            </a:r>
          </a:p>
          <a:p>
            <a:endParaRPr lang="de-AT" baseline="0" dirty="0" smtClean="0"/>
          </a:p>
          <a:p>
            <a:r>
              <a:rPr lang="de-AT" baseline="0" dirty="0" smtClean="0"/>
              <a:t>Vergessen Sie nicht auf  Primärschlüssel und Fremdschlüssel</a:t>
            </a:r>
          </a:p>
          <a:p>
            <a:r>
              <a:rPr lang="de-AT" baseline="0" dirty="0" smtClean="0"/>
              <a:t>                sowie auf die Beziehungen</a:t>
            </a:r>
          </a:p>
          <a:p>
            <a:endParaRPr lang="de-AT" baseline="0" dirty="0" smtClean="0"/>
          </a:p>
          <a:p>
            <a:r>
              <a:rPr lang="de-AT" baseline="0" dirty="0" smtClean="0"/>
              <a:t>In Datenbanken wird grundsätzlich zuerst die Struktur der Daten festgelegt, erst danach können Daten gespeichert werden!!!</a:t>
            </a:r>
          </a:p>
        </p:txBody>
      </p:sp>
      <p:sp>
        <p:nvSpPr>
          <p:cNvPr id="4" name="Foliennummernplatzhalter 3"/>
          <p:cNvSpPr>
            <a:spLocks noGrp="1"/>
          </p:cNvSpPr>
          <p:nvPr>
            <p:ph type="sldNum" sz="quarter" idx="10"/>
          </p:nvPr>
        </p:nvSpPr>
        <p:spPr/>
        <p:txBody>
          <a:bodyPr/>
          <a:lstStyle/>
          <a:p>
            <a:fld id="{9F65EB44-2BE6-46B5-9A77-3AC3C76357D0}" type="slidenum">
              <a:rPr lang="de-AT" smtClean="0"/>
              <a:pPr/>
              <a:t>8</a:t>
            </a:fld>
            <a:endParaRPr lang="de-AT"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9</a:t>
            </a:fld>
            <a:endParaRPr lang="de-AT"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baseline="0" dirty="0" smtClean="0"/>
              <a:t>Natürlich ist es nicht richtig alles in eine Tabelle zu packen,</a:t>
            </a:r>
          </a:p>
          <a:p>
            <a:endParaRPr lang="de-AT" baseline="0" dirty="0" smtClean="0"/>
          </a:p>
          <a:p>
            <a:r>
              <a:rPr lang="de-AT" baseline="0" dirty="0" smtClean="0"/>
              <a:t>Allerdings legt man bereits die Felddatentypen fest</a:t>
            </a:r>
          </a:p>
          <a:p>
            <a:r>
              <a:rPr lang="de-AT" baseline="0" dirty="0" smtClean="0"/>
              <a:t>  und denkt so über das Problem nach</a:t>
            </a:r>
          </a:p>
          <a:p>
            <a:endParaRPr lang="de-AT" baseline="0" dirty="0" smtClean="0"/>
          </a:p>
          <a:p>
            <a:endParaRPr lang="de-AT"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10</a:t>
            </a:fld>
            <a:endParaRPr lang="de-AT"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Rechteck 5"/>
          <p:cNvSpPr/>
          <p:nvPr userDrawn="1"/>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 name="Titel 1"/>
          <p:cNvSpPr>
            <a:spLocks noGrp="1"/>
          </p:cNvSpPr>
          <p:nvPr>
            <p:ph type="title"/>
          </p:nvPr>
        </p:nvSpPr>
        <p:spPr>
          <a:xfrm>
            <a:off x="395536" y="404664"/>
            <a:ext cx="6048672" cy="1282154"/>
          </a:xfrm>
          <a:noFill/>
        </p:spPr>
        <p:txBody>
          <a:bodyPr>
            <a:normAutofit/>
          </a:bodyPr>
          <a:lstStyle>
            <a:lvl1pPr marL="0" indent="0">
              <a:defRPr sz="3600" b="1">
                <a:effectLst>
                  <a:outerShdw blurRad="38100" dist="38100" dir="2700000" algn="tl">
                    <a:srgbClr val="000000">
                      <a:alpha val="43137"/>
                    </a:srgbClr>
                  </a:outerShdw>
                </a:effectLst>
              </a:defRPr>
            </a:lvl1pPr>
          </a:lstStyle>
          <a:p>
            <a:r>
              <a:rPr lang="de-DE" smtClean="0"/>
              <a:t>Titelmasterformat durch Klicken bearbeiten</a:t>
            </a:r>
            <a:endParaRPr lang="de-AT" dirty="0"/>
          </a:p>
        </p:txBody>
      </p:sp>
      <p:sp>
        <p:nvSpPr>
          <p:cNvPr id="3" name="Datumsplatzhalter 2"/>
          <p:cNvSpPr>
            <a:spLocks noGrp="1"/>
          </p:cNvSpPr>
          <p:nvPr>
            <p:ph type="dt" sz="half" idx="10"/>
          </p:nvPr>
        </p:nvSpPr>
        <p:spPr/>
        <p:txBody>
          <a:bodyPr/>
          <a:lstStyle/>
          <a:p>
            <a:fld id="{D0659BA9-D4A2-4974-B0A4-496C727882B1}" type="datetime1">
              <a:rPr lang="de-DE" smtClean="0"/>
              <a:pPr/>
              <a:t>27.04.2012</a:t>
            </a:fld>
            <a:endParaRPr lang="de-DE" dirty="0"/>
          </a:p>
        </p:txBody>
      </p:sp>
      <p:sp>
        <p:nvSpPr>
          <p:cNvPr id="4" name="Fußzeilenplatzhalter 3"/>
          <p:cNvSpPr>
            <a:spLocks noGrp="1"/>
          </p:cNvSpPr>
          <p:nvPr>
            <p:ph type="ftr" sz="quarter" idx="11"/>
          </p:nvPr>
        </p:nvSpPr>
        <p:spPr/>
        <p:txBody>
          <a:bodyPr/>
          <a:lstStyle/>
          <a:p>
            <a:r>
              <a:rPr lang="de-DE" dirty="0" smtClean="0"/>
              <a:t>DBIS2 - Datenbank und Informationssysteme</a:t>
            </a:r>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dirty="0"/>
          </a:p>
        </p:txBody>
      </p:sp>
      <p:sp>
        <p:nvSpPr>
          <p:cNvPr id="8" name="Textfeld 7"/>
          <p:cNvSpPr txBox="1"/>
          <p:nvPr userDrawn="1"/>
        </p:nvSpPr>
        <p:spPr>
          <a:xfrm>
            <a:off x="251520" y="6309320"/>
            <a:ext cx="3240360" cy="369332"/>
          </a:xfrm>
          <a:prstGeom prst="rect">
            <a:avLst/>
          </a:prstGeom>
          <a:noFill/>
        </p:spPr>
        <p:txBody>
          <a:bodyPr wrap="square" rtlCol="0">
            <a:spAutoFit/>
          </a:bodyPr>
          <a:lstStyle/>
          <a:p>
            <a:r>
              <a:rPr lang="de-AT" dirty="0" smtClean="0">
                <a:solidFill>
                  <a:schemeClr val="tx1">
                    <a:lumMod val="50000"/>
                    <a:lumOff val="50000"/>
                  </a:schemeClr>
                </a:solidFill>
                <a:effectLst>
                  <a:outerShdw blurRad="38100" dist="38100" dir="2700000" algn="tl">
                    <a:srgbClr val="000000">
                      <a:alpha val="43137"/>
                    </a:srgbClr>
                  </a:outerShdw>
                </a:effectLst>
              </a:rPr>
              <a:t>A01</a:t>
            </a:r>
            <a:endParaRPr lang="de-AT" dirty="0">
              <a:solidFill>
                <a:schemeClr val="tx1">
                  <a:lumMod val="50000"/>
                  <a:lumOff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8604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71A6FEC-2C28-4AC6-8084-72439C930F7B}" type="datetime1">
              <a:rPr lang="de-DE" smtClean="0"/>
              <a:pPr/>
              <a:t>27.04.2012</a:t>
            </a:fld>
            <a:endParaRPr lang="de-DE" dirty="0"/>
          </a:p>
        </p:txBody>
      </p:sp>
      <p:sp>
        <p:nvSpPr>
          <p:cNvPr id="5" name="Fußzeilenplatzhalter 4"/>
          <p:cNvSpPr>
            <a:spLocks noGrp="1"/>
          </p:cNvSpPr>
          <p:nvPr>
            <p:ph type="ftr" sz="quarter" idx="11"/>
          </p:nvPr>
        </p:nvSpPr>
        <p:spPr/>
        <p:txBody>
          <a:bodyPr/>
          <a:lstStyle/>
          <a:p>
            <a:r>
              <a:rPr lang="de-DE" dirty="0" smtClean="0"/>
              <a:t>DBIS2 - Datenbank und Informationssysteme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 o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7380312" y="6298922"/>
            <a:ext cx="936104" cy="365125"/>
          </a:xfrm>
        </p:spPr>
        <p:txBody>
          <a:bodyPr/>
          <a:lstStyle/>
          <a:p>
            <a:fld id="{1CEECB6C-7AC0-49CE-A0AB-6987B2290DED}" type="datetime1">
              <a:rPr lang="de-DE" smtClean="0"/>
              <a:pPr/>
              <a:t>27.04.2012</a:t>
            </a:fld>
            <a:endParaRPr lang="de-DE" dirty="0"/>
          </a:p>
        </p:txBody>
      </p:sp>
      <p:sp>
        <p:nvSpPr>
          <p:cNvPr id="5" name="Fußzeilenplatzhalter 4"/>
          <p:cNvSpPr>
            <a:spLocks noGrp="1"/>
          </p:cNvSpPr>
          <p:nvPr>
            <p:ph type="ftr" sz="quarter" idx="11"/>
          </p:nvPr>
        </p:nvSpPr>
        <p:spPr>
          <a:xfrm>
            <a:off x="4139952" y="6309320"/>
            <a:ext cx="3168352" cy="365125"/>
          </a:xfrm>
        </p:spPr>
        <p:txBody>
          <a:bodyPr/>
          <a:lstStyle/>
          <a:p>
            <a:r>
              <a:rPr lang="de-DE" dirty="0" smtClean="0"/>
              <a:t>DBIS2 - Datenbank und Informationssysteme</a:t>
            </a:r>
            <a:endParaRPr lang="de-DE" dirty="0"/>
          </a:p>
        </p:txBody>
      </p:sp>
      <p:sp>
        <p:nvSpPr>
          <p:cNvPr id="6" name="Foliennummernplatzhalter 5"/>
          <p:cNvSpPr>
            <a:spLocks noGrp="1"/>
          </p:cNvSpPr>
          <p:nvPr>
            <p:ph type="sldNum" sz="quarter" idx="12"/>
          </p:nvPr>
        </p:nvSpPr>
        <p:spPr>
          <a:xfrm>
            <a:off x="8388424" y="6289093"/>
            <a:ext cx="432048" cy="365125"/>
          </a:xfrm>
        </p:spPr>
        <p:txBody>
          <a:bodyPr/>
          <a:lstStyle/>
          <a:p>
            <a:fld id="{6C6AE60A-B69C-4790-82F7-3882EDF23186}" type="slidenum">
              <a:rPr lang="de-DE" smtClean="0"/>
              <a:pPr/>
              <a:t>‹Nr.›</a:t>
            </a:fld>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D6E0D15-7462-40D7-BBE7-A80B4E765789}" type="datetime1">
              <a:rPr lang="de-DE" smtClean="0"/>
              <a:pPr/>
              <a:t>27.04.2012</a:t>
            </a:fld>
            <a:endParaRPr lang="de-DE" dirty="0"/>
          </a:p>
        </p:txBody>
      </p:sp>
      <p:sp>
        <p:nvSpPr>
          <p:cNvPr id="5" name="Fußzeilenplatzhalter 4"/>
          <p:cNvSpPr>
            <a:spLocks noGrp="1"/>
          </p:cNvSpPr>
          <p:nvPr>
            <p:ph type="ftr" sz="quarter" idx="11"/>
          </p:nvPr>
        </p:nvSpPr>
        <p:spPr/>
        <p:txBody>
          <a:bodyPr/>
          <a:lstStyle/>
          <a:p>
            <a:r>
              <a:rPr lang="de-DE" dirty="0" smtClean="0"/>
              <a:t>DBIS2 - Datenbank und Informationssysteme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B74273CE-2723-4D1E-9275-1374613DC6A3}" type="datetime1">
              <a:rPr lang="de-DE" smtClean="0"/>
              <a:pPr/>
              <a:t>27.04.2012</a:t>
            </a:fld>
            <a:endParaRPr lang="de-DE" dirty="0"/>
          </a:p>
        </p:txBody>
      </p:sp>
      <p:sp>
        <p:nvSpPr>
          <p:cNvPr id="4" name="Fußzeilenplatzhalter 3"/>
          <p:cNvSpPr>
            <a:spLocks noGrp="1"/>
          </p:cNvSpPr>
          <p:nvPr>
            <p:ph type="ftr" sz="quarter" idx="11"/>
          </p:nvPr>
        </p:nvSpPr>
        <p:spPr/>
        <p:txBody>
          <a:bodyPr/>
          <a:lstStyle/>
          <a:p>
            <a:r>
              <a:rPr lang="de-DE" dirty="0" smtClean="0"/>
              <a:t>DBIS2 - Datenbank und Informationssysteme</a:t>
            </a:r>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dirty="0"/>
          </a:p>
        </p:txBody>
      </p:sp>
      <p:sp>
        <p:nvSpPr>
          <p:cNvPr id="6" name="Inhaltsplatzhalter 2"/>
          <p:cNvSpPr>
            <a:spLocks noGrp="1"/>
          </p:cNvSpPr>
          <p:nvPr>
            <p:ph idx="1"/>
          </p:nvPr>
        </p:nvSpPr>
        <p:spPr>
          <a:xfrm>
            <a:off x="395536" y="1124744"/>
            <a:ext cx="8424936" cy="500141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xmlns="" val="158090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94778" y="1124744"/>
            <a:ext cx="4100264"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720208" y="1124744"/>
            <a:ext cx="4100264"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F736E1C-61AF-4B5F-94AD-292A8821161B}" type="datetime1">
              <a:rPr lang="de-DE" smtClean="0"/>
              <a:pPr/>
              <a:t>27.04.2012</a:t>
            </a:fld>
            <a:endParaRPr lang="de-DE" dirty="0"/>
          </a:p>
        </p:txBody>
      </p:sp>
      <p:sp>
        <p:nvSpPr>
          <p:cNvPr id="6" name="Fußzeilenplatzhalter 5"/>
          <p:cNvSpPr>
            <a:spLocks noGrp="1"/>
          </p:cNvSpPr>
          <p:nvPr>
            <p:ph type="ftr" sz="quarter" idx="11"/>
          </p:nvPr>
        </p:nvSpPr>
        <p:spPr/>
        <p:txBody>
          <a:bodyPr/>
          <a:lstStyle/>
          <a:p>
            <a:r>
              <a:rPr lang="de-DE" dirty="0" smtClean="0"/>
              <a:t>DBIS2 - Datenbank und Informationssysteme</a:t>
            </a:r>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07B253A-9148-41AA-8104-CF6B296C3813}" type="datetime1">
              <a:rPr lang="de-DE" smtClean="0"/>
              <a:pPr/>
              <a:t>27.04.2012</a:t>
            </a:fld>
            <a:endParaRPr lang="de-DE" dirty="0"/>
          </a:p>
        </p:txBody>
      </p:sp>
      <p:sp>
        <p:nvSpPr>
          <p:cNvPr id="8" name="Fußzeilenplatzhalter 7"/>
          <p:cNvSpPr>
            <a:spLocks noGrp="1"/>
          </p:cNvSpPr>
          <p:nvPr>
            <p:ph type="ftr" sz="quarter" idx="11"/>
          </p:nvPr>
        </p:nvSpPr>
        <p:spPr/>
        <p:txBody>
          <a:bodyPr/>
          <a:lstStyle/>
          <a:p>
            <a:r>
              <a:rPr lang="de-DE" dirty="0" smtClean="0"/>
              <a:t>DBIS2 - Datenbank und Informationssysteme</a:t>
            </a:r>
            <a:endParaRPr lang="de-DE" dirty="0"/>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89E676A-A8AF-4F77-8884-1612DAC5D386}" type="datetime1">
              <a:rPr lang="de-DE" smtClean="0"/>
              <a:pPr/>
              <a:t>27.04.2012</a:t>
            </a:fld>
            <a:endParaRPr lang="de-DE" dirty="0"/>
          </a:p>
        </p:txBody>
      </p:sp>
      <p:sp>
        <p:nvSpPr>
          <p:cNvPr id="4" name="Fußzeilenplatzhalter 3"/>
          <p:cNvSpPr>
            <a:spLocks noGrp="1"/>
          </p:cNvSpPr>
          <p:nvPr>
            <p:ph type="ftr" sz="quarter" idx="11"/>
          </p:nvPr>
        </p:nvSpPr>
        <p:spPr/>
        <p:txBody>
          <a:bodyPr/>
          <a:lstStyle/>
          <a:p>
            <a:r>
              <a:rPr lang="de-DE" dirty="0" smtClean="0"/>
              <a:t>DBIS2 - Datenbank und Informationssysteme</a:t>
            </a:r>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CF4A6FA-A494-48E0-9AC7-BC4F1720BBC2}" type="datetime1">
              <a:rPr lang="de-DE" smtClean="0"/>
              <a:pPr/>
              <a:t>27.04.2012</a:t>
            </a:fld>
            <a:endParaRPr lang="de-DE" dirty="0"/>
          </a:p>
        </p:txBody>
      </p:sp>
      <p:sp>
        <p:nvSpPr>
          <p:cNvPr id="3" name="Fußzeilenplatzhalter 2"/>
          <p:cNvSpPr>
            <a:spLocks noGrp="1"/>
          </p:cNvSpPr>
          <p:nvPr>
            <p:ph type="ftr" sz="quarter" idx="11"/>
          </p:nvPr>
        </p:nvSpPr>
        <p:spPr/>
        <p:txBody>
          <a:bodyPr/>
          <a:lstStyle/>
          <a:p>
            <a:r>
              <a:rPr lang="de-DE" dirty="0"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folie old">
    <p:spTree>
      <p:nvGrpSpPr>
        <p:cNvPr id="1" name=""/>
        <p:cNvGrpSpPr/>
        <p:nvPr/>
      </p:nvGrpSpPr>
      <p:grpSpPr>
        <a:xfrm>
          <a:off x="0" y="0"/>
          <a:ext cx="0" cy="0"/>
          <a:chOff x="0" y="0"/>
          <a:chExt cx="0" cy="0"/>
        </a:xfrm>
      </p:grpSpPr>
      <p:pic>
        <p:nvPicPr>
          <p:cNvPr id="8" name="Picture 172" descr="MED_Befundung_Banner_Korr01_ECI_A"/>
          <p:cNvPicPr>
            <a:picLocks noChangeAspect="1" noChangeArrowheads="1"/>
          </p:cNvPicPr>
          <p:nvPr userDrawn="1">
            <p:custDataLst>
              <p:tags r:id="rId1"/>
            </p:custDataLst>
          </p:nvPr>
        </p:nvPicPr>
        <p:blipFill>
          <a:blip r:embed="rId3" cstate="print">
            <a:extLst>
              <a:ext uri="{28A0092B-C50C-407E-A947-70E740481C1C}">
                <a14:useLocalDpi xmlns:a14="http://schemas.microsoft.com/office/drawing/2010/main" xmlns="" val="0"/>
              </a:ext>
            </a:extLst>
          </a:blip>
          <a:srcRect l="2980" t="-174" r="13318" b="16530"/>
          <a:stretch>
            <a:fillRect/>
          </a:stretch>
        </p:blipFill>
        <p:spPr bwMode="auto">
          <a:xfrm>
            <a:off x="0" y="-18090"/>
            <a:ext cx="9144000" cy="687609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el 1"/>
          <p:cNvSpPr>
            <a:spLocks noGrp="1"/>
          </p:cNvSpPr>
          <p:nvPr>
            <p:ph type="ctrTitle"/>
          </p:nvPr>
        </p:nvSpPr>
        <p:spPr>
          <a:xfrm>
            <a:off x="755576" y="260648"/>
            <a:ext cx="7772400" cy="1470025"/>
          </a:xfrm>
        </p:spPr>
        <p:txBody>
          <a:bodyPr/>
          <a:lstStyle>
            <a:lvl1pPr algn="l">
              <a:defRPr/>
            </a:lvl1pPr>
          </a:lstStyle>
          <a:p>
            <a:r>
              <a:rPr lang="de-DE" smtClean="0"/>
              <a:t>Titelmasterformat durch Klicken bearbeiten</a:t>
            </a:r>
            <a:endParaRPr lang="de-DE"/>
          </a:p>
        </p:txBody>
      </p:sp>
      <p:sp>
        <p:nvSpPr>
          <p:cNvPr id="3" name="Untertitel 2"/>
          <p:cNvSpPr>
            <a:spLocks noGrp="1"/>
          </p:cNvSpPr>
          <p:nvPr>
            <p:ph type="subTitle" idx="1"/>
          </p:nvPr>
        </p:nvSpPr>
        <p:spPr>
          <a:xfrm>
            <a:off x="683568" y="206084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ACE89EA-1223-4B0B-89C3-2B45EDFEA5B8}" type="datetime1">
              <a:rPr lang="de-DE" smtClean="0"/>
              <a:pPr/>
              <a:t>27.04.2012</a:t>
            </a:fld>
            <a:endParaRPr lang="de-DE" dirty="0"/>
          </a:p>
        </p:txBody>
      </p:sp>
      <p:sp>
        <p:nvSpPr>
          <p:cNvPr id="5" name="Fußzeilenplatzhalter 4"/>
          <p:cNvSpPr>
            <a:spLocks noGrp="1"/>
          </p:cNvSpPr>
          <p:nvPr>
            <p:ph type="ftr" sz="quarter" idx="11"/>
          </p:nvPr>
        </p:nvSpPr>
        <p:spPr/>
        <p:txBody>
          <a:bodyPr/>
          <a:lstStyle/>
          <a:p>
            <a:r>
              <a:rPr lang="de-DE" dirty="0" smtClean="0"/>
              <a:t>DBIS2 - Datenbank und Informationssysteme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7CE6B2-8CAB-4138-9B8D-D85947345EB6}" type="datetime1">
              <a:rPr lang="de-DE" smtClean="0"/>
              <a:pPr/>
              <a:t>27.04.2012</a:t>
            </a:fld>
            <a:endParaRPr lang="de-DE" dirty="0"/>
          </a:p>
        </p:txBody>
      </p:sp>
      <p:sp>
        <p:nvSpPr>
          <p:cNvPr id="6" name="Fußzeilenplatzhalter 5"/>
          <p:cNvSpPr>
            <a:spLocks noGrp="1"/>
          </p:cNvSpPr>
          <p:nvPr>
            <p:ph type="ftr" sz="quarter" idx="11"/>
          </p:nvPr>
        </p:nvSpPr>
        <p:spPr/>
        <p:txBody>
          <a:bodyPr/>
          <a:lstStyle/>
          <a:p>
            <a:r>
              <a:rPr lang="de-DE" dirty="0" smtClean="0"/>
              <a:t>DBIS2 - Datenbank und Informationssysteme</a:t>
            </a:r>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Bild durch Klicken auf Symbol hinzufügen</a:t>
            </a:r>
            <a:endParaRPr lang="de-DE"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F9E0846-834F-44D5-BD5B-49A3B76BEE27}" type="datetime1">
              <a:rPr lang="de-DE" smtClean="0"/>
              <a:pPr/>
              <a:t>27.04.2012</a:t>
            </a:fld>
            <a:endParaRPr lang="de-DE" dirty="0"/>
          </a:p>
        </p:txBody>
      </p:sp>
      <p:sp>
        <p:nvSpPr>
          <p:cNvPr id="6" name="Fußzeilenplatzhalter 5"/>
          <p:cNvSpPr>
            <a:spLocks noGrp="1"/>
          </p:cNvSpPr>
          <p:nvPr>
            <p:ph type="ftr" sz="quarter" idx="11"/>
          </p:nvPr>
        </p:nvSpPr>
        <p:spPr/>
        <p:txBody>
          <a:bodyPr/>
          <a:lstStyle/>
          <a:p>
            <a:r>
              <a:rPr lang="de-DE" dirty="0" smtClean="0"/>
              <a:t>DBIS2 - Datenbank und Informationssysteme</a:t>
            </a:r>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7682" y="202630"/>
            <a:ext cx="8876674" cy="778098"/>
          </a:xfrm>
          <a:prstGeom prst="rect">
            <a:avLst/>
          </a:prstGeom>
          <a:solidFill>
            <a:schemeClr val="bg1"/>
          </a:solidFill>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395536" y="1124744"/>
            <a:ext cx="8424936" cy="5001419"/>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7271792" y="6298922"/>
            <a:ext cx="936104"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9CF7F14-78A3-40D6-BCCD-1B0989A7D923}" type="datetime1">
              <a:rPr lang="de-DE" smtClean="0"/>
              <a:pPr/>
              <a:t>27.04.2012</a:t>
            </a:fld>
            <a:endParaRPr lang="de-DE" dirty="0"/>
          </a:p>
        </p:txBody>
      </p:sp>
      <p:sp>
        <p:nvSpPr>
          <p:cNvPr id="5" name="Fußzeilenplatzhalter 4"/>
          <p:cNvSpPr>
            <a:spLocks noGrp="1"/>
          </p:cNvSpPr>
          <p:nvPr>
            <p:ph type="ftr" sz="quarter" idx="3"/>
          </p:nvPr>
        </p:nvSpPr>
        <p:spPr>
          <a:xfrm>
            <a:off x="3995936" y="6309320"/>
            <a:ext cx="3168352"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r>
              <a:rPr lang="de-DE" dirty="0" smtClean="0"/>
              <a:t>DBIS2 - Datenbank und Informationssysteme</a:t>
            </a:r>
            <a:endParaRPr lang="de-DE" dirty="0"/>
          </a:p>
        </p:txBody>
      </p:sp>
      <p:sp>
        <p:nvSpPr>
          <p:cNvPr id="6" name="Foliennummernplatzhalter 5"/>
          <p:cNvSpPr>
            <a:spLocks noGrp="1"/>
          </p:cNvSpPr>
          <p:nvPr>
            <p:ph type="sldNum" sz="quarter" idx="4"/>
          </p:nvPr>
        </p:nvSpPr>
        <p:spPr>
          <a:xfrm>
            <a:off x="8279904" y="6289093"/>
            <a:ext cx="540568"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C6AE60A-B69C-4790-82F7-3882EDF23186}" type="slidenum">
              <a:rPr lang="de-DE" smtClean="0"/>
              <a:pPr/>
              <a:t>‹Nr.›</a:t>
            </a:fld>
            <a:endParaRPr lang="de-DE" dirty="0"/>
          </a:p>
        </p:txBody>
      </p:sp>
      <p:pic>
        <p:nvPicPr>
          <p:cNvPr id="7" name="Grafik 6"/>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2874" y="6309320"/>
            <a:ext cx="3782786" cy="509789"/>
          </a:xfrm>
          <a:prstGeom prst="rect">
            <a:avLst/>
          </a:prstGeom>
        </p:spPr>
      </p:pic>
      <p:sp>
        <p:nvSpPr>
          <p:cNvPr id="8" name="Textfeld 7"/>
          <p:cNvSpPr txBox="1"/>
          <p:nvPr/>
        </p:nvSpPr>
        <p:spPr>
          <a:xfrm rot="16200000">
            <a:off x="7031797" y="4463534"/>
            <a:ext cx="3888432" cy="523220"/>
          </a:xfrm>
          <a:prstGeom prst="rect">
            <a:avLst/>
          </a:prstGeom>
          <a:noFill/>
        </p:spPr>
        <p:txBody>
          <a:bodyPr wrap="square" rtlCol="0">
            <a:spAutoFit/>
          </a:bodyPr>
          <a:lstStyle/>
          <a:p>
            <a:endParaRPr lang="de-AT" sz="1400" dirty="0" smtClean="0">
              <a:solidFill>
                <a:schemeClr val="tx1">
                  <a:lumMod val="65000"/>
                  <a:lumOff val="35000"/>
                </a:schemeClr>
              </a:solidFill>
            </a:endParaRPr>
          </a:p>
          <a:p>
            <a:endParaRPr lang="de-AT" sz="14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2" r:id="rId3"/>
    <p:sldLayoutId id="2147483653" r:id="rId4"/>
    <p:sldLayoutId id="2147483654" r:id="rId5"/>
    <p:sldLayoutId id="2147483655" r:id="rId6"/>
    <p:sldLayoutId id="2147483649" r:id="rId7"/>
    <p:sldLayoutId id="2147483656" r:id="rId8"/>
    <p:sldLayoutId id="2147483657" r:id="rId9"/>
    <p:sldLayoutId id="2147483658" r:id="rId10"/>
    <p:sldLayoutId id="2147483650" r:id="rId11"/>
    <p:sldLayoutId id="2147483659" r:id="rId12"/>
  </p:sldLayoutIdLst>
  <p:hf hdr="0" dt="0"/>
  <p:txStyles>
    <p:titleStyle>
      <a:lvl1pPr marL="273050" indent="0"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404664"/>
            <a:ext cx="7416824" cy="1282154"/>
          </a:xfrm>
        </p:spPr>
        <p:txBody>
          <a:bodyPr>
            <a:normAutofit fontScale="90000"/>
          </a:bodyPr>
          <a:lstStyle/>
          <a:p>
            <a:r>
              <a:rPr lang="de-AT" dirty="0" smtClean="0"/>
              <a:t>DBIS2 – </a:t>
            </a:r>
            <a:br>
              <a:rPr lang="de-AT" dirty="0" smtClean="0"/>
            </a:br>
            <a:r>
              <a:rPr lang="de-AT" dirty="0" smtClean="0"/>
              <a:t>Datenbanken und Informationssysteme</a:t>
            </a:r>
            <a:endParaRPr lang="de-AT" dirty="0"/>
          </a:p>
        </p:txBody>
      </p:sp>
      <p:pic>
        <p:nvPicPr>
          <p:cNvPr id="1026" name="Picture 2" descr="C:\Users\psad\Desktop\DBIS2\20110216_Access01\logo.jpg"/>
          <p:cNvPicPr>
            <a:picLocks noChangeAspect="1" noChangeArrowheads="1"/>
          </p:cNvPicPr>
          <p:nvPr/>
        </p:nvPicPr>
        <p:blipFill>
          <a:blip r:embed="rId3" cstate="print"/>
          <a:srcRect/>
          <a:stretch>
            <a:fillRect/>
          </a:stretch>
        </p:blipFill>
        <p:spPr bwMode="auto">
          <a:xfrm>
            <a:off x="6516216" y="2060848"/>
            <a:ext cx="2627784" cy="2775852"/>
          </a:xfrm>
          <a:prstGeom prst="rect">
            <a:avLst/>
          </a:prstGeom>
          <a:noFill/>
        </p:spPr>
      </p:pic>
      <p:sp>
        <p:nvSpPr>
          <p:cNvPr id="12" name="Abgerundete rechteckige Legende 11"/>
          <p:cNvSpPr/>
          <p:nvPr/>
        </p:nvSpPr>
        <p:spPr>
          <a:xfrm>
            <a:off x="5652120" y="4725144"/>
            <a:ext cx="3240360" cy="1296144"/>
          </a:xfrm>
          <a:prstGeom prst="wedgeRoundRectCallout">
            <a:avLst>
              <a:gd name="adj1" fmla="val -62046"/>
              <a:gd name="adj2" fmla="val -13534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Gibt es sinnvolle Beispiele für mehrere  Beziehungen zwischen 2 Tabellen  II</a:t>
            </a:r>
            <a:endParaRPr lang="de-AT" dirty="0"/>
          </a:p>
        </p:txBody>
      </p:sp>
      <p:pic>
        <p:nvPicPr>
          <p:cNvPr id="1028" name="Picture 4"/>
          <p:cNvPicPr>
            <a:picLocks noChangeAspect="1" noChangeArrowheads="1"/>
          </p:cNvPicPr>
          <p:nvPr/>
        </p:nvPicPr>
        <p:blipFill>
          <a:blip r:embed="rId4" cstate="print"/>
          <a:srcRect/>
          <a:stretch>
            <a:fillRect/>
          </a:stretch>
        </p:blipFill>
        <p:spPr bwMode="auto">
          <a:xfrm>
            <a:off x="467544" y="1556792"/>
            <a:ext cx="3987744" cy="1944216"/>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467543" y="3789040"/>
            <a:ext cx="4812905" cy="2304256"/>
          </a:xfrm>
          <a:prstGeom prst="rect">
            <a:avLst/>
          </a:prstGeom>
          <a:noFill/>
          <a:ln w="9525">
            <a:noFill/>
            <a:miter lim="800000"/>
            <a:headEnd/>
            <a:tailEnd/>
          </a:ln>
        </p:spPr>
      </p:pic>
    </p:spTree>
    <p:extLst>
      <p:ext uri="{BB962C8B-B14F-4D97-AF65-F5344CB8AC3E}">
        <p14:creationId xmlns:p14="http://schemas.microsoft.com/office/powerpoint/2010/main" xmlns="" val="4090750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 Lösung</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10</a:t>
            </a:fld>
            <a:endParaRPr lang="de-DE" dirty="0"/>
          </a:p>
        </p:txBody>
      </p:sp>
      <p:sp>
        <p:nvSpPr>
          <p:cNvPr id="5" name="Inhaltsplatzhalter 4"/>
          <p:cNvSpPr>
            <a:spLocks noGrp="1"/>
          </p:cNvSpPr>
          <p:nvPr>
            <p:ph idx="1"/>
          </p:nvPr>
        </p:nvSpPr>
        <p:spPr>
          <a:xfrm>
            <a:off x="395536" y="1340768"/>
            <a:ext cx="8424936" cy="4785395"/>
          </a:xfrm>
        </p:spPr>
        <p:txBody>
          <a:bodyPr>
            <a:normAutofit/>
          </a:bodyPr>
          <a:lstStyle/>
          <a:p>
            <a:r>
              <a:rPr lang="de-AT" dirty="0" smtClean="0"/>
              <a:t>Eine einzige </a:t>
            </a:r>
            <a:br>
              <a:rPr lang="de-AT" dirty="0" smtClean="0"/>
            </a:br>
            <a:r>
              <a:rPr lang="de-AT" dirty="0" smtClean="0"/>
              <a:t>Tabelle ist</a:t>
            </a:r>
            <a:br>
              <a:rPr lang="de-AT" dirty="0" smtClean="0"/>
            </a:br>
            <a:r>
              <a:rPr lang="de-AT" dirty="0" smtClean="0"/>
              <a:t>ein möglicher </a:t>
            </a:r>
            <a:br>
              <a:rPr lang="de-AT" dirty="0" smtClean="0"/>
            </a:br>
            <a:r>
              <a:rPr lang="de-AT" dirty="0" smtClean="0"/>
              <a:t>Erstversuch, man</a:t>
            </a:r>
            <a:br>
              <a:rPr lang="de-AT" dirty="0" smtClean="0"/>
            </a:br>
            <a:r>
              <a:rPr lang="de-AT" dirty="0" smtClean="0"/>
              <a:t>sieht bereits die</a:t>
            </a:r>
            <a:br>
              <a:rPr lang="de-AT" dirty="0" smtClean="0"/>
            </a:br>
            <a:r>
              <a:rPr lang="de-AT" dirty="0" smtClean="0"/>
              <a:t>Datentypen</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3635896" y="1052736"/>
            <a:ext cx="5256584" cy="3077840"/>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1043608" y="4437112"/>
            <a:ext cx="5700713" cy="166846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a:xfrm>
            <a:off x="4716016" y="2852936"/>
            <a:ext cx="4032448" cy="345638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r>
              <a:rPr lang="de-AT" dirty="0" smtClean="0"/>
              <a:t>Gelegentlich sieht man als eine falsche Lösung folgendes:</a:t>
            </a:r>
          </a:p>
          <a:p>
            <a:endParaRPr lang="de-AT" dirty="0" smtClean="0"/>
          </a:p>
          <a:p>
            <a:endParaRPr lang="de-AT" dirty="0" smtClean="0"/>
          </a:p>
          <a:p>
            <a:endParaRPr lang="de-AT" dirty="0" smtClean="0"/>
          </a:p>
          <a:p>
            <a:endParaRPr lang="de-AT" dirty="0" smtClean="0"/>
          </a:p>
          <a:p>
            <a:endParaRPr lang="de-AT" dirty="0" smtClean="0"/>
          </a:p>
          <a:p>
            <a:r>
              <a:rPr lang="de-AT" dirty="0" smtClean="0"/>
              <a:t>Hier wurden Inhalte und Felder verwechselt. Die Tabelle stellt immer die Struktur für die Daten bereit, welche dann als Zeilen in der Tabelle gespeichert werden </a:t>
            </a:r>
            <a:endParaRPr lang="de-AT" dirty="0"/>
          </a:p>
        </p:txBody>
      </p:sp>
      <p:sp>
        <p:nvSpPr>
          <p:cNvPr id="2" name="Titel 1"/>
          <p:cNvSpPr>
            <a:spLocks noGrp="1"/>
          </p:cNvSpPr>
          <p:nvPr>
            <p:ph type="title"/>
          </p:nvPr>
        </p:nvSpPr>
        <p:spPr/>
        <p:txBody>
          <a:bodyPr/>
          <a:lstStyle/>
          <a:p>
            <a:r>
              <a:rPr lang="de-AT" dirty="0" smtClean="0"/>
              <a:t>DB modellieren Lösung</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11</a:t>
            </a:fld>
            <a:endParaRPr lang="de-DE" dirty="0"/>
          </a:p>
        </p:txBody>
      </p:sp>
      <p:sp>
        <p:nvSpPr>
          <p:cNvPr id="5" name="Inhaltsplatzhalter 4"/>
          <p:cNvSpPr>
            <a:spLocks noGrp="1"/>
          </p:cNvSpPr>
          <p:nvPr>
            <p:ph idx="1"/>
          </p:nvPr>
        </p:nvSpPr>
        <p:spPr>
          <a:xfrm>
            <a:off x="395536" y="1340768"/>
            <a:ext cx="8424936" cy="4785395"/>
          </a:xfrm>
        </p:spPr>
        <p:txBody>
          <a:bodyPr>
            <a:normAutofit/>
          </a:bodyPr>
          <a:lstStyle/>
          <a:p>
            <a:r>
              <a:rPr lang="de-AT" dirty="0" smtClean="0"/>
              <a:t>Das Feld Art kann offensichtlich nur bestimmte Werte annehmen. Deshalb werden die möglichen Werte in einer eigenen Tabelle hinterlegt </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2051" name="Picture 3"/>
          <p:cNvPicPr>
            <a:picLocks noChangeAspect="1" noChangeArrowheads="1"/>
          </p:cNvPicPr>
          <p:nvPr/>
        </p:nvPicPr>
        <p:blipFill>
          <a:blip r:embed="rId4" cstate="print"/>
          <a:srcRect/>
          <a:stretch>
            <a:fillRect/>
          </a:stretch>
        </p:blipFill>
        <p:spPr bwMode="auto">
          <a:xfrm>
            <a:off x="395536" y="3717032"/>
            <a:ext cx="2797175" cy="1393825"/>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395536" y="2708920"/>
            <a:ext cx="2784506" cy="864096"/>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2483768" y="4869160"/>
            <a:ext cx="1848398" cy="1296144"/>
          </a:xfrm>
          <a:prstGeom prst="rect">
            <a:avLst/>
          </a:prstGeom>
          <a:noFill/>
          <a:ln w="9525">
            <a:noFill/>
            <a:miter lim="800000"/>
            <a:headEnd/>
            <a:tailEnd/>
          </a:ln>
        </p:spPr>
      </p:pic>
      <p:pic>
        <p:nvPicPr>
          <p:cNvPr id="2055" name="Picture 7"/>
          <p:cNvPicPr>
            <a:picLocks noChangeAspect="1" noChangeArrowheads="1"/>
          </p:cNvPicPr>
          <p:nvPr/>
        </p:nvPicPr>
        <p:blipFill>
          <a:blip r:embed="rId7" cstate="print"/>
          <a:srcRect/>
          <a:stretch>
            <a:fillRect/>
          </a:stretch>
        </p:blipFill>
        <p:spPr bwMode="auto">
          <a:xfrm>
            <a:off x="5580112" y="3501008"/>
            <a:ext cx="2375885" cy="136815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 Lösung</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12</a:t>
            </a:fld>
            <a:endParaRPr lang="de-DE" dirty="0"/>
          </a:p>
        </p:txBody>
      </p:sp>
      <p:sp>
        <p:nvSpPr>
          <p:cNvPr id="5" name="Inhaltsplatzhalter 4"/>
          <p:cNvSpPr>
            <a:spLocks noGrp="1"/>
          </p:cNvSpPr>
          <p:nvPr>
            <p:ph idx="1"/>
          </p:nvPr>
        </p:nvSpPr>
        <p:spPr>
          <a:xfrm>
            <a:off x="395536" y="1340768"/>
            <a:ext cx="8424936" cy="4785395"/>
          </a:xfrm>
        </p:spPr>
        <p:txBody>
          <a:bodyPr>
            <a:normAutofit/>
          </a:bodyPr>
          <a:lstStyle/>
          <a:p>
            <a:r>
              <a:rPr lang="de-AT" dirty="0" smtClean="0"/>
              <a:t>Die 3 Spalten nebenstehenden Spalten </a:t>
            </a:r>
            <a:br>
              <a:rPr lang="de-AT" dirty="0" smtClean="0"/>
            </a:br>
            <a:r>
              <a:rPr lang="de-AT" dirty="0" smtClean="0"/>
              <a:t>ermöglichen es, die Ausgaben den </a:t>
            </a:r>
            <a:br>
              <a:rPr lang="de-AT" dirty="0" smtClean="0"/>
            </a:br>
            <a:r>
              <a:rPr lang="de-AT" dirty="0" smtClean="0"/>
              <a:t>Personen zuzuteilen</a:t>
            </a:r>
          </a:p>
          <a:p>
            <a:r>
              <a:rPr lang="de-AT" dirty="0" smtClean="0"/>
              <a:t>Wenn eine weitere Person dazukommt oder die Eltern doch auf 2 Personen aufgeteilt werden ist dafür eine Änderung der Datenbanktabelle (also der Datenstruktur nötig). Weil in Access der Anwender meist nur Daten bearbeitet aber eher nie die Struktur der Datenbank ist dies kein guter Ansatz.</a:t>
            </a:r>
            <a:br>
              <a:rPr lang="de-AT" dirty="0" smtClean="0"/>
            </a:br>
            <a:r>
              <a:rPr lang="de-AT" dirty="0" smtClean="0"/>
              <a:t>                Person sollte eine eigene Tabelle sein!</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1026" name="Picture 2"/>
          <p:cNvPicPr>
            <a:picLocks noChangeAspect="1" noChangeArrowheads="1"/>
          </p:cNvPicPr>
          <p:nvPr/>
        </p:nvPicPr>
        <p:blipFill>
          <a:blip r:embed="rId4" cstate="print"/>
          <a:srcRect/>
          <a:stretch>
            <a:fillRect/>
          </a:stretch>
        </p:blipFill>
        <p:spPr bwMode="auto">
          <a:xfrm>
            <a:off x="6444208" y="1052736"/>
            <a:ext cx="2536653" cy="1728192"/>
          </a:xfrm>
          <a:prstGeom prst="rect">
            <a:avLst/>
          </a:prstGeom>
          <a:noFill/>
          <a:ln w="9525">
            <a:noFill/>
            <a:miter lim="800000"/>
            <a:headEnd/>
            <a:tailEnd/>
          </a:ln>
        </p:spPr>
      </p:pic>
      <p:sp>
        <p:nvSpPr>
          <p:cNvPr id="8" name="Pfeil nach rechts 7"/>
          <p:cNvSpPr/>
          <p:nvPr/>
        </p:nvSpPr>
        <p:spPr>
          <a:xfrm>
            <a:off x="1043608" y="5301208"/>
            <a:ext cx="100811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 Lösung</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13</a:t>
            </a:fld>
            <a:endParaRPr lang="de-DE" dirty="0"/>
          </a:p>
        </p:txBody>
      </p:sp>
      <p:sp>
        <p:nvSpPr>
          <p:cNvPr id="5" name="Inhaltsplatzhalter 4"/>
          <p:cNvSpPr>
            <a:spLocks noGrp="1"/>
          </p:cNvSpPr>
          <p:nvPr>
            <p:ph idx="1"/>
          </p:nvPr>
        </p:nvSpPr>
        <p:spPr>
          <a:xfrm>
            <a:off x="395536" y="1340768"/>
            <a:ext cx="8424936" cy="4785395"/>
          </a:xfrm>
        </p:spPr>
        <p:txBody>
          <a:bodyPr>
            <a:normAutofit/>
          </a:bodyPr>
          <a:lstStyle/>
          <a:p>
            <a:r>
              <a:rPr lang="de-AT" dirty="0" smtClean="0"/>
              <a:t>Um festzulegen, welche Person(en) welche Ausgabe von welchen Zwischen Ausgaben und Personen besteht ein Beziehung.   Zum Beispiel:</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endParaRPr lang="de-AT" dirty="0" smtClean="0"/>
          </a:p>
          <a:p>
            <a:r>
              <a:rPr lang="de-AT" dirty="0" smtClean="0"/>
              <a:t>In diesem Fall kann einer Ausgabe nur einer Person zugeordnet werden. Datenzeilen wie Kino oder Miete wären damit nicht möglich.</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2050" name="Picture 2"/>
          <p:cNvPicPr>
            <a:picLocks noChangeAspect="1" noChangeArrowheads="1"/>
          </p:cNvPicPr>
          <p:nvPr/>
        </p:nvPicPr>
        <p:blipFill>
          <a:blip r:embed="rId4" cstate="print"/>
          <a:srcRect/>
          <a:stretch>
            <a:fillRect/>
          </a:stretch>
        </p:blipFill>
        <p:spPr bwMode="auto">
          <a:xfrm>
            <a:off x="539552" y="2708920"/>
            <a:ext cx="3868181" cy="1296144"/>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4932039" y="2708920"/>
            <a:ext cx="3506035" cy="165618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psad\AppData\Local\Temp\SNAGHTML1c9571d.PNG"/>
          <p:cNvPicPr>
            <a:picLocks noChangeAspect="1" noChangeArrowheads="1"/>
          </p:cNvPicPr>
          <p:nvPr/>
        </p:nvPicPr>
        <p:blipFill>
          <a:blip r:embed="rId3" cstate="print"/>
          <a:srcRect/>
          <a:stretch>
            <a:fillRect/>
          </a:stretch>
        </p:blipFill>
        <p:spPr bwMode="auto">
          <a:xfrm>
            <a:off x="395536" y="3501007"/>
            <a:ext cx="8477089" cy="1313027"/>
          </a:xfrm>
          <a:prstGeom prst="rect">
            <a:avLst/>
          </a:prstGeom>
          <a:noFill/>
        </p:spPr>
      </p:pic>
      <p:sp>
        <p:nvSpPr>
          <p:cNvPr id="2" name="Titel 1"/>
          <p:cNvSpPr>
            <a:spLocks noGrp="1"/>
          </p:cNvSpPr>
          <p:nvPr>
            <p:ph type="title"/>
          </p:nvPr>
        </p:nvSpPr>
        <p:spPr/>
        <p:txBody>
          <a:bodyPr/>
          <a:lstStyle/>
          <a:p>
            <a:r>
              <a:rPr lang="de-AT" dirty="0" smtClean="0"/>
              <a:t>DB modellieren Lösung</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14</a:t>
            </a:fld>
            <a:endParaRPr lang="de-DE" dirty="0"/>
          </a:p>
        </p:txBody>
      </p:sp>
      <p:sp>
        <p:nvSpPr>
          <p:cNvPr id="5" name="Inhaltsplatzhalter 4"/>
          <p:cNvSpPr>
            <a:spLocks noGrp="1"/>
          </p:cNvSpPr>
          <p:nvPr>
            <p:ph idx="1"/>
          </p:nvPr>
        </p:nvSpPr>
        <p:spPr>
          <a:xfrm>
            <a:off x="395536" y="1196752"/>
            <a:ext cx="8424936" cy="4929411"/>
          </a:xfrm>
        </p:spPr>
        <p:txBody>
          <a:bodyPr>
            <a:normAutofit/>
          </a:bodyPr>
          <a:lstStyle/>
          <a:p>
            <a:r>
              <a:rPr lang="de-AT" dirty="0" smtClean="0"/>
              <a:t>Jede Person hat mehrere Ausgaben, eine Ausgabe kann sich auch auf mehrere Personen beziehen.</a:t>
            </a:r>
            <a:br>
              <a:rPr lang="de-AT" dirty="0" smtClean="0"/>
            </a:br>
            <a:r>
              <a:rPr lang="de-AT" dirty="0" smtClean="0"/>
              <a:t>Das ist daher eine    </a:t>
            </a:r>
            <a:r>
              <a:rPr lang="de-AT" b="1" dirty="0" smtClean="0">
                <a:solidFill>
                  <a:srgbClr val="FF0000"/>
                </a:solidFill>
              </a:rPr>
              <a:t>n:m</a:t>
            </a:r>
            <a:r>
              <a:rPr lang="de-AT" dirty="0" smtClean="0"/>
              <a:t>   Beziehung, welche mittels einer zusätzlichen Tabelle (Zwischentabelle bzw. Assoziationstabelle) in der DB umgesetzt wird.</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endParaRPr lang="de-AT" dirty="0" smtClean="0"/>
          </a:p>
          <a:p>
            <a:r>
              <a:rPr lang="de-AT" dirty="0" smtClean="0"/>
              <a:t>Zwischentabelle enthält 2 Fremdschlüssel, welche hier auch gleichzeitig den Primärschlüssel bilden.</a:t>
            </a:r>
          </a:p>
        </p:txBody>
      </p:sp>
      <p:pic>
        <p:nvPicPr>
          <p:cNvPr id="6" name="Picture 2" descr="C:\Users\psad\Desktop\DBIS2\20110216_Access01\logo.jpg"/>
          <p:cNvPicPr>
            <a:picLocks noChangeAspect="1" noChangeArrowheads="1"/>
          </p:cNvPicPr>
          <p:nvPr/>
        </p:nvPicPr>
        <p:blipFill>
          <a:blip r:embed="rId4" cstate="print"/>
          <a:srcRect/>
          <a:stretch>
            <a:fillRect/>
          </a:stretch>
        </p:blipFill>
        <p:spPr bwMode="auto">
          <a:xfrm>
            <a:off x="8100392" y="188640"/>
            <a:ext cx="792088" cy="792088"/>
          </a:xfrm>
          <a:prstGeom prst="rect">
            <a:avLst/>
          </a:prstGeom>
          <a:noFill/>
        </p:spPr>
      </p:pic>
      <p:sp>
        <p:nvSpPr>
          <p:cNvPr id="8" name="Abgerundete rechteckige Legende 7"/>
          <p:cNvSpPr/>
          <p:nvPr/>
        </p:nvSpPr>
        <p:spPr>
          <a:xfrm>
            <a:off x="5796136" y="4653136"/>
            <a:ext cx="2232248" cy="504056"/>
          </a:xfrm>
          <a:prstGeom prst="wedgeRoundRectCallout">
            <a:avLst>
              <a:gd name="adj1" fmla="val -29903"/>
              <a:gd name="adj2" fmla="val -99760"/>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de-AT" dirty="0" smtClean="0"/>
              <a:t>Zwischentabelle</a:t>
            </a:r>
            <a:endParaRPr lang="de-A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el 1"/>
          <p:cNvSpPr>
            <a:spLocks noGrp="1"/>
          </p:cNvSpPr>
          <p:nvPr>
            <p:ph type="title"/>
          </p:nvPr>
        </p:nvSpPr>
        <p:spPr/>
        <p:txBody>
          <a:bodyPr/>
          <a:lstStyle/>
          <a:p>
            <a:pPr indent="0" eaLnBrk="1" hangingPunct="1"/>
            <a:endParaRPr lang="de-AT" smtClean="0"/>
          </a:p>
        </p:txBody>
      </p:sp>
      <p:sp>
        <p:nvSpPr>
          <p:cNvPr id="3" name="Fußzeilenplatzhalter 2"/>
          <p:cNvSpPr>
            <a:spLocks noGrp="1"/>
          </p:cNvSpPr>
          <p:nvPr>
            <p:ph type="ftr" sz="quarter" idx="11"/>
          </p:nvPr>
        </p:nvSpPr>
        <p:spPr/>
        <p:txBody>
          <a:bodyPr/>
          <a:lstStyle/>
          <a:p>
            <a:pPr>
              <a:defRPr/>
            </a:pPr>
            <a:r>
              <a:rPr lang="de-AT" smtClean="0"/>
              <a:t>ACCESS - neue Datenbanken und Abfragen</a:t>
            </a:r>
            <a:endParaRPr lang="de-DE" dirty="0"/>
          </a:p>
        </p:txBody>
      </p:sp>
      <p:sp>
        <p:nvSpPr>
          <p:cNvPr id="29699" name="Inhaltsplatzhalter 3"/>
          <p:cNvSpPr>
            <a:spLocks noGrp="1"/>
          </p:cNvSpPr>
          <p:nvPr>
            <p:ph idx="1"/>
          </p:nvPr>
        </p:nvSpPr>
        <p:spPr>
          <a:xfrm>
            <a:off x="395288" y="1125538"/>
            <a:ext cx="8424862" cy="5000625"/>
          </a:xfrm>
        </p:spPr>
        <p:txBody>
          <a:bodyPr/>
          <a:lstStyle/>
          <a:p>
            <a:pPr eaLnBrk="1" hangingPunct="1"/>
            <a:endParaRPr lang="de-AT" smtClean="0"/>
          </a:p>
        </p:txBody>
      </p:sp>
      <p:sp>
        <p:nvSpPr>
          <p:cNvPr id="5" name="Rechteck 4"/>
          <p:cNvSpPr/>
          <p:nvPr/>
        </p:nvSpPr>
        <p:spPr>
          <a:xfrm>
            <a:off x="0" y="9525"/>
            <a:ext cx="9144000" cy="68484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29701" name="Textfeld 5"/>
          <p:cNvSpPr txBox="1">
            <a:spLocks noChangeArrowheads="1"/>
          </p:cNvSpPr>
          <p:nvPr/>
        </p:nvSpPr>
        <p:spPr bwMode="auto">
          <a:xfrm>
            <a:off x="0" y="1124744"/>
            <a:ext cx="9144000" cy="2123658"/>
          </a:xfrm>
          <a:prstGeom prst="rect">
            <a:avLst/>
          </a:prstGeom>
          <a:noFill/>
          <a:ln w="9525">
            <a:noFill/>
            <a:miter lim="800000"/>
            <a:headEnd/>
            <a:tailEnd/>
          </a:ln>
        </p:spPr>
        <p:txBody>
          <a:bodyPr>
            <a:spAutoFit/>
          </a:bodyPr>
          <a:lstStyle/>
          <a:p>
            <a:pPr algn="ctr"/>
            <a:r>
              <a:rPr lang="de-AT" sz="6600" dirty="0" smtClean="0">
                <a:latin typeface="Calibri" pitchFamily="34" charset="0"/>
              </a:rPr>
              <a:t>DB vorbereiten </a:t>
            </a:r>
          </a:p>
          <a:p>
            <a:pPr algn="ctr"/>
            <a:r>
              <a:rPr lang="de-AT" sz="6600" dirty="0" smtClean="0">
                <a:latin typeface="Calibri" pitchFamily="34" charset="0"/>
              </a:rPr>
              <a:t>Für Formulare</a:t>
            </a:r>
            <a:endParaRPr lang="de-AT" sz="6600" dirty="0">
              <a:latin typeface="Calibri" pitchFamily="34" charset="0"/>
            </a:endParaRPr>
          </a:p>
        </p:txBody>
      </p:sp>
      <p:sp>
        <p:nvSpPr>
          <p:cNvPr id="7" name="Foliennummernplatzhalter 6"/>
          <p:cNvSpPr>
            <a:spLocks noGrp="1"/>
          </p:cNvSpPr>
          <p:nvPr>
            <p:ph type="sldNum" sz="quarter" idx="12"/>
          </p:nvPr>
        </p:nvSpPr>
        <p:spPr/>
        <p:txBody>
          <a:bodyPr/>
          <a:lstStyle/>
          <a:p>
            <a:pPr>
              <a:defRPr/>
            </a:pPr>
            <a:fld id="{28311530-E6DA-4A8F-B1D0-3F32FBF6C09A}" type="slidenum">
              <a:rPr lang="de-DE" smtClean="0"/>
              <a:pPr>
                <a:defRPr/>
              </a:pPr>
              <a:t>15</a:t>
            </a:fld>
            <a:endParaRPr lang="de-DE" dirty="0"/>
          </a:p>
        </p:txBody>
      </p:sp>
      <p:sp>
        <p:nvSpPr>
          <p:cNvPr id="14" name="Pfeil nach rechts 13"/>
          <p:cNvSpPr/>
          <p:nvPr/>
        </p:nvSpPr>
        <p:spPr>
          <a:xfrm>
            <a:off x="3491880" y="3573016"/>
            <a:ext cx="1080120"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xmlns="" val="1396513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 für Formulare</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16</a:t>
            </a:fld>
            <a:endParaRPr lang="de-DE" dirty="0"/>
          </a:p>
        </p:txBody>
      </p:sp>
      <p:sp>
        <p:nvSpPr>
          <p:cNvPr id="5" name="Inhaltsplatzhalter 4"/>
          <p:cNvSpPr>
            <a:spLocks noGrp="1"/>
          </p:cNvSpPr>
          <p:nvPr>
            <p:ph idx="1"/>
          </p:nvPr>
        </p:nvSpPr>
        <p:spPr>
          <a:xfrm>
            <a:off x="395536" y="1196752"/>
            <a:ext cx="8424936" cy="4929411"/>
          </a:xfrm>
        </p:spPr>
        <p:txBody>
          <a:bodyPr>
            <a:normAutofit/>
          </a:bodyPr>
          <a:lstStyle/>
          <a:p>
            <a:r>
              <a:rPr lang="de-AT" dirty="0" smtClean="0"/>
              <a:t>Am Ende kann man weitere Angaben tätigen um die Datenanzeige und Bearbeitung zu verbessern.</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endParaRPr lang="de-AT" dirty="0" smtClean="0"/>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45058" name="Picture 2"/>
          <p:cNvPicPr>
            <a:picLocks noChangeAspect="1" noChangeArrowheads="1"/>
          </p:cNvPicPr>
          <p:nvPr/>
        </p:nvPicPr>
        <p:blipFill>
          <a:blip r:embed="rId4" cstate="print"/>
          <a:srcRect/>
          <a:stretch>
            <a:fillRect/>
          </a:stretch>
        </p:blipFill>
        <p:spPr bwMode="auto">
          <a:xfrm>
            <a:off x="971600" y="2060848"/>
            <a:ext cx="6652994" cy="2304256"/>
          </a:xfrm>
          <a:prstGeom prst="rect">
            <a:avLst/>
          </a:prstGeom>
          <a:noFill/>
          <a:ln w="9525">
            <a:noFill/>
            <a:miter lim="800000"/>
            <a:headEnd/>
            <a:tailEnd/>
          </a:ln>
        </p:spPr>
      </p:pic>
      <p:pic>
        <p:nvPicPr>
          <p:cNvPr id="45060" name="Picture 4"/>
          <p:cNvPicPr>
            <a:picLocks noChangeAspect="1" noChangeArrowheads="1"/>
          </p:cNvPicPr>
          <p:nvPr/>
        </p:nvPicPr>
        <p:blipFill>
          <a:blip r:embed="rId5" cstate="print"/>
          <a:srcRect/>
          <a:stretch>
            <a:fillRect/>
          </a:stretch>
        </p:blipFill>
        <p:spPr bwMode="auto">
          <a:xfrm>
            <a:off x="4283968" y="4177544"/>
            <a:ext cx="4146786" cy="223224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 für Formulare</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17</a:t>
            </a:fld>
            <a:endParaRPr lang="de-DE" dirty="0"/>
          </a:p>
        </p:txBody>
      </p:sp>
      <p:sp>
        <p:nvSpPr>
          <p:cNvPr id="5" name="Inhaltsplatzhalter 4"/>
          <p:cNvSpPr>
            <a:spLocks noGrp="1"/>
          </p:cNvSpPr>
          <p:nvPr>
            <p:ph idx="1"/>
          </p:nvPr>
        </p:nvSpPr>
        <p:spPr>
          <a:xfrm>
            <a:off x="395536" y="1196752"/>
            <a:ext cx="8424936" cy="4929411"/>
          </a:xfrm>
        </p:spPr>
        <p:txBody>
          <a:bodyPr>
            <a:normAutofit/>
          </a:bodyPr>
          <a:lstStyle/>
          <a:p>
            <a:r>
              <a:rPr lang="de-AT" dirty="0" smtClean="0"/>
              <a:t>„Nachschlagen“ im Tabellenentwurf bei den </a:t>
            </a:r>
            <a:br>
              <a:rPr lang="de-AT" dirty="0" smtClean="0"/>
            </a:br>
            <a:r>
              <a:rPr lang="de-AT" dirty="0" smtClean="0"/>
              <a:t>                                            Fremdschlüsselfeldern</a:t>
            </a:r>
            <a:br>
              <a:rPr lang="de-AT" dirty="0" smtClean="0"/>
            </a:br>
            <a:r>
              <a:rPr lang="de-AT" dirty="0" smtClean="0"/>
              <a:t>                                            ermöglicht das Nachschlagen</a:t>
            </a:r>
            <a:br>
              <a:rPr lang="de-AT" dirty="0" smtClean="0"/>
            </a:br>
            <a:r>
              <a:rPr lang="de-AT" dirty="0" smtClean="0"/>
              <a:t>                                            in der Datenblattansicht</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endParaRPr lang="de-AT" dirty="0" smtClean="0"/>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1029" name="Picture 5"/>
          <p:cNvPicPr>
            <a:picLocks noChangeAspect="1" noChangeArrowheads="1"/>
          </p:cNvPicPr>
          <p:nvPr/>
        </p:nvPicPr>
        <p:blipFill>
          <a:blip r:embed="rId4" cstate="print"/>
          <a:srcRect/>
          <a:stretch>
            <a:fillRect/>
          </a:stretch>
        </p:blipFill>
        <p:spPr bwMode="auto">
          <a:xfrm>
            <a:off x="1647013" y="3717032"/>
            <a:ext cx="2420931" cy="2592288"/>
          </a:xfrm>
          <a:prstGeom prst="rect">
            <a:avLst/>
          </a:prstGeom>
          <a:noFill/>
          <a:ln w="9525">
            <a:noFill/>
            <a:miter lim="800000"/>
            <a:headEnd/>
            <a:tailEnd/>
          </a:ln>
        </p:spPr>
      </p:pic>
      <p:pic>
        <p:nvPicPr>
          <p:cNvPr id="1031" name="Picture 7" descr="C:\Users\psad\AppData\Local\Temp\SNAGHTML65aa7d4.PNG"/>
          <p:cNvPicPr>
            <a:picLocks noChangeAspect="1" noChangeArrowheads="1"/>
          </p:cNvPicPr>
          <p:nvPr/>
        </p:nvPicPr>
        <p:blipFill>
          <a:blip r:embed="rId5" cstate="print"/>
          <a:srcRect/>
          <a:stretch>
            <a:fillRect/>
          </a:stretch>
        </p:blipFill>
        <p:spPr bwMode="auto">
          <a:xfrm>
            <a:off x="611560" y="1628800"/>
            <a:ext cx="3456384" cy="2304257"/>
          </a:xfrm>
          <a:prstGeom prst="rect">
            <a:avLst/>
          </a:prstGeom>
          <a:noFill/>
        </p:spPr>
      </p:pic>
      <p:pic>
        <p:nvPicPr>
          <p:cNvPr id="1032" name="Picture 8"/>
          <p:cNvPicPr>
            <a:picLocks noChangeAspect="1" noChangeArrowheads="1"/>
          </p:cNvPicPr>
          <p:nvPr/>
        </p:nvPicPr>
        <p:blipFill>
          <a:blip r:embed="rId6" cstate="print"/>
          <a:srcRect/>
          <a:stretch>
            <a:fillRect/>
          </a:stretch>
        </p:blipFill>
        <p:spPr bwMode="auto">
          <a:xfrm>
            <a:off x="4427984" y="4077072"/>
            <a:ext cx="4514189" cy="223224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 für Formulare</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18</a:t>
            </a:fld>
            <a:endParaRPr lang="de-DE" dirty="0"/>
          </a:p>
        </p:txBody>
      </p:sp>
      <p:sp>
        <p:nvSpPr>
          <p:cNvPr id="5" name="Inhaltsplatzhalter 4"/>
          <p:cNvSpPr>
            <a:spLocks noGrp="1"/>
          </p:cNvSpPr>
          <p:nvPr>
            <p:ph idx="1"/>
          </p:nvPr>
        </p:nvSpPr>
        <p:spPr>
          <a:xfrm>
            <a:off x="395536" y="1196752"/>
            <a:ext cx="8424936" cy="4929411"/>
          </a:xfrm>
        </p:spPr>
        <p:txBody>
          <a:bodyPr>
            <a:normAutofit/>
          </a:bodyPr>
          <a:lstStyle/>
          <a:p>
            <a:r>
              <a:rPr lang="de-AT" dirty="0" smtClean="0"/>
              <a:t>„Nachschlagen“ im Detail</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endParaRPr lang="de-AT" dirty="0" smtClean="0"/>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49154" name="Picture 2"/>
          <p:cNvPicPr>
            <a:picLocks noChangeAspect="1" noChangeArrowheads="1"/>
          </p:cNvPicPr>
          <p:nvPr/>
        </p:nvPicPr>
        <p:blipFill>
          <a:blip r:embed="rId4" cstate="print"/>
          <a:srcRect/>
          <a:stretch>
            <a:fillRect/>
          </a:stretch>
        </p:blipFill>
        <p:spPr bwMode="auto">
          <a:xfrm>
            <a:off x="755576" y="1700808"/>
            <a:ext cx="6550934" cy="43924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12" y="202630"/>
            <a:ext cx="8876674" cy="778098"/>
          </a:xfrm>
        </p:spPr>
        <p:txBody>
          <a:bodyPr/>
          <a:lstStyle/>
          <a:p>
            <a:r>
              <a:rPr lang="de-AT" dirty="0" smtClean="0"/>
              <a:t>Lernziele</a:t>
            </a:r>
            <a:endParaRPr lang="de-AT" dirty="0"/>
          </a:p>
        </p:txBody>
      </p:sp>
      <p:sp>
        <p:nvSpPr>
          <p:cNvPr id="3" name="Fußzeilenplatzhalter 2"/>
          <p:cNvSpPr>
            <a:spLocks noGrp="1"/>
          </p:cNvSpPr>
          <p:nvPr>
            <p:ph type="ftr" sz="quarter" idx="11"/>
          </p:nvPr>
        </p:nvSpPr>
        <p:spPr/>
        <p:txBody>
          <a:bodyPr/>
          <a:lstStyle/>
          <a:p>
            <a:r>
              <a:rPr lang="de-AT" smtClean="0"/>
              <a:t>ACCESS - neue Datenbanken und Abfragen</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a:t>
            </a:fld>
            <a:endParaRPr lang="de-DE" dirty="0"/>
          </a:p>
        </p:txBody>
      </p:sp>
      <p:sp>
        <p:nvSpPr>
          <p:cNvPr id="6" name="Rechteck 5"/>
          <p:cNvSpPr/>
          <p:nvPr/>
        </p:nvSpPr>
        <p:spPr>
          <a:xfrm>
            <a:off x="179512" y="1340768"/>
            <a:ext cx="8820472" cy="7694414"/>
          </a:xfrm>
          <a:prstGeom prst="rect">
            <a:avLst/>
          </a:prstGeom>
          <a:noFill/>
        </p:spPr>
        <p:txBody>
          <a:bodyPr wrap="square" lIns="91440" tIns="45720" rIns="91440" bIns="45720">
            <a:spAutoFit/>
          </a:bodyPr>
          <a:lstStyle/>
          <a:p>
            <a:pPr marL="914400" indent="-914400">
              <a:buAutoNum type="arabicParenR"/>
            </a:pPr>
            <a: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Praktisches Beispiel</a:t>
            </a:r>
            <a:b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DB - modellieren und auch erstellen</a:t>
            </a:r>
          </a:p>
          <a:p>
            <a:pPr marL="914400" indent="-914400">
              <a:buAutoNum type="arabicParenR"/>
            </a:pPr>
            <a:endPar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914400" indent="-914400">
              <a:buAutoNum type="arabicParenR"/>
            </a:pPr>
            <a: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DB vorbereiten für Formulare</a:t>
            </a:r>
          </a:p>
          <a:p>
            <a:pPr lvl="1"/>
            <a:r>
              <a:rPr lang="de-DE"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de-DE"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endParaRPr lang="de-DE"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914400" indent="-914400">
              <a:buAutoNum type="arabicParenR"/>
            </a:pPr>
            <a:endPar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914400" indent="-914400">
              <a:buAutoNum type="arabicParenR"/>
            </a:pPr>
            <a:endParaRPr lang="de-DE"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914400" indent="-914400">
              <a:buAutoNum type="arabicParenR"/>
            </a:pPr>
            <a:endParaRPr lang="de-DE"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2" descr="C:\Users\psad\Desktop\DBIS2\20110216_Access01\logo.jpg"/>
          <p:cNvPicPr>
            <a:picLocks noChangeAspect="1" noChangeArrowheads="1"/>
          </p:cNvPicPr>
          <p:nvPr/>
        </p:nvPicPr>
        <p:blipFill>
          <a:blip r:embed="rId2" cstate="print"/>
          <a:srcRect/>
          <a:stretch>
            <a:fillRect/>
          </a:stretch>
        </p:blipFill>
        <p:spPr bwMode="auto">
          <a:xfrm>
            <a:off x="8115249" y="222547"/>
            <a:ext cx="729605" cy="729605"/>
          </a:xfrm>
          <a:prstGeom prst="rect">
            <a:avLst/>
          </a:prstGeom>
          <a:noFill/>
        </p:spPr>
      </p:pic>
    </p:spTree>
    <p:extLst>
      <p:ext uri="{BB962C8B-B14F-4D97-AF65-F5344CB8AC3E}">
        <p14:creationId xmlns:p14="http://schemas.microsoft.com/office/powerpoint/2010/main" xmlns="" val="745732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el 1"/>
          <p:cNvSpPr>
            <a:spLocks noGrp="1"/>
          </p:cNvSpPr>
          <p:nvPr>
            <p:ph type="title"/>
          </p:nvPr>
        </p:nvSpPr>
        <p:spPr/>
        <p:txBody>
          <a:bodyPr/>
          <a:lstStyle/>
          <a:p>
            <a:pPr indent="0" eaLnBrk="1" hangingPunct="1"/>
            <a:endParaRPr lang="de-AT" smtClean="0"/>
          </a:p>
        </p:txBody>
      </p:sp>
      <p:sp>
        <p:nvSpPr>
          <p:cNvPr id="3" name="Fußzeilenplatzhalter 2"/>
          <p:cNvSpPr>
            <a:spLocks noGrp="1"/>
          </p:cNvSpPr>
          <p:nvPr>
            <p:ph type="ftr" sz="quarter" idx="11"/>
          </p:nvPr>
        </p:nvSpPr>
        <p:spPr/>
        <p:txBody>
          <a:bodyPr/>
          <a:lstStyle/>
          <a:p>
            <a:pPr>
              <a:defRPr/>
            </a:pPr>
            <a:r>
              <a:rPr lang="de-AT" smtClean="0"/>
              <a:t>ACCESS - neue Datenbanken und Abfragen</a:t>
            </a:r>
            <a:endParaRPr lang="de-DE" dirty="0"/>
          </a:p>
        </p:txBody>
      </p:sp>
      <p:graphicFrame>
        <p:nvGraphicFramePr>
          <p:cNvPr id="10" name="Inhaltsplatzhalter 9"/>
          <p:cNvGraphicFramePr>
            <a:graphicFrameLocks noGrp="1"/>
          </p:cNvGraphicFramePr>
          <p:nvPr>
            <p:ph idx="1"/>
          </p:nvPr>
        </p:nvGraphicFramePr>
        <p:xfrm>
          <a:off x="1043609" y="4869160"/>
          <a:ext cx="7704780" cy="741680"/>
        </p:xfrm>
        <a:graphic>
          <a:graphicData uri="http://schemas.openxmlformats.org/drawingml/2006/table">
            <a:tbl>
              <a:tblPr firstRow="1" bandRow="1">
                <a:tableStyleId>{5C22544A-7EE6-4342-B048-85BDC9FD1C3A}</a:tableStyleId>
              </a:tblPr>
              <a:tblGrid>
                <a:gridCol w="2568260"/>
                <a:gridCol w="2568260"/>
                <a:gridCol w="2568260"/>
              </a:tblGrid>
              <a:tr h="370840">
                <a:tc>
                  <a:txBody>
                    <a:bodyPr/>
                    <a:lstStyle/>
                    <a:p>
                      <a:endParaRPr lang="de-AT" dirty="0"/>
                    </a:p>
                  </a:txBody>
                  <a:tcPr/>
                </a:tc>
                <a:tc>
                  <a:txBody>
                    <a:bodyPr/>
                    <a:lstStyle/>
                    <a:p>
                      <a:endParaRPr lang="de-AT"/>
                    </a:p>
                  </a:txBody>
                  <a:tcPr/>
                </a:tc>
                <a:tc>
                  <a:txBody>
                    <a:bodyPr/>
                    <a:lstStyle/>
                    <a:p>
                      <a:endParaRPr lang="de-AT"/>
                    </a:p>
                  </a:txBody>
                  <a:tcPr/>
                </a:tc>
              </a:tr>
              <a:tr h="370840">
                <a:tc>
                  <a:txBody>
                    <a:bodyPr/>
                    <a:lstStyle/>
                    <a:p>
                      <a:endParaRPr lang="de-AT"/>
                    </a:p>
                  </a:txBody>
                  <a:tcPr/>
                </a:tc>
                <a:tc>
                  <a:txBody>
                    <a:bodyPr/>
                    <a:lstStyle/>
                    <a:p>
                      <a:endParaRPr lang="de-AT"/>
                    </a:p>
                  </a:txBody>
                  <a:tcPr/>
                </a:tc>
                <a:tc>
                  <a:txBody>
                    <a:bodyPr/>
                    <a:lstStyle/>
                    <a:p>
                      <a:endParaRPr lang="de-AT" dirty="0"/>
                    </a:p>
                  </a:txBody>
                  <a:tcPr/>
                </a:tc>
              </a:tr>
            </a:tbl>
          </a:graphicData>
        </a:graphic>
      </p:graphicFrame>
      <p:sp>
        <p:nvSpPr>
          <p:cNvPr id="5" name="Rechteck 4"/>
          <p:cNvSpPr/>
          <p:nvPr/>
        </p:nvSpPr>
        <p:spPr>
          <a:xfrm>
            <a:off x="0" y="9525"/>
            <a:ext cx="9144000" cy="68484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29701" name="Textfeld 5"/>
          <p:cNvSpPr txBox="1">
            <a:spLocks noChangeArrowheads="1"/>
          </p:cNvSpPr>
          <p:nvPr/>
        </p:nvSpPr>
        <p:spPr bwMode="auto">
          <a:xfrm>
            <a:off x="0" y="1484784"/>
            <a:ext cx="9144000" cy="1107996"/>
          </a:xfrm>
          <a:prstGeom prst="rect">
            <a:avLst/>
          </a:prstGeom>
          <a:noFill/>
          <a:ln w="9525">
            <a:noFill/>
            <a:miter lim="800000"/>
            <a:headEnd/>
            <a:tailEnd/>
          </a:ln>
        </p:spPr>
        <p:txBody>
          <a:bodyPr>
            <a:spAutoFit/>
          </a:bodyPr>
          <a:lstStyle/>
          <a:p>
            <a:pPr algn="ctr"/>
            <a:r>
              <a:rPr lang="de-AT" sz="6600" dirty="0" smtClean="0">
                <a:latin typeface="Calibri" pitchFamily="34" charset="0"/>
              </a:rPr>
              <a:t>DB   modellieren</a:t>
            </a:r>
            <a:endParaRPr lang="de-AT" sz="4400" dirty="0">
              <a:latin typeface="Calibri" pitchFamily="34" charset="0"/>
            </a:endParaRPr>
          </a:p>
        </p:txBody>
      </p:sp>
      <p:sp>
        <p:nvSpPr>
          <p:cNvPr id="7" name="Foliennummernplatzhalter 6"/>
          <p:cNvSpPr>
            <a:spLocks noGrp="1"/>
          </p:cNvSpPr>
          <p:nvPr>
            <p:ph type="sldNum" sz="quarter" idx="12"/>
          </p:nvPr>
        </p:nvSpPr>
        <p:spPr/>
        <p:txBody>
          <a:bodyPr/>
          <a:lstStyle/>
          <a:p>
            <a:pPr>
              <a:defRPr/>
            </a:pPr>
            <a:fld id="{28311530-E6DA-4A8F-B1D0-3F32FBF6C09A}" type="slidenum">
              <a:rPr lang="de-DE" smtClean="0"/>
              <a:pPr>
                <a:defRPr/>
              </a:pPr>
              <a:t>3</a:t>
            </a:fld>
            <a:endParaRPr lang="de-DE" dirty="0"/>
          </a:p>
        </p:txBody>
      </p:sp>
      <p:sp>
        <p:nvSpPr>
          <p:cNvPr id="9" name="Inhaltsplatzhalter 4"/>
          <p:cNvSpPr txBox="1">
            <a:spLocks/>
          </p:cNvSpPr>
          <p:nvPr/>
        </p:nvSpPr>
        <p:spPr>
          <a:xfrm>
            <a:off x="395536" y="2636912"/>
            <a:ext cx="8424936" cy="3489251"/>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tabLst/>
              <a:defRPr/>
            </a:pPr>
            <a:r>
              <a:rPr kumimoji="0" lang="de-AT" sz="2800" b="0" i="0" u="none" strike="noStrike" kern="1200" cap="none" spc="0" normalizeH="0" baseline="0" noProof="0" dirty="0" smtClean="0">
                <a:ln>
                  <a:noFill/>
                </a:ln>
                <a:solidFill>
                  <a:schemeClr val="tx1"/>
                </a:solidFill>
                <a:effectLst/>
                <a:uLnTx/>
                <a:uFillTx/>
                <a:latin typeface="+mn-lt"/>
                <a:ea typeface="+mn-ea"/>
                <a:cs typeface="+mn-cs"/>
              </a:rPr>
              <a:t> </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endParaRPr kumimoji="0" lang="de-AT"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396513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a:t>
            </a:fld>
            <a:endParaRPr lang="de-DE" dirty="0"/>
          </a:p>
        </p:txBody>
      </p:sp>
      <p:sp>
        <p:nvSpPr>
          <p:cNvPr id="5" name="Inhaltsplatzhalter 4"/>
          <p:cNvSpPr>
            <a:spLocks noGrp="1"/>
          </p:cNvSpPr>
          <p:nvPr>
            <p:ph idx="1"/>
          </p:nvPr>
        </p:nvSpPr>
        <p:spPr>
          <a:xfrm>
            <a:off x="395536" y="1340768"/>
            <a:ext cx="8424936" cy="4785395"/>
          </a:xfrm>
        </p:spPr>
        <p:txBody>
          <a:bodyPr>
            <a:normAutofit/>
          </a:bodyPr>
          <a:lstStyle/>
          <a:p>
            <a:r>
              <a:rPr lang="de-AT" dirty="0" smtClean="0"/>
              <a:t>                                            </a:t>
            </a:r>
            <a:r>
              <a:rPr lang="de-AT" b="1" dirty="0" smtClean="0">
                <a:solidFill>
                  <a:srgbClr val="FF0000"/>
                </a:solidFill>
              </a:rPr>
              <a:t> - nennt man bei Datenbanken den </a:t>
            </a:r>
            <a:r>
              <a:rPr lang="de-AT" b="1" dirty="0" err="1" smtClean="0">
                <a:solidFill>
                  <a:srgbClr val="FF0000"/>
                </a:solidFill>
              </a:rPr>
              <a:t>Entwurfsprozess</a:t>
            </a:r>
            <a:r>
              <a:rPr lang="de-AT" b="1" dirty="0" smtClean="0">
                <a:solidFill>
                  <a:srgbClr val="FF0000"/>
                </a:solidFill>
              </a:rPr>
              <a:t> wie man von Anforderungen zu einem DB-Modell (Tabellen und Beziehungen) und später zu einer wirklichen Datenbank kommt. </a:t>
            </a:r>
            <a:br>
              <a:rPr lang="de-AT" b="1" dirty="0" smtClean="0">
                <a:solidFill>
                  <a:srgbClr val="FF0000"/>
                </a:solidFill>
              </a:rPr>
            </a:br>
            <a:r>
              <a:rPr lang="de-AT" sz="4000" b="1" dirty="0" smtClean="0"/>
              <a:t>Wie geht man grundsätzlich vor?</a:t>
            </a:r>
            <a:endParaRPr lang="de-AT" dirty="0" smtClean="0"/>
          </a:p>
          <a:p>
            <a:r>
              <a:rPr lang="de-AT" dirty="0" smtClean="0"/>
              <a:t>Man versucht einen möglichst guten Wissensstand über die Realität zu erlangen, dazu sieht man sich im Detail an wie die Abläufe jetzt funktionieren.</a:t>
            </a:r>
          </a:p>
          <a:p>
            <a:r>
              <a:rPr lang="de-AT" dirty="0" smtClean="0"/>
              <a:t>Und bildet dies in der Datenbank ab </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sp>
        <p:nvSpPr>
          <p:cNvPr id="7" name="Rechteck 6"/>
          <p:cNvSpPr/>
          <p:nvPr/>
        </p:nvSpPr>
        <p:spPr>
          <a:xfrm>
            <a:off x="730755" y="980728"/>
            <a:ext cx="3769237"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de-DE"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Modellieren</a:t>
            </a:r>
            <a:endParaRPr lang="de-DE"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5</a:t>
            </a:fld>
            <a:endParaRPr lang="de-DE" dirty="0"/>
          </a:p>
        </p:txBody>
      </p:sp>
      <p:sp>
        <p:nvSpPr>
          <p:cNvPr id="5" name="Inhaltsplatzhalter 4"/>
          <p:cNvSpPr>
            <a:spLocks noGrp="1"/>
          </p:cNvSpPr>
          <p:nvPr>
            <p:ph idx="1"/>
          </p:nvPr>
        </p:nvSpPr>
        <p:spPr>
          <a:xfrm>
            <a:off x="395536" y="1124744"/>
            <a:ext cx="8424936" cy="5001419"/>
          </a:xfrm>
        </p:spPr>
        <p:txBody>
          <a:bodyPr>
            <a:normAutofit/>
          </a:bodyPr>
          <a:lstStyle/>
          <a:p>
            <a:r>
              <a:rPr lang="de-AT" dirty="0" smtClean="0"/>
              <a:t>So sieht unser Formular aus</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1027" name="Picture 3" descr="C:\Users\psad\Desktop\DBIS2\20110504_Access07\scanwissiwisseline.JPG"/>
          <p:cNvPicPr>
            <a:picLocks noChangeAspect="1" noChangeArrowheads="1"/>
          </p:cNvPicPr>
          <p:nvPr/>
        </p:nvPicPr>
        <p:blipFill>
          <a:blip r:embed="rId4" cstate="print"/>
          <a:srcRect/>
          <a:stretch>
            <a:fillRect/>
          </a:stretch>
        </p:blipFill>
        <p:spPr bwMode="auto">
          <a:xfrm>
            <a:off x="179512" y="1556792"/>
            <a:ext cx="8818254" cy="475252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6</a:t>
            </a:fld>
            <a:endParaRPr lang="de-DE" dirty="0"/>
          </a:p>
        </p:txBody>
      </p:sp>
      <p:sp>
        <p:nvSpPr>
          <p:cNvPr id="5" name="Inhaltsplatzhalter 4"/>
          <p:cNvSpPr>
            <a:spLocks noGrp="1"/>
          </p:cNvSpPr>
          <p:nvPr>
            <p:ph idx="1"/>
          </p:nvPr>
        </p:nvSpPr>
        <p:spPr>
          <a:xfrm>
            <a:off x="395536" y="1340768"/>
            <a:ext cx="8424936" cy="4785395"/>
          </a:xfrm>
        </p:spPr>
        <p:txBody>
          <a:bodyPr>
            <a:normAutofit lnSpcReduction="10000"/>
          </a:bodyPr>
          <a:lstStyle/>
          <a:p>
            <a:r>
              <a:rPr lang="de-AT" dirty="0" smtClean="0"/>
              <a:t>In der tabellarischen Darstellung ist eine Zeile eine Ausgabe.</a:t>
            </a:r>
          </a:p>
          <a:p>
            <a:r>
              <a:rPr lang="de-AT" dirty="0" smtClean="0"/>
              <a:t>Spalte Nummer ist eine fortlaufend numerierende Zahl (die Datenbank bietet dafür den Typ Autowert)</a:t>
            </a:r>
          </a:p>
          <a:p>
            <a:r>
              <a:rPr lang="de-AT" dirty="0" smtClean="0"/>
              <a:t>Datum und Bezeichnung sind normale Felder</a:t>
            </a:r>
          </a:p>
          <a:p>
            <a:r>
              <a:rPr lang="de-AT" dirty="0" smtClean="0"/>
              <a:t>Art ist ein kategorisierendes Feld und kann nur bestimmte Werte annehmen.</a:t>
            </a:r>
          </a:p>
          <a:p>
            <a:r>
              <a:rPr lang="de-AT" dirty="0" smtClean="0"/>
              <a:t>Die 3 Personenspalten (sehen aus wie eine Excel </a:t>
            </a:r>
            <a:r>
              <a:rPr lang="de-AT" dirty="0" err="1" smtClean="0"/>
              <a:t>Pivotausgabe</a:t>
            </a:r>
            <a:r>
              <a:rPr lang="de-AT" dirty="0" smtClean="0"/>
              <a:t>) zeigen welcher Geldbetrag welcher Person zugeordnet wird. </a:t>
            </a:r>
            <a:br>
              <a:rPr lang="de-AT" dirty="0" smtClean="0"/>
            </a:br>
            <a:endParaRPr lang="de-AT" dirty="0" smtClean="0"/>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 Access</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7</a:t>
            </a:fld>
            <a:endParaRPr lang="de-DE" dirty="0"/>
          </a:p>
        </p:txBody>
      </p:sp>
      <p:sp>
        <p:nvSpPr>
          <p:cNvPr id="5" name="Inhaltsplatzhalter 4"/>
          <p:cNvSpPr>
            <a:spLocks noGrp="1"/>
          </p:cNvSpPr>
          <p:nvPr>
            <p:ph idx="1"/>
          </p:nvPr>
        </p:nvSpPr>
        <p:spPr>
          <a:xfrm>
            <a:off x="395536" y="1340768"/>
            <a:ext cx="8424936" cy="4785395"/>
          </a:xfrm>
        </p:spPr>
        <p:txBody>
          <a:bodyPr>
            <a:normAutofit/>
          </a:bodyPr>
          <a:lstStyle/>
          <a:p>
            <a:r>
              <a:rPr lang="de-AT" dirty="0" smtClean="0"/>
              <a:t>Erstellen Sie eine neue Datenbank </a:t>
            </a:r>
            <a:br>
              <a:rPr lang="de-AT" dirty="0" smtClean="0"/>
            </a:br>
            <a:r>
              <a:rPr lang="de-AT" dirty="0" smtClean="0"/>
              <a:t>in Access</a:t>
            </a:r>
          </a:p>
          <a:p>
            <a:endParaRPr lang="de-AT" dirty="0" smtClean="0"/>
          </a:p>
          <a:p>
            <a:r>
              <a:rPr lang="de-AT" dirty="0" smtClean="0"/>
              <a:t>Stellen Sie in Datei-Optionen-</a:t>
            </a:r>
            <a:br>
              <a:rPr lang="de-AT" dirty="0" smtClean="0"/>
            </a:br>
            <a:r>
              <a:rPr lang="de-AT" dirty="0" smtClean="0"/>
              <a:t>Aktuelle Datenbank  folgende</a:t>
            </a:r>
            <a:br>
              <a:rPr lang="de-AT" dirty="0" smtClean="0"/>
            </a:br>
            <a:r>
              <a:rPr lang="de-AT" dirty="0" err="1" smtClean="0"/>
              <a:t>Settings</a:t>
            </a:r>
            <a:r>
              <a:rPr lang="de-AT" dirty="0" smtClean="0"/>
              <a:t> sinnvoll ein:</a:t>
            </a:r>
          </a:p>
          <a:p>
            <a:endParaRPr lang="de-AT" dirty="0" smtClean="0"/>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2050" name="Picture 2"/>
          <p:cNvPicPr>
            <a:picLocks noChangeAspect="1" noChangeArrowheads="1"/>
          </p:cNvPicPr>
          <p:nvPr/>
        </p:nvPicPr>
        <p:blipFill>
          <a:blip r:embed="rId4" cstate="print"/>
          <a:srcRect/>
          <a:stretch>
            <a:fillRect/>
          </a:stretch>
        </p:blipFill>
        <p:spPr bwMode="auto">
          <a:xfrm>
            <a:off x="6228184" y="980728"/>
            <a:ext cx="2767013" cy="2933700"/>
          </a:xfrm>
          <a:prstGeom prst="rect">
            <a:avLst/>
          </a:prstGeom>
          <a:noFill/>
          <a:ln w="9525">
            <a:noFill/>
            <a:miter lim="800000"/>
            <a:headEnd/>
            <a:tailEnd/>
          </a:ln>
        </p:spPr>
      </p:pic>
      <p:pic>
        <p:nvPicPr>
          <p:cNvPr id="2054" name="Picture 6" descr="C:\Users\psad\AppData\Local\Temp\SNAGHTML12047ce.PNG"/>
          <p:cNvPicPr>
            <a:picLocks noChangeAspect="1" noChangeArrowheads="1"/>
          </p:cNvPicPr>
          <p:nvPr/>
        </p:nvPicPr>
        <p:blipFill>
          <a:blip r:embed="rId5" cstate="print"/>
          <a:srcRect/>
          <a:stretch>
            <a:fillRect/>
          </a:stretch>
        </p:blipFill>
        <p:spPr bwMode="auto">
          <a:xfrm>
            <a:off x="755576" y="4149080"/>
            <a:ext cx="5743575" cy="21526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 Access</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8</a:t>
            </a:fld>
            <a:endParaRPr lang="de-DE" dirty="0"/>
          </a:p>
        </p:txBody>
      </p:sp>
      <p:sp>
        <p:nvSpPr>
          <p:cNvPr id="5" name="Inhaltsplatzhalter 4"/>
          <p:cNvSpPr>
            <a:spLocks noGrp="1"/>
          </p:cNvSpPr>
          <p:nvPr>
            <p:ph idx="1"/>
          </p:nvPr>
        </p:nvSpPr>
        <p:spPr>
          <a:xfrm>
            <a:off x="395536" y="1340768"/>
            <a:ext cx="8424936" cy="4785395"/>
          </a:xfrm>
        </p:spPr>
        <p:txBody>
          <a:bodyPr>
            <a:normAutofit/>
          </a:bodyPr>
          <a:lstStyle/>
          <a:p>
            <a:r>
              <a:rPr lang="de-AT" dirty="0" smtClean="0"/>
              <a:t>Erstellen von Tabellen IMMER in Entwurf!!!</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endParaRPr lang="de-AT" dirty="0" smtClean="0"/>
          </a:p>
          <a:p>
            <a:r>
              <a:rPr lang="de-AT" dirty="0" smtClean="0"/>
              <a:t>Erstellen Tabelle ist völlig ungeeignet, Access errät dabei aus eingegebenen Daten den Datentyp</a:t>
            </a:r>
          </a:p>
          <a:p>
            <a:endParaRPr lang="de-AT" dirty="0" smtClean="0"/>
          </a:p>
          <a:p>
            <a:endParaRPr lang="de-AT" dirty="0" smtClean="0"/>
          </a:p>
          <a:p>
            <a:endParaRPr lang="de-AT" dirty="0" smtClean="0"/>
          </a:p>
          <a:p>
            <a:endParaRPr lang="de-AT" dirty="0" smtClean="0"/>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4098" name="Picture 2"/>
          <p:cNvPicPr>
            <a:picLocks noChangeAspect="1" noChangeArrowheads="1"/>
          </p:cNvPicPr>
          <p:nvPr/>
        </p:nvPicPr>
        <p:blipFill>
          <a:blip r:embed="rId4" cstate="print"/>
          <a:srcRect/>
          <a:stretch>
            <a:fillRect/>
          </a:stretch>
        </p:blipFill>
        <p:spPr bwMode="auto">
          <a:xfrm>
            <a:off x="683568" y="1844824"/>
            <a:ext cx="4608512" cy="2747745"/>
          </a:xfrm>
          <a:prstGeom prst="rect">
            <a:avLst/>
          </a:prstGeom>
          <a:noFill/>
          <a:ln w="9525">
            <a:noFill/>
            <a:miter lim="800000"/>
            <a:headEnd/>
            <a:tailEnd/>
          </a:ln>
        </p:spPr>
      </p:pic>
      <p:pic>
        <p:nvPicPr>
          <p:cNvPr id="4100" name="Picture 4" descr="C:\Users\psad\AppData\Local\Temp\SNAGHTML137d54e.PNG"/>
          <p:cNvPicPr>
            <a:picLocks noChangeAspect="1" noChangeArrowheads="1"/>
          </p:cNvPicPr>
          <p:nvPr/>
        </p:nvPicPr>
        <p:blipFill>
          <a:blip r:embed="rId5" cstate="print"/>
          <a:srcRect/>
          <a:stretch>
            <a:fillRect/>
          </a:stretch>
        </p:blipFill>
        <p:spPr bwMode="auto">
          <a:xfrm>
            <a:off x="5364088" y="2564904"/>
            <a:ext cx="3600450" cy="1990725"/>
          </a:xfrm>
          <a:prstGeom prst="rect">
            <a:avLst/>
          </a:prstGeom>
          <a:noFill/>
        </p:spPr>
      </p:pic>
      <p:sp>
        <p:nvSpPr>
          <p:cNvPr id="10" name="Pfeil nach rechts 9"/>
          <p:cNvSpPr/>
          <p:nvPr/>
        </p:nvSpPr>
        <p:spPr>
          <a:xfrm>
            <a:off x="4572000" y="3429000"/>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DB modellieren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9</a:t>
            </a:fld>
            <a:endParaRPr lang="de-DE" dirty="0"/>
          </a:p>
        </p:txBody>
      </p:sp>
      <p:sp>
        <p:nvSpPr>
          <p:cNvPr id="5" name="Inhaltsplatzhalter 4"/>
          <p:cNvSpPr>
            <a:spLocks noGrp="1"/>
          </p:cNvSpPr>
          <p:nvPr>
            <p:ph idx="1"/>
          </p:nvPr>
        </p:nvSpPr>
        <p:spPr>
          <a:xfrm>
            <a:off x="395536" y="1340768"/>
            <a:ext cx="8424936" cy="4785395"/>
          </a:xfrm>
        </p:spPr>
        <p:txBody>
          <a:bodyPr>
            <a:normAutofit/>
          </a:bodyPr>
          <a:lstStyle/>
          <a:p>
            <a:r>
              <a:rPr lang="de-AT" dirty="0" smtClean="0"/>
              <a:t>Und jetzt sind Sie dran</a:t>
            </a:r>
          </a:p>
          <a:p>
            <a:endParaRPr lang="de-AT" dirty="0" smtClean="0"/>
          </a:p>
          <a:p>
            <a:r>
              <a:rPr lang="de-AT" dirty="0" smtClean="0"/>
              <a:t>Wenn Sie noch keine klare Vorstellung vom Ergebnis haben beginnen Sie schon mal mit der Tabelle Ausgaben.</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BZQUTYFKESgvC81jUT6uQ"/>
</p:tagLst>
</file>

<file path=ppt/theme/theme1.xml><?xml version="1.0" encoding="utf-8"?>
<a:theme xmlns:a="http://schemas.openxmlformats.org/drawingml/2006/main" name="HTL Spengergasse Vorlage V0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HTL Spengergasse Vorlage V01</Template>
  <TotalTime>0</TotalTime>
  <Words>1377</Words>
  <Application>Microsoft Office PowerPoint</Application>
  <PresentationFormat>Bildschirmpräsentation (4:3)</PresentationFormat>
  <Paragraphs>249</Paragraphs>
  <Slides>18</Slides>
  <Notes>17</Notes>
  <HiddenSlides>0</HiddenSlides>
  <MMClips>0</MMClips>
  <ScaleCrop>false</ScaleCrop>
  <HeadingPairs>
    <vt:vector size="4" baseType="variant">
      <vt:variant>
        <vt:lpstr>Design</vt:lpstr>
      </vt:variant>
      <vt:variant>
        <vt:i4>1</vt:i4>
      </vt:variant>
      <vt:variant>
        <vt:lpstr>Folientitel</vt:lpstr>
      </vt:variant>
      <vt:variant>
        <vt:i4>18</vt:i4>
      </vt:variant>
    </vt:vector>
  </HeadingPairs>
  <TitlesOfParts>
    <vt:vector size="19" baseType="lpstr">
      <vt:lpstr>HTL Spengergasse Vorlage V01</vt:lpstr>
      <vt:lpstr>DBIS2 –  Datenbanken und Informationssysteme</vt:lpstr>
      <vt:lpstr>Lernziele</vt:lpstr>
      <vt:lpstr>Folie 3</vt:lpstr>
      <vt:lpstr>DB modellieren</vt:lpstr>
      <vt:lpstr>DB modellieren</vt:lpstr>
      <vt:lpstr>DB modellieren</vt:lpstr>
      <vt:lpstr>DB modellieren Access</vt:lpstr>
      <vt:lpstr>DB modellieren Access</vt:lpstr>
      <vt:lpstr>DB modellieren</vt:lpstr>
      <vt:lpstr>DB modellieren Lösung</vt:lpstr>
      <vt:lpstr>DB modellieren Lösung</vt:lpstr>
      <vt:lpstr>DB modellieren Lösung</vt:lpstr>
      <vt:lpstr>DB modellieren Lösung</vt:lpstr>
      <vt:lpstr>DB modellieren Lösung</vt:lpstr>
      <vt:lpstr>Folie 15</vt:lpstr>
      <vt:lpstr>DB modellieren für Formulare</vt:lpstr>
      <vt:lpstr>DB modellieren für Formulare</vt:lpstr>
      <vt:lpstr>DB modellieren für Formulare</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DBIS2 –  Datenbanken und Informationssysteme</dc:title>
  <dc:creator>Divi</dc:creator>
  <cp:lastModifiedBy>psad</cp:lastModifiedBy>
  <cp:revision>380</cp:revision>
  <dcterms:created xsi:type="dcterms:W3CDTF">2010-09-09T10:26:00Z</dcterms:created>
  <dcterms:modified xsi:type="dcterms:W3CDTF">2012-04-27T08:15:09Z</dcterms:modified>
</cp:coreProperties>
</file>