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306" r:id="rId3"/>
    <p:sldId id="290" r:id="rId4"/>
    <p:sldId id="322" r:id="rId5"/>
    <p:sldId id="323" r:id="rId6"/>
    <p:sldId id="324" r:id="rId7"/>
    <p:sldId id="331" r:id="rId8"/>
    <p:sldId id="312" r:id="rId9"/>
    <p:sldId id="327" r:id="rId10"/>
    <p:sldId id="328" r:id="rId11"/>
    <p:sldId id="329" r:id="rId12"/>
    <p:sldId id="330" r:id="rId13"/>
    <p:sldId id="298" r:id="rId14"/>
    <p:sldId id="332" r:id="rId15"/>
    <p:sldId id="333" r:id="rId16"/>
    <p:sldId id="334" r:id="rId17"/>
    <p:sldId id="335" r:id="rId18"/>
    <p:sldId id="336" r:id="rId19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68639" autoAdjust="0"/>
  </p:normalViewPr>
  <p:slideViewPr>
    <p:cSldViewPr>
      <p:cViewPr>
        <p:scale>
          <a:sx n="80" d="100"/>
          <a:sy n="80" d="100"/>
        </p:scale>
        <p:origin x="-1301" y="3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1550" y="-5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10.05.2012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96" y="0"/>
            <a:ext cx="5519936" cy="413995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260648" y="4343400"/>
            <a:ext cx="6408712" cy="48006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 (bezüglich der Datenbank aus Test Wiederholung)</a:t>
            </a:r>
          </a:p>
          <a:p>
            <a:endParaRPr lang="de-AT" baseline="0" dirty="0" smtClean="0"/>
          </a:p>
          <a:p>
            <a:r>
              <a:rPr lang="de-AT" baseline="0" dirty="0" smtClean="0"/>
              <a:t>Erstellt man eine Datenbank, so bieten sich bei den Tabellen des öfteren </a:t>
            </a:r>
          </a:p>
          <a:p>
            <a:r>
              <a:rPr lang="de-AT" baseline="0" dirty="0" smtClean="0"/>
              <a:t>  vorhandene Felder als Primärschlüssel an.</a:t>
            </a:r>
          </a:p>
          <a:p>
            <a:r>
              <a:rPr lang="de-AT" baseline="0" dirty="0" smtClean="0"/>
              <a:t>   --- sie sind eindeutig (2 Lehrer haben grundsätzlich eine unterschiedliches Lehrerkürzel)</a:t>
            </a:r>
          </a:p>
          <a:p>
            <a:r>
              <a:rPr lang="de-AT" baseline="0" dirty="0" smtClean="0"/>
              <a:t>   --- sie haben bereits einen Wert wenn der Datensatz gespeichert wird  </a:t>
            </a:r>
          </a:p>
          <a:p>
            <a:r>
              <a:rPr lang="de-AT" baseline="0" dirty="0" smtClean="0"/>
              <a:t>   --- sie ändern ihren Wert nicht</a:t>
            </a:r>
          </a:p>
          <a:p>
            <a:endParaRPr lang="de-AT" baseline="0" dirty="0" smtClean="0"/>
          </a:p>
          <a:p>
            <a:r>
              <a:rPr lang="de-AT" baseline="0" dirty="0" smtClean="0"/>
              <a:t>Ist das so, dann kann (soll) man dieses Feld (die Felder) auch als Primärschlüssel verwenden</a:t>
            </a:r>
          </a:p>
          <a:p>
            <a:r>
              <a:rPr lang="de-AT" baseline="0" dirty="0" smtClean="0"/>
              <a:t>Hat man kein geeignetes Feld so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man einen automatisches </a:t>
            </a:r>
            <a:r>
              <a:rPr lang="de-AT" baseline="0" dirty="0" err="1" smtClean="0"/>
              <a:t>Nummerierfeld</a:t>
            </a:r>
            <a:r>
              <a:rPr lang="de-AT" baseline="0" dirty="0" smtClean="0"/>
              <a:t> (Datentyp Autowert)</a:t>
            </a:r>
          </a:p>
          <a:p>
            <a:r>
              <a:rPr lang="de-AT" baseline="0" dirty="0" smtClean="0"/>
              <a:t>                   als Primärschlüssel benutzen.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vorliegenden Beispiel haben nur jene Tabellen einen zusammengesetzten Primärschlüssel,</a:t>
            </a:r>
          </a:p>
          <a:p>
            <a:r>
              <a:rPr lang="de-AT" baseline="0" dirty="0" smtClean="0"/>
              <a:t>       von denen keinerlei Beziehungen zu anderen Tabellen wegführt.</a:t>
            </a:r>
          </a:p>
          <a:p>
            <a:r>
              <a:rPr lang="de-AT" baseline="0" dirty="0" smtClean="0"/>
              <a:t>       mit anderen Worten --- es gibt keinen Fall eines zusammengesetzten Fremdschlüssels</a:t>
            </a:r>
          </a:p>
          <a:p>
            <a:r>
              <a:rPr lang="de-AT" baseline="0" dirty="0" smtClean="0"/>
              <a:t>Für die spätere Programmierung wird sich das als praktisch erweisen.</a:t>
            </a:r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Man kann mehrere Felder markieren und in einem drag and drop plazieren.</a:t>
            </a:r>
          </a:p>
          <a:p>
            <a:r>
              <a:rPr lang="de-AT" baseline="0" dirty="0" smtClean="0"/>
              <a:t>Es werden dann zum Typ passende (bzw. in Nachschlagen eingestellte) Felder erzeugt.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Alternativ kann man auch im </a:t>
            </a:r>
            <a:r>
              <a:rPr lang="de-AT" baseline="0" dirty="0" err="1" smtClean="0"/>
              <a:t>Ribbonbar</a:t>
            </a:r>
            <a:r>
              <a:rPr lang="de-AT" baseline="0" dirty="0" smtClean="0"/>
              <a:t> aus den vielen Fehlern auswählen.</a:t>
            </a:r>
          </a:p>
          <a:p>
            <a:r>
              <a:rPr lang="de-AT" baseline="0" dirty="0" smtClean="0"/>
              <a:t>   (leider kein drag and drop, zuerst im </a:t>
            </a:r>
            <a:r>
              <a:rPr lang="de-AT" baseline="0" dirty="0" err="1" smtClean="0"/>
              <a:t>Ribbonbar</a:t>
            </a:r>
            <a:r>
              <a:rPr lang="de-AT" baseline="0" dirty="0" smtClean="0"/>
              <a:t> klicken, dann im Formular auf die gewünschte Stelle klicken)</a:t>
            </a:r>
          </a:p>
          <a:p>
            <a:r>
              <a:rPr lang="de-AT" baseline="0" dirty="0" smtClean="0"/>
              <a:t>!!!!! Damit ein solches Feld aber auch Daten anzeigt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man händisch die Eigenschaft Steuerelementinhalt ausfüllen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Die Felder beziehen die Daten aus der Datensatzquelle (die im Formular eingestellt ist)</a:t>
            </a:r>
          </a:p>
          <a:p>
            <a:r>
              <a:rPr lang="de-AT" baseline="0" dirty="0" smtClean="0"/>
              <a:t>Welches konkrete Feld aus der Datensatzquelle angezeigt wird steht in der Eigenschaft Steuerelementinhalt.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Erstellt man ein Feld aus dem </a:t>
            </a:r>
            <a:r>
              <a:rPr lang="de-AT" baseline="0" dirty="0" err="1" smtClean="0"/>
              <a:t>Ribbonbar</a:t>
            </a:r>
            <a:r>
              <a:rPr lang="de-AT" baseline="0" dirty="0" smtClean="0"/>
              <a:t>, so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sofort die Eigenschaft Steuerelementinhalt eingestellt werden</a:t>
            </a:r>
          </a:p>
          <a:p>
            <a:r>
              <a:rPr lang="de-AT" baseline="0" dirty="0" smtClean="0"/>
              <a:t>        (ansonsten zeigt das Feld niemals Daten an)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Daneben gibt es zahlreiche andere Eigenschaftseinstellungen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Für das Formular   (dazu links oben in graue Quadrat klicken)</a:t>
            </a:r>
          </a:p>
          <a:p>
            <a:r>
              <a:rPr lang="de-AT" baseline="0" dirty="0" smtClean="0"/>
              <a:t>Für Bereiche (z.B. den Detailbereich auf den man klicken kann)</a:t>
            </a:r>
          </a:p>
          <a:p>
            <a:r>
              <a:rPr lang="de-AT" baseline="0" dirty="0" smtClean="0"/>
              <a:t>Für Felder (die man angeklickt hat)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Kopfbereich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immer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konstant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Detailbereich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jeweils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verschiedenen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Datensätze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gezeigt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Hilfe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Navigationsschaltflächen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durch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Datensätze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blättern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(</a:t>
            </a:r>
            <a:r>
              <a:rPr lang="en-US" baseline="0" dirty="0" err="1" smtClean="0"/>
              <a:t>geht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Pageup</a:t>
            </a:r>
            <a:r>
              <a:rPr lang="en-US" baseline="0" dirty="0" smtClean="0"/>
              <a:t>/down </a:t>
            </a:r>
            <a:r>
              <a:rPr lang="en-US" baseline="0" dirty="0" err="1" smtClean="0"/>
              <a:t>Tasten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Datensatzmarkierer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ermöglicht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Ganzes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markieren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(um </a:t>
            </a:r>
            <a:r>
              <a:rPr lang="en-US" baseline="0" dirty="0" err="1" smtClean="0"/>
              <a:t>ihn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z.B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Del Taste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löschen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Während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wechselt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schwarze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Dreieck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Bleistift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</a:t>
            </a:r>
            <a:r>
              <a:rPr lang="en-US" baseline="0" dirty="0" err="1" smtClean="0"/>
              <a:t>solange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Bleistift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gezeigt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ESC Taste (</a:t>
            </a:r>
            <a:r>
              <a:rPr lang="en-US" baseline="0" dirty="0" err="1" smtClean="0"/>
              <a:t>ev</a:t>
            </a:r>
            <a:r>
              <a:rPr lang="en-US" baseline="0" dirty="0" smtClean="0"/>
              <a:t>. 2mal) die </a:t>
            </a:r>
            <a:r>
              <a:rPr lang="en-US" baseline="0" dirty="0" err="1" smtClean="0"/>
              <a:t>Änderungen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rückgängig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machen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</a:t>
            </a:r>
            <a:r>
              <a:rPr lang="en-US" baseline="0" dirty="0" err="1" smtClean="0"/>
              <a:t>Sobald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weiterblättert</a:t>
            </a:r>
            <a:r>
              <a:rPr lang="en-US" baseline="0" dirty="0" smtClean="0"/>
              <a:t>, das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schließt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ähnliches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gespeichert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undo </a:t>
            </a:r>
            <a:r>
              <a:rPr lang="en-US" baseline="0" dirty="0" err="1" smtClean="0"/>
              <a:t>Möglichkeit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Datensatzquelle</a:t>
            </a:r>
            <a:r>
              <a:rPr lang="en-US" baseline="0" dirty="0" smtClean="0"/>
              <a:t>    und </a:t>
            </a:r>
            <a:r>
              <a:rPr lang="en-US" baseline="0" dirty="0" err="1" smtClean="0"/>
              <a:t>Steuerelementinhalt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also die  </a:t>
            </a:r>
            <a:r>
              <a:rPr lang="en-US" baseline="0" dirty="0" err="1" smtClean="0"/>
              <a:t>Schlüsseleigenschaften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Füllt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, so </a:t>
            </a:r>
            <a:r>
              <a:rPr lang="en-US" baseline="0" dirty="0" err="1" smtClean="0"/>
              <a:t>erhält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automatisch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komplette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</a:t>
            </a:r>
            <a:r>
              <a:rPr lang="en-US" baseline="0" dirty="0" err="1" smtClean="0"/>
              <a:t>Bearbeitungsmöglichkeit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Formulare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Felder, die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an und </a:t>
            </a:r>
            <a:r>
              <a:rPr lang="en-US" baseline="0" dirty="0" err="1" smtClean="0"/>
              <a:t>erfordern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umfangreiches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Programmieren</a:t>
            </a:r>
            <a:r>
              <a:rPr lang="en-US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und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Ausnahmefällen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Formularassistent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Felder (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</a:t>
            </a:r>
            <a:r>
              <a:rPr lang="en-US" baseline="0" dirty="0" err="1" smtClean="0"/>
              <a:t>auswählen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sowohl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Abfrage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entsprechendes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erzeugt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sinnhafte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Einsatz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hängt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Feldauswahl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Wenn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ahnungsloser</a:t>
            </a:r>
            <a:r>
              <a:rPr lang="en-US" baseline="0" dirty="0" smtClean="0"/>
              <a:t> User </a:t>
            </a:r>
            <a:r>
              <a:rPr lang="en-US" baseline="0" dirty="0" err="1" smtClean="0"/>
              <a:t>irgendwelche</a:t>
            </a:r>
            <a:r>
              <a:rPr lang="en-US" baseline="0" dirty="0" smtClean="0"/>
              <a:t> Felder </a:t>
            </a:r>
            <a:r>
              <a:rPr lang="en-US" baseline="0" dirty="0" err="1" smtClean="0"/>
              <a:t>wählen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die so </a:t>
            </a:r>
            <a:r>
              <a:rPr lang="en-US" baseline="0" dirty="0" err="1" smtClean="0"/>
              <a:t>erstellte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</a:t>
            </a:r>
            <a:r>
              <a:rPr lang="en-US" baseline="0" dirty="0" smtClean="0"/>
              <a:t>/</a:t>
            </a:r>
            <a:r>
              <a:rPr lang="en-US" baseline="0" dirty="0" err="1" smtClean="0"/>
              <a:t>Formkombination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eigenartig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ausfallen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Besser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überlegen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planen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agieren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fool with a tool is still a fool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???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würde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aussehen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man  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Geschlechter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auswählt</a:t>
            </a:r>
            <a:r>
              <a:rPr lang="en-US" baseline="0" dirty="0" smtClean="0"/>
              <a:t> ????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Antwort</a:t>
            </a:r>
            <a:r>
              <a:rPr lang="en-US" baseline="0" dirty="0" smtClean="0"/>
              <a:t>: man </a:t>
            </a:r>
            <a:r>
              <a:rPr lang="en-US" baseline="0" dirty="0" err="1" smtClean="0"/>
              <a:t>würde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erhalten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              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wie</a:t>
            </a:r>
            <a:r>
              <a:rPr lang="en-US" baseline="0" dirty="0" smtClean="0"/>
              <a:t> auf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nächsten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Folie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Wählt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welche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Beziehungen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Primärschlüsselseite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vorkommt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so </a:t>
            </a:r>
            <a:r>
              <a:rPr lang="en-US" baseline="0" dirty="0" err="1" smtClean="0"/>
              <a:t>enthält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generierte</a:t>
            </a:r>
            <a:r>
              <a:rPr lang="en-US" baseline="0" dirty="0" smtClean="0"/>
              <a:t> Form </a:t>
            </a:r>
            <a:r>
              <a:rPr lang="en-US" baseline="0" dirty="0" err="1" smtClean="0"/>
              <a:t>zusätzliche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untergeordneten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Dies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mittels</a:t>
            </a:r>
            <a:r>
              <a:rPr lang="en-US" baseline="0" dirty="0" smtClean="0"/>
              <a:t>   </a:t>
            </a:r>
            <a:r>
              <a:rPr lang="en-US" baseline="0" dirty="0" err="1" smtClean="0"/>
              <a:t>Unterformular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gelöst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Damit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Unterformular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synchron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anzeigt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folgende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Eigenschaftseinstellungen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nötig</a:t>
            </a:r>
            <a:r>
              <a:rPr lang="en-US" baseline="0" dirty="0" smtClean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Herkunftsobjekt</a:t>
            </a:r>
            <a:r>
              <a:rPr lang="en-US" baseline="0" dirty="0" smtClean="0"/>
              <a:t>     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Name des </a:t>
            </a:r>
            <a:r>
              <a:rPr lang="en-US" baseline="0" dirty="0" err="1" smtClean="0"/>
              <a:t>Unterformulars</a:t>
            </a:r>
            <a:r>
              <a:rPr lang="en-US" baseline="0" dirty="0" smtClean="0"/>
              <a:t> (man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direkt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angeben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Verknüpfen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    </a:t>
            </a:r>
            <a:r>
              <a:rPr lang="en-US" baseline="0" dirty="0" err="1" smtClean="0"/>
              <a:t>Feld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Hauptformular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Verknüpfen</a:t>
            </a:r>
            <a:r>
              <a:rPr lang="en-US" baseline="0" dirty="0" smtClean="0"/>
              <a:t> von       </a:t>
            </a:r>
            <a:r>
              <a:rPr lang="en-US" baseline="0" dirty="0" err="1" smtClean="0"/>
              <a:t>Feld</a:t>
            </a:r>
            <a:r>
              <a:rPr lang="en-US" baseline="0" dirty="0" smtClean="0"/>
              <a:t>(</a:t>
            </a:r>
            <a:r>
              <a:rPr lang="en-US" baseline="0" dirty="0" err="1" smtClean="0"/>
              <a:t>er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Unterformular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16</a:t>
            </a:fld>
            <a:endParaRPr lang="de-AT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Das </a:t>
            </a:r>
            <a:r>
              <a:rPr lang="en-US" baseline="0" dirty="0" err="1" smtClean="0"/>
              <a:t>Unterformular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wesentlichsten</a:t>
            </a:r>
            <a:r>
              <a:rPr lang="en-US" baseline="0" dirty="0" smtClean="0"/>
              <a:t> </a:t>
            </a:r>
            <a:r>
              <a:rPr lang="en-US" baseline="0" dirty="0" smtClean="0"/>
              <a:t>Controls,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Es  </a:t>
            </a:r>
            <a:r>
              <a:rPr lang="en-US" baseline="0" dirty="0" err="1" smtClean="0"/>
              <a:t>wird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typischerweise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angewendet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wenn</a:t>
            </a:r>
            <a:r>
              <a:rPr lang="en-US" baseline="0" dirty="0" smtClean="0"/>
              <a:t> man </a:t>
            </a:r>
            <a:br>
              <a:rPr lang="en-US" baseline="0" dirty="0" smtClean="0"/>
            </a:br>
            <a:r>
              <a:rPr lang="en-US" baseline="0" dirty="0" smtClean="0"/>
              <a:t>  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Datensatz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Hauptformulars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hier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Abteilung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mehrere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Datensätze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anzeigen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Typische Datensatzquellen der Unterformulare sind also all jene Tabellen,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  die den PK des Hauptformular Datensatzes (hier </a:t>
            </a:r>
            <a:r>
              <a:rPr lang="de-AT" baseline="0" dirty="0" err="1" smtClean="0"/>
              <a:t>Abt_ID</a:t>
            </a:r>
            <a:r>
              <a:rPr lang="de-AT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  als FK enthalten (hier die Tabelle Klasse)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Anders ist die Situation, wenn die Tabelle, welche Datensatzquelle</a:t>
            </a:r>
            <a:br>
              <a:rPr lang="de-AT" baseline="0" dirty="0" smtClean="0"/>
            </a:br>
            <a:r>
              <a:rPr lang="de-AT" baseline="0" dirty="0" smtClean="0"/>
              <a:t>   des Hauptformulars ist, selbst </a:t>
            </a:r>
            <a:r>
              <a:rPr lang="de-AT" baseline="0" dirty="0" err="1" smtClean="0"/>
              <a:t>FKs</a:t>
            </a:r>
            <a:r>
              <a:rPr lang="de-AT" baseline="0" dirty="0" smtClean="0"/>
              <a:t> enthält.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In diesem Fall verweist </a:t>
            </a:r>
            <a:r>
              <a:rPr lang="de-AT" baseline="0" dirty="0" err="1" smtClean="0"/>
              <a:t>Abt_Leiter</a:t>
            </a:r>
            <a:r>
              <a:rPr lang="de-AT" baseline="0" dirty="0" smtClean="0"/>
              <a:t> genau auf einen Lehrer-Datensatz,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Eine Combobox (Kombinationsfeld) ist also genau das richtige </a:t>
            </a:r>
            <a:r>
              <a:rPr lang="de-AT" baseline="0" dirty="0" err="1" smtClean="0"/>
              <a:t>Control</a:t>
            </a:r>
            <a:r>
              <a:rPr lang="de-AT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17</a:t>
            </a:fld>
            <a:endParaRPr lang="de-AT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diversen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Assistenten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auf den </a:t>
            </a:r>
            <a:r>
              <a:rPr lang="en-US" baseline="0" dirty="0" err="1" smtClean="0"/>
              <a:t>ersten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Blick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nett</a:t>
            </a:r>
            <a:r>
              <a:rPr lang="en-US" baseline="0" dirty="0" smtClean="0"/>
              <a:t>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  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echten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Formularen</a:t>
            </a:r>
            <a:r>
              <a:rPr lang="en-US" baseline="0" dirty="0" smtClean="0"/>
              <a:t>  hat man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kaum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Zeitgewinn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eingeschränkt</a:t>
            </a:r>
            <a:r>
              <a:rPr lang="en-US" baseline="0" dirty="0" smtClean="0"/>
              <a:t> an </a:t>
            </a:r>
            <a:r>
              <a:rPr lang="en-US" baseline="0" dirty="0" err="1" smtClean="0"/>
              <a:t>eigene</a:t>
            </a:r>
            <a:r>
              <a:rPr lang="en-US" baseline="0" dirty="0" smtClean="0"/>
              <a:t> Layouts </a:t>
            </a:r>
            <a:r>
              <a:rPr lang="en-US" baseline="0" dirty="0" err="1" smtClean="0"/>
              <a:t>anpassen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händisches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Erstellung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vom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leeren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layoutmässig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vorbereitetem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Formular</a:t>
            </a:r>
            <a:r>
              <a:rPr lang="en-US" baseline="0" dirty="0" smtClean="0"/>
              <a:t>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Ist</a:t>
            </a:r>
            <a:r>
              <a:rPr lang="en-US" baseline="0" dirty="0" smtClean="0"/>
              <a:t> in den </a:t>
            </a:r>
            <a:r>
              <a:rPr lang="en-US" baseline="0" dirty="0" err="1" smtClean="0"/>
              <a:t>Einzelschritten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gut </a:t>
            </a:r>
            <a:r>
              <a:rPr lang="en-US" baseline="0" dirty="0" err="1" smtClean="0"/>
              <a:t>unterstützt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flexibler</a:t>
            </a: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smtClean="0"/>
              <a:t>       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18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Tut man das nicht </a:t>
            </a:r>
            <a:r>
              <a:rPr lang="de-AT" dirty="0" err="1" smtClean="0"/>
              <a:t>muss</a:t>
            </a:r>
            <a:r>
              <a:rPr lang="de-AT" dirty="0" smtClean="0"/>
              <a:t> man es (vermutlich mehrfach) in den Formularen eintragen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bei Nachschlagen hinterlegte </a:t>
            </a:r>
            <a:r>
              <a:rPr lang="de-AT" dirty="0" err="1" smtClean="0"/>
              <a:t>Kombobox</a:t>
            </a:r>
            <a:r>
              <a:rPr lang="de-AT" baseline="0" dirty="0" smtClean="0"/>
              <a:t>  versteckt (aber verwaltet) einen nichtssagenden Fremdschlüssel</a:t>
            </a:r>
          </a:p>
          <a:p>
            <a:r>
              <a:rPr lang="de-AT" baseline="0" dirty="0" smtClean="0"/>
              <a:t>Z.B. bei Geschlecht steht 1 für männlich und 2 für weiblich, es ist ungleich besser    m und w </a:t>
            </a:r>
            <a:r>
              <a:rPr lang="de-AT" baseline="0" dirty="0" err="1" smtClean="0"/>
              <a:t>stattdessen</a:t>
            </a:r>
            <a:r>
              <a:rPr lang="de-AT" baseline="0" dirty="0" smtClean="0"/>
              <a:t> anzuzeigen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1. Im Tabellenentwurf sich auf die Zeile des Fremdschlüssels stellen</a:t>
            </a:r>
          </a:p>
          <a:p>
            <a:pPr marL="228600" indent="-228600">
              <a:buNone/>
            </a:pPr>
            <a:r>
              <a:rPr lang="de-AT" baseline="0" dirty="0" smtClean="0"/>
              <a:t>2. Unten im Reiter Nachschlagen bei Steuerelement  das Kombinationsfeld wählen</a:t>
            </a:r>
          </a:p>
          <a:p>
            <a:pPr marL="228600" indent="-228600">
              <a:buNone/>
            </a:pPr>
            <a:r>
              <a:rPr lang="de-AT" dirty="0" smtClean="0"/>
              <a:t>3. Bei Datensatzherkunft eine Tabelle oder Abfrage</a:t>
            </a:r>
            <a:r>
              <a:rPr lang="de-AT" baseline="0" dirty="0" smtClean="0"/>
              <a:t> angeben</a:t>
            </a:r>
          </a:p>
          <a:p>
            <a:pPr marL="228600" indent="-228600">
              <a:buNone/>
            </a:pPr>
            <a:r>
              <a:rPr lang="de-AT" baseline="0" dirty="0" smtClean="0"/>
              <a:t>    Dabei als 1. Spalte den zum Fremdschlüssel passenden Primärschlüssel nehmen, dazu ein sinnvolles Anzeigefeld</a:t>
            </a:r>
          </a:p>
          <a:p>
            <a:pPr marL="228600" indent="-228600">
              <a:buNone/>
            </a:pPr>
            <a:r>
              <a:rPr lang="de-AT" baseline="0" dirty="0" smtClean="0"/>
              <a:t>4. Spaltenanzahl setzen  (meist 2)</a:t>
            </a:r>
          </a:p>
          <a:p>
            <a:pPr marL="228600" indent="-228600">
              <a:buNone/>
            </a:pPr>
            <a:r>
              <a:rPr lang="de-AT" baseline="0" dirty="0" smtClean="0"/>
              <a:t>5. Spaltenbreiten setzen,  dabei die 1. Spalte auf 0cm     (z.B.     0;2;5     bei 3 Spalten)</a:t>
            </a:r>
          </a:p>
          <a:p>
            <a:pPr marL="228600" indent="-228600">
              <a:buNone/>
            </a:pPr>
            <a:r>
              <a:rPr lang="de-AT" baseline="0" dirty="0" smtClean="0"/>
              <a:t>6. Listenbreite ausreichend groß setzen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Oben sehen</a:t>
            </a:r>
            <a:r>
              <a:rPr lang="de-AT" baseline="0" dirty="0" smtClean="0"/>
              <a:t> Sie die Tabelle   </a:t>
            </a:r>
            <a:r>
              <a:rPr lang="de-AT" baseline="0" dirty="0" err="1" smtClean="0"/>
              <a:t>Schueler</a:t>
            </a:r>
            <a:r>
              <a:rPr lang="de-AT" baseline="0" dirty="0" smtClean="0"/>
              <a:t>   ohne Anpassungen</a:t>
            </a:r>
          </a:p>
          <a:p>
            <a:r>
              <a:rPr lang="de-AT" baseline="0" dirty="0" smtClean="0"/>
              <a:t>         Die Spaltenüberschriften sind die Feldnamen, </a:t>
            </a:r>
          </a:p>
          <a:p>
            <a:r>
              <a:rPr lang="de-AT" baseline="0" dirty="0" smtClean="0"/>
              <a:t>         die Inhalte aller Fremdschlüssel entsprechen dem jeweiligen Datentyp </a:t>
            </a:r>
          </a:p>
          <a:p>
            <a:r>
              <a:rPr lang="de-AT" baseline="0" dirty="0" smtClean="0"/>
              <a:t>               und sind DB interne Werte (eben die Primärschlüssel der jeweils anderen Tabelle)</a:t>
            </a:r>
          </a:p>
          <a:p>
            <a:r>
              <a:rPr lang="de-AT" baseline="0" dirty="0" smtClean="0"/>
              <a:t>Unten </a:t>
            </a:r>
            <a:endParaRPr lang="de-AT" dirty="0" smtClean="0"/>
          </a:p>
          <a:p>
            <a:r>
              <a:rPr lang="de-AT" dirty="0" smtClean="0"/>
              <a:t>Dann die gleiche Tabelle nach erfolgter Umstellung,</a:t>
            </a:r>
          </a:p>
          <a:p>
            <a:r>
              <a:rPr lang="de-AT" dirty="0" smtClean="0"/>
              <a:t>       Alle Spaltenüberschriften sind jetzt aus den eingetragenen Bezeichnungen,</a:t>
            </a:r>
          </a:p>
          <a:p>
            <a:r>
              <a:rPr lang="de-AT" dirty="0" smtClean="0"/>
              <a:t>       alle 3 Fremdschlüssel zeigen jetzt für Benutzer sinnvolle Werte </a:t>
            </a:r>
          </a:p>
          <a:p>
            <a:r>
              <a:rPr lang="de-AT" dirty="0" smtClean="0"/>
              <a:t>       (Achtung,</a:t>
            </a:r>
            <a:r>
              <a:rPr lang="de-AT" baseline="0" dirty="0" smtClean="0"/>
              <a:t> im Hintergrund sind natürlich noch immer die normalen numerischen Fremdschlüssel)</a:t>
            </a:r>
          </a:p>
          <a:p>
            <a:r>
              <a:rPr lang="de-AT" baseline="0" dirty="0" smtClean="0"/>
              <a:t>        wie auch bei Formatierungen zeigen die </a:t>
            </a:r>
            <a:r>
              <a:rPr lang="de-AT" baseline="0" dirty="0" err="1" smtClean="0"/>
              <a:t>Lookups</a:t>
            </a:r>
            <a:r>
              <a:rPr lang="de-AT" baseline="0" dirty="0" smtClean="0"/>
              <a:t> (Nachschlagen) Einstellungen jetzt eben was anders an</a:t>
            </a:r>
          </a:p>
          <a:p>
            <a:endParaRPr lang="de-AT" baseline="0" dirty="0" smtClean="0"/>
          </a:p>
          <a:p>
            <a:r>
              <a:rPr lang="de-AT" baseline="0" dirty="0" smtClean="0"/>
              <a:t>Nachschlagen  mittels </a:t>
            </a:r>
            <a:r>
              <a:rPr lang="de-AT" baseline="0" dirty="0" err="1" smtClean="0"/>
              <a:t>Kombobox</a:t>
            </a:r>
            <a:r>
              <a:rPr lang="de-AT" baseline="0" dirty="0" smtClean="0"/>
              <a:t> ist bei allen Spalten sinnvoll,</a:t>
            </a:r>
          </a:p>
          <a:p>
            <a:r>
              <a:rPr lang="de-AT" baseline="0" dirty="0" smtClean="0"/>
              <a:t>Wo man die Menge der möglichen Werte klar festlegen kann</a:t>
            </a:r>
          </a:p>
          <a:p>
            <a:r>
              <a:rPr lang="de-AT" baseline="0" dirty="0" smtClean="0"/>
              <a:t>     also sicherlich bei allen Fremdschlüsseln</a:t>
            </a:r>
          </a:p>
          <a:p>
            <a:r>
              <a:rPr lang="de-AT" baseline="0" dirty="0" smtClean="0"/>
              <a:t>           die </a:t>
            </a:r>
            <a:r>
              <a:rPr lang="de-AT" baseline="0" dirty="0" err="1" smtClean="0"/>
              <a:t>Kombobox</a:t>
            </a:r>
            <a:r>
              <a:rPr lang="de-AT" baseline="0" dirty="0" smtClean="0"/>
              <a:t> bietet die vorhandenen Primärschlüssel an</a:t>
            </a:r>
          </a:p>
          <a:p>
            <a:endParaRPr lang="de-AT" baseline="0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Wie kann man feststellen welche Felder Fremdschlüssel sind ???????</a:t>
            </a:r>
          </a:p>
          <a:p>
            <a:r>
              <a:rPr lang="de-AT" dirty="0" smtClean="0"/>
              <a:t>  Über Datenbanktools – Beziehungen</a:t>
            </a:r>
          </a:p>
          <a:p>
            <a:endParaRPr lang="de-AT" dirty="0" smtClean="0"/>
          </a:p>
          <a:p>
            <a:r>
              <a:rPr lang="de-AT" dirty="0" smtClean="0"/>
              <a:t>  Jede Beziehung geht vom Primärschlüssel (Schüsselsymbol!!)</a:t>
            </a:r>
            <a:r>
              <a:rPr lang="de-AT" baseline="0" dirty="0" smtClean="0"/>
              <a:t>  zum Fremdschlüssel (unendlich Zeichen)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Formulare sind die „Bildschirmmasken“ zur Bearbeitung der Tabellendaten.</a:t>
            </a:r>
          </a:p>
          <a:p>
            <a:endParaRPr lang="de-AT" dirty="0" smtClean="0"/>
          </a:p>
          <a:p>
            <a:r>
              <a:rPr lang="de-AT" dirty="0" smtClean="0"/>
              <a:t>Tabellen können nur in</a:t>
            </a:r>
            <a:r>
              <a:rPr lang="de-AT" baseline="0" dirty="0" smtClean="0"/>
              <a:t> Datenblattansicht geöffnet werden</a:t>
            </a:r>
          </a:p>
          <a:p>
            <a:r>
              <a:rPr lang="de-AT" baseline="0" dirty="0" smtClean="0"/>
              <a:t>Formulare können die Daten ungleich besser darstellen und auch </a:t>
            </a:r>
          </a:p>
          <a:p>
            <a:r>
              <a:rPr lang="de-AT" baseline="0" dirty="0" smtClean="0"/>
              <a:t>     Programmcode enthalten, der z.B. Eingaben überprüft   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In Access zeigen Formulare die Daten von Tabellen (oder Abfragen) an.</a:t>
            </a:r>
          </a:p>
          <a:p>
            <a:r>
              <a:rPr lang="de-AT" dirty="0" smtClean="0"/>
              <a:t>Deshalb ist die Datensatzquelle (früher auch Datensatzherkunft) die wichtigste</a:t>
            </a:r>
            <a:r>
              <a:rPr lang="de-AT" baseline="0" dirty="0" smtClean="0"/>
              <a:t> Einstellung eines Formulars</a:t>
            </a:r>
          </a:p>
          <a:p>
            <a:r>
              <a:rPr lang="de-AT" baseline="0" dirty="0" smtClean="0"/>
              <a:t>Dies wählt man hier zuerst unter Tabellen aus, danach wird das Form auch schon erstellt</a:t>
            </a:r>
          </a:p>
          <a:p>
            <a:endParaRPr lang="de-AT" baseline="0" dirty="0" smtClean="0"/>
          </a:p>
          <a:p>
            <a:r>
              <a:rPr lang="de-AT" baseline="0" dirty="0" smtClean="0"/>
              <a:t>Das geht recht schnell, man lernt folglich auch nicht worauf es ankommt.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Bei dieser Art der Erstellung wird auch ein tabellarisches Layout (erst ab Access 2010 einsetzbar)</a:t>
            </a:r>
          </a:p>
          <a:p>
            <a:r>
              <a:rPr lang="de-AT" baseline="0" dirty="0" smtClean="0"/>
              <a:t>Angelegt,. Feldhöhen oder –breiten werden nicht einzeln sondern für </a:t>
            </a:r>
            <a:r>
              <a:rPr lang="de-AT" baseline="0" dirty="0" err="1" smtClean="0"/>
              <a:t>Layout-spalten</a:t>
            </a:r>
            <a:r>
              <a:rPr lang="de-AT" baseline="0" dirty="0" smtClean="0"/>
              <a:t> bzw. –</a:t>
            </a:r>
            <a:r>
              <a:rPr lang="de-AT" baseline="0" dirty="0" err="1" smtClean="0"/>
              <a:t>zeilen</a:t>
            </a:r>
            <a:r>
              <a:rPr lang="de-AT" baseline="0" dirty="0" smtClean="0"/>
              <a:t> festgelegt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92150" y="0"/>
            <a:ext cx="5519738" cy="41402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Wählen Sie für die</a:t>
            </a:r>
            <a:r>
              <a:rPr lang="de-AT" baseline="0" dirty="0" smtClean="0"/>
              <a:t> Datensatzquelle</a:t>
            </a:r>
            <a:r>
              <a:rPr lang="de-AT" dirty="0" smtClean="0"/>
              <a:t> mit der </a:t>
            </a:r>
            <a:r>
              <a:rPr lang="de-AT" dirty="0" err="1" smtClean="0"/>
              <a:t>Dropdownbox</a:t>
            </a:r>
            <a:r>
              <a:rPr lang="de-AT" dirty="0" smtClean="0"/>
              <a:t> eine vorhandene Tabelle oder Abfrage</a:t>
            </a:r>
          </a:p>
          <a:p>
            <a:r>
              <a:rPr lang="de-AT" dirty="0" smtClean="0"/>
              <a:t>  bzw. erstellen sie mit den 3 Punkten  …</a:t>
            </a:r>
            <a:r>
              <a:rPr lang="de-AT" baseline="0" dirty="0" smtClean="0"/>
              <a:t>   eine Abfrage, die direkt hier </a:t>
            </a:r>
            <a:r>
              <a:rPr lang="de-AT" dirty="0" smtClean="0"/>
              <a:t>als </a:t>
            </a:r>
            <a:r>
              <a:rPr lang="de-AT" dirty="0" err="1" smtClean="0"/>
              <a:t>Select</a:t>
            </a:r>
            <a:r>
              <a:rPr lang="de-AT" dirty="0" smtClean="0"/>
              <a:t> Befehl gespeichert wird.</a:t>
            </a:r>
          </a:p>
          <a:p>
            <a:endParaRPr lang="de-AT" dirty="0" smtClean="0"/>
          </a:p>
          <a:p>
            <a:r>
              <a:rPr lang="de-AT" dirty="0" smtClean="0"/>
              <a:t>Nachdem die </a:t>
            </a:r>
            <a:r>
              <a:rPr lang="de-AT" baseline="0" dirty="0" smtClean="0"/>
              <a:t>Datensatzquelle festgelegt ist kann man </a:t>
            </a:r>
          </a:p>
          <a:p>
            <a:r>
              <a:rPr lang="de-AT" baseline="0" dirty="0" smtClean="0"/>
              <a:t>  via „Vorhandene Felder hinzufügen“ die Feldliste (welche Felder hat die Tabelle) anzeigen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xmlns="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10.05.2012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6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jpe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16216" y="2060848"/>
            <a:ext cx="2627784" cy="2775852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1916832"/>
            <a:ext cx="6192688" cy="2807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5652120" y="5157192"/>
            <a:ext cx="3240360" cy="1296144"/>
          </a:xfrm>
          <a:prstGeom prst="wedgeRoundRectCallout">
            <a:avLst>
              <a:gd name="adj1" fmla="val -43233"/>
              <a:gd name="adj2" fmla="val -1618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Keys</a:t>
            </a:r>
            <a:r>
              <a:rPr lang="de-AT" dirty="0" smtClean="0"/>
              <a:t> können aus mehreren Feldern bestehen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xmlns="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Möglichkeit 2</a:t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Ein leeres Formular entsteht in Entwurfsansicht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Der </a:t>
            </a:r>
            <a:r>
              <a:rPr lang="de-AT" dirty="0" err="1" smtClean="0"/>
              <a:t>Ribbonbar</a:t>
            </a:r>
            <a:r>
              <a:rPr lang="de-AT" dirty="0" smtClean="0"/>
              <a:t> steht bereits auf Entwurf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052736"/>
            <a:ext cx="34528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>
          <a:xfrm rot="16200000" flipH="1">
            <a:off x="3671900" y="872716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4788024" y="404664"/>
            <a:ext cx="2016224" cy="648072"/>
          </a:xfrm>
          <a:prstGeom prst="wedgeRoundRectCallout">
            <a:avLst>
              <a:gd name="adj1" fmla="val -38264"/>
              <a:gd name="adj2" fmla="val 1330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 </a:t>
            </a:r>
            <a:r>
              <a:rPr lang="de-AT" dirty="0" smtClean="0"/>
              <a:t>Erstellen Formularentwurf</a:t>
            </a:r>
            <a:endParaRPr lang="de-AT" dirty="0"/>
          </a:p>
        </p:txBody>
      </p:sp>
      <p:sp>
        <p:nvSpPr>
          <p:cNvPr id="17" name="Pfeil nach unten 16"/>
          <p:cNvSpPr/>
          <p:nvPr/>
        </p:nvSpPr>
        <p:spPr>
          <a:xfrm>
            <a:off x="8244408" y="1052736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35696" y="2636912"/>
            <a:ext cx="48387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Abgerundete rechteckige Legende 15"/>
          <p:cNvSpPr/>
          <p:nvPr/>
        </p:nvSpPr>
        <p:spPr>
          <a:xfrm>
            <a:off x="6804248" y="2924944"/>
            <a:ext cx="2160240" cy="1080120"/>
          </a:xfrm>
          <a:prstGeom prst="wedgeRoundRectCallout">
            <a:avLst>
              <a:gd name="adj1" fmla="val -65755"/>
              <a:gd name="adj2" fmla="val 24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1. </a:t>
            </a:r>
            <a:r>
              <a:rPr lang="de-AT" dirty="0" smtClean="0"/>
              <a:t>Datensatzquelle wählen</a:t>
            </a:r>
            <a:endParaRPr lang="de-A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9552" y="4725144"/>
            <a:ext cx="5472608" cy="72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55776" y="5445224"/>
            <a:ext cx="5205413" cy="66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bgerundete rechteckige Legende 19"/>
          <p:cNvSpPr/>
          <p:nvPr/>
        </p:nvSpPr>
        <p:spPr>
          <a:xfrm>
            <a:off x="6732240" y="4437112"/>
            <a:ext cx="2016224" cy="648072"/>
          </a:xfrm>
          <a:prstGeom prst="wedgeRoundRectCallout">
            <a:avLst>
              <a:gd name="adj1" fmla="val -77002"/>
              <a:gd name="adj2" fmla="val 10512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2. </a:t>
            </a:r>
            <a:r>
              <a:rPr lang="de-AT" dirty="0" smtClean="0"/>
              <a:t>Feldliste anzeigen</a:t>
            </a:r>
            <a:endParaRPr lang="de-AT" dirty="0"/>
          </a:p>
        </p:txBody>
      </p:sp>
      <p:sp>
        <p:nvSpPr>
          <p:cNvPr id="18" name="Ellipse 17"/>
          <p:cNvSpPr/>
          <p:nvPr/>
        </p:nvSpPr>
        <p:spPr>
          <a:xfrm>
            <a:off x="3923928" y="2636912"/>
            <a:ext cx="1368152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  <p:sp>
        <p:nvSpPr>
          <p:cNvPr id="19" name="Abgerundete rechteckige Legende 18"/>
          <p:cNvSpPr/>
          <p:nvPr/>
        </p:nvSpPr>
        <p:spPr>
          <a:xfrm>
            <a:off x="35496" y="2780928"/>
            <a:ext cx="1728192" cy="1152128"/>
          </a:xfrm>
          <a:prstGeom prst="wedgeRoundRectCallout">
            <a:avLst>
              <a:gd name="adj1" fmla="val 59684"/>
              <a:gd name="adj2" fmla="val 635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1a. </a:t>
            </a:r>
            <a:r>
              <a:rPr lang="de-AT" dirty="0" smtClean="0"/>
              <a:t>Hier klicken für </a:t>
            </a:r>
            <a:r>
              <a:rPr lang="de-AT" dirty="0" err="1" smtClean="0"/>
              <a:t>Formular-eigenschaften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Möglichkeit 2 … drag and drop aus der Feldliste</a:t>
            </a:r>
            <a:br>
              <a:rPr lang="de-AT" dirty="0" smtClean="0"/>
            </a:b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4077072"/>
            <a:ext cx="5472608" cy="72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123728" y="1700808"/>
            <a:ext cx="4557713" cy="214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bgerundete rechteckige Legende 19"/>
          <p:cNvSpPr/>
          <p:nvPr/>
        </p:nvSpPr>
        <p:spPr>
          <a:xfrm>
            <a:off x="6588224" y="1988840"/>
            <a:ext cx="2304256" cy="1584176"/>
          </a:xfrm>
          <a:prstGeom prst="wedgeRoundRectCallout">
            <a:avLst>
              <a:gd name="adj1" fmla="val -67908"/>
              <a:gd name="adj2" fmla="val 2094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3. </a:t>
            </a:r>
            <a:r>
              <a:rPr lang="de-AT" dirty="0" smtClean="0"/>
              <a:t>In Feldliste markieren und in die Detailansicht hinüberziehen anzeigen</a:t>
            </a:r>
            <a:endParaRPr lang="de-AT" dirty="0"/>
          </a:p>
        </p:txBody>
      </p:sp>
      <p:cxnSp>
        <p:nvCxnSpPr>
          <p:cNvPr id="11" name="Gerade Verbindung mit Pfeil 10"/>
          <p:cNvCxnSpPr/>
          <p:nvPr/>
        </p:nvCxnSpPr>
        <p:spPr>
          <a:xfrm rot="10800000" flipV="1">
            <a:off x="5148064" y="162880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" name="Abgerundete rechteckige Legende 18"/>
          <p:cNvSpPr/>
          <p:nvPr/>
        </p:nvSpPr>
        <p:spPr>
          <a:xfrm>
            <a:off x="4716016" y="4725144"/>
            <a:ext cx="2304256" cy="1584176"/>
          </a:xfrm>
          <a:prstGeom prst="wedgeRoundRectCallout">
            <a:avLst>
              <a:gd name="adj1" fmla="val -20784"/>
              <a:gd name="adj2" fmla="val -596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3a. </a:t>
            </a:r>
            <a:r>
              <a:rPr lang="de-AT" dirty="0" smtClean="0"/>
              <a:t>Oder Felder von hier plazieren und Steuerelementinhalt einstellen</a:t>
            </a:r>
            <a:endParaRPr lang="de-A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Möglichkeit 2  …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cxnSp>
        <p:nvCxnSpPr>
          <p:cNvPr id="11" name="Gerade Verbindung mit Pfeil 10"/>
          <p:cNvCxnSpPr/>
          <p:nvPr/>
        </p:nvCxnSpPr>
        <p:spPr>
          <a:xfrm rot="10800000" flipV="1">
            <a:off x="7308304" y="1628800"/>
            <a:ext cx="504056" cy="72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556792"/>
            <a:ext cx="4267200" cy="3932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Abgerundete rechteckige Legende 19"/>
          <p:cNvSpPr/>
          <p:nvPr/>
        </p:nvSpPr>
        <p:spPr>
          <a:xfrm>
            <a:off x="4644008" y="2708920"/>
            <a:ext cx="2016224" cy="1224136"/>
          </a:xfrm>
          <a:prstGeom prst="wedgeRoundRectCallout">
            <a:avLst>
              <a:gd name="adj1" fmla="val -67495"/>
              <a:gd name="adj2" fmla="val 4040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4. </a:t>
            </a:r>
            <a:r>
              <a:rPr lang="de-AT" dirty="0" smtClean="0"/>
              <a:t>Hier kann man den Formularkopf aktivieren</a:t>
            </a:r>
            <a:endParaRPr lang="de-AT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9872" y="1052736"/>
            <a:ext cx="5472608" cy="72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Abgerundete rechteckige Legende 12"/>
          <p:cNvSpPr/>
          <p:nvPr/>
        </p:nvSpPr>
        <p:spPr>
          <a:xfrm>
            <a:off x="6732240" y="1844824"/>
            <a:ext cx="2304256" cy="1440160"/>
          </a:xfrm>
          <a:prstGeom prst="wedgeRoundRectCallout">
            <a:avLst>
              <a:gd name="adj1" fmla="val -35253"/>
              <a:gd name="adj2" fmla="val -6542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4. </a:t>
            </a:r>
            <a:r>
              <a:rPr lang="de-AT" dirty="0" smtClean="0"/>
              <a:t>Im </a:t>
            </a:r>
            <a:r>
              <a:rPr lang="de-AT" dirty="0" err="1" smtClean="0"/>
              <a:t>Ribbonbar</a:t>
            </a:r>
            <a:r>
              <a:rPr lang="de-AT" dirty="0" smtClean="0"/>
              <a:t> gibt es weitere Felder (dort anklicken, dann im Detailbereich klicken/ziehen)</a:t>
            </a:r>
            <a:endParaRPr lang="de-AT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067944" y="4149080"/>
            <a:ext cx="4686300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Ellipse 14"/>
          <p:cNvSpPr/>
          <p:nvPr/>
        </p:nvSpPr>
        <p:spPr>
          <a:xfrm>
            <a:off x="7452320" y="4725144"/>
            <a:ext cx="1368152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83968" y="5877272"/>
            <a:ext cx="19891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660232" y="5373216"/>
            <a:ext cx="1943100" cy="1012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mit Pfeil 16"/>
          <p:cNvCxnSpPr/>
          <p:nvPr/>
        </p:nvCxnSpPr>
        <p:spPr>
          <a:xfrm flipV="1">
            <a:off x="5796136" y="5013176"/>
            <a:ext cx="2088232" cy="14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>
            <a:off x="5868144" y="6021288"/>
            <a:ext cx="792088" cy="21602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6372200" y="4077072"/>
            <a:ext cx="1368152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6444208" y="5373216"/>
            <a:ext cx="1368152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  <p:sp>
        <p:nvSpPr>
          <p:cNvPr id="25" name="Abgerundete rechteckige Legende 24"/>
          <p:cNvSpPr/>
          <p:nvPr/>
        </p:nvSpPr>
        <p:spPr>
          <a:xfrm>
            <a:off x="683568" y="5445224"/>
            <a:ext cx="3096344" cy="864096"/>
          </a:xfrm>
          <a:prstGeom prst="wedgeRoundRectCallout">
            <a:avLst>
              <a:gd name="adj1" fmla="val 67144"/>
              <a:gd name="adj2" fmla="val 2950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 </a:t>
            </a:r>
            <a:r>
              <a:rPr lang="de-AT" dirty="0" smtClean="0"/>
              <a:t>Ungebunden = Steuerelement- </a:t>
            </a:r>
            <a:r>
              <a:rPr lang="de-AT" dirty="0" err="1" smtClean="0"/>
              <a:t>inhalt</a:t>
            </a:r>
            <a:r>
              <a:rPr lang="de-AT" dirty="0" smtClean="0"/>
              <a:t>  ist noch leer</a:t>
            </a:r>
            <a:endParaRPr lang="de-AT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2664765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052736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Entwurfsansicht                                  Formularansicht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4168" y="1484784"/>
            <a:ext cx="2520280" cy="3951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Abgerundete rechteckige Legende 9"/>
          <p:cNvSpPr/>
          <p:nvPr/>
        </p:nvSpPr>
        <p:spPr>
          <a:xfrm>
            <a:off x="3707904" y="2420888"/>
            <a:ext cx="2304256" cy="648072"/>
          </a:xfrm>
          <a:prstGeom prst="wedgeRoundRectCallout">
            <a:avLst>
              <a:gd name="adj1" fmla="val 57341"/>
              <a:gd name="adj2" fmla="val -2573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Datensatzmarkierer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3707904" y="1700808"/>
            <a:ext cx="2304256" cy="648072"/>
          </a:xfrm>
          <a:prstGeom prst="wedgeRoundRectCallout">
            <a:avLst>
              <a:gd name="adj1" fmla="val -77003"/>
              <a:gd name="adj2" fmla="val 345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Formularkopfbereich</a:t>
            </a:r>
            <a:endParaRPr lang="de-AT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3491880" y="3356992"/>
            <a:ext cx="2520280" cy="648072"/>
          </a:xfrm>
          <a:prstGeom prst="wedgeRoundRectCallout">
            <a:avLst>
              <a:gd name="adj1" fmla="val -78243"/>
              <a:gd name="adj2" fmla="val -11539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Formulardetailbereich</a:t>
            </a:r>
            <a:endParaRPr lang="de-AT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3779912" y="4437112"/>
            <a:ext cx="2304256" cy="864096"/>
          </a:xfrm>
          <a:prstGeom prst="wedgeRoundRectCallout">
            <a:avLst>
              <a:gd name="adj1" fmla="val 78836"/>
              <a:gd name="adj2" fmla="val 426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Navigations- </a:t>
            </a:r>
            <a:r>
              <a:rPr lang="de-AT" dirty="0" err="1" smtClean="0"/>
              <a:t>schaltflächen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427984" y="5805264"/>
            <a:ext cx="4131924" cy="326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Abgerundete rechteckige Legende 14"/>
          <p:cNvSpPr/>
          <p:nvPr/>
        </p:nvSpPr>
        <p:spPr>
          <a:xfrm>
            <a:off x="7308304" y="6237312"/>
            <a:ext cx="720080" cy="360040"/>
          </a:xfrm>
          <a:prstGeom prst="wedgeRoundRectCallout">
            <a:avLst>
              <a:gd name="adj1" fmla="val -56188"/>
              <a:gd name="adj2" fmla="val -10176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Neu</a:t>
            </a:r>
            <a:endParaRPr lang="de-AT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052736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Möglichkeit 2  ist also die manuelle Variante, bei der man (mit guter Unterstützung)</a:t>
            </a:r>
            <a:r>
              <a:rPr kumimoji="0" lang="de-A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die Schritte händisch erledigt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AT" sz="2800" baseline="0" dirty="0" smtClean="0"/>
              <a:t>Formular</a:t>
            </a:r>
            <a:r>
              <a:rPr lang="de-AT" sz="2800" dirty="0" smtClean="0"/>
              <a:t> hat Eigenschaft </a:t>
            </a:r>
            <a:r>
              <a:rPr lang="de-AT" sz="2800" b="1" dirty="0" smtClean="0">
                <a:solidFill>
                  <a:srgbClr val="FF0000"/>
                </a:solidFill>
              </a:rPr>
              <a:t>Datensatzquelle</a:t>
            </a: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800" dirty="0" smtClean="0"/>
              <a:t> </a:t>
            </a:r>
            <a:r>
              <a:rPr lang="de-AT" sz="2800" dirty="0" smtClean="0">
                <a:sym typeface="Wingdings" pitchFamily="2" charset="2"/>
              </a:rPr>
              <a:t> die zugrundeliegende Tabelle/Abfrage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Felder haben Eigenschaft </a:t>
            </a:r>
            <a:r>
              <a:rPr kumimoji="0" lang="de-AT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Steuerelementinhalt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/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pitchFamily="2" charset="2"/>
              </a:rPr>
              <a:t> eine Spalte aus der Datensatzquelle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AT" sz="2800" dirty="0" smtClean="0">
                <a:sym typeface="Wingdings" pitchFamily="2" charset="2"/>
              </a:rPr>
              <a:t>Dadurch wird automatisch Datenanzeige, Navigation und auch Datenänderung/Speicherung ermöglicht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AT" sz="2800" dirty="0" smtClean="0">
                <a:sym typeface="Wingdings" pitchFamily="2" charset="2"/>
              </a:rPr>
              <a:t>Access Formulare sind also  „datengetrieben“ </a:t>
            </a:r>
            <a:br>
              <a:rPr lang="de-AT" sz="2800" dirty="0" smtClean="0">
                <a:sym typeface="Wingdings" pitchFamily="2" charset="2"/>
              </a:rPr>
            </a:b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052736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95536" y="1124744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Möglichkeit 3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91880" y="1052736"/>
            <a:ext cx="34528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rade Verbindung mit Pfeil 11"/>
          <p:cNvCxnSpPr/>
          <p:nvPr/>
        </p:nvCxnSpPr>
        <p:spPr>
          <a:xfrm rot="16200000" flipH="1">
            <a:off x="4031940" y="872716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3" name="Abgerundete rechteckige Legende 12"/>
          <p:cNvSpPr/>
          <p:nvPr/>
        </p:nvSpPr>
        <p:spPr>
          <a:xfrm>
            <a:off x="5940152" y="332656"/>
            <a:ext cx="2016224" cy="648072"/>
          </a:xfrm>
          <a:prstGeom prst="wedgeRoundRectCallout">
            <a:avLst>
              <a:gd name="adj1" fmla="val -38264"/>
              <a:gd name="adj2" fmla="val 13304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Formular-Assistent</a:t>
            </a:r>
            <a:endParaRPr lang="de-AT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7544" y="2132856"/>
            <a:ext cx="324643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995936" y="2132856"/>
            <a:ext cx="3992563" cy="1150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899592" y="4653136"/>
            <a:ext cx="2700089" cy="1635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mit Pfeil 16"/>
          <p:cNvCxnSpPr/>
          <p:nvPr/>
        </p:nvCxnSpPr>
        <p:spPr>
          <a:xfrm flipV="1">
            <a:off x="3203848" y="3140968"/>
            <a:ext cx="936104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rot="5400000">
            <a:off x="2915816" y="3501008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55976" y="3630310"/>
            <a:ext cx="4608389" cy="27583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Gerade Verbindung mit Pfeil 23"/>
          <p:cNvCxnSpPr/>
          <p:nvPr/>
        </p:nvCxnSpPr>
        <p:spPr>
          <a:xfrm>
            <a:off x="3563888" y="5301208"/>
            <a:ext cx="79208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16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052736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95536" y="1124744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Möglichkeit 1 noch mal</a:t>
            </a:r>
            <a:r>
              <a:rPr kumimoji="0" lang="de-A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91187" y="980728"/>
            <a:ext cx="34528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Gerade Verbindung mit Pfeil 11"/>
          <p:cNvCxnSpPr/>
          <p:nvPr/>
        </p:nvCxnSpPr>
        <p:spPr>
          <a:xfrm rot="16200000" flipH="1">
            <a:off x="6192180" y="1016732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83968" y="1196752"/>
            <a:ext cx="1317625" cy="868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Gerade Verbindung mit Pfeil 20"/>
          <p:cNvCxnSpPr/>
          <p:nvPr/>
        </p:nvCxnSpPr>
        <p:spPr>
          <a:xfrm rot="16200000" flipH="1">
            <a:off x="4680012" y="1160748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547664" y="2276872"/>
            <a:ext cx="5951537" cy="306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Abgerundete rechteckige Legende 21"/>
          <p:cNvSpPr/>
          <p:nvPr/>
        </p:nvSpPr>
        <p:spPr>
          <a:xfrm>
            <a:off x="179512" y="5085184"/>
            <a:ext cx="2304256" cy="1080120"/>
          </a:xfrm>
          <a:prstGeom prst="wedgeRoundRectCallout">
            <a:avLst>
              <a:gd name="adj1" fmla="val 71808"/>
              <a:gd name="adj2" fmla="val -4778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Unterformular, zeigt mehrere untergeordnete Datensätze</a:t>
            </a:r>
            <a:endParaRPr lang="de-AT" dirty="0"/>
          </a:p>
        </p:txBody>
      </p:sp>
      <p:sp>
        <p:nvSpPr>
          <p:cNvPr id="23" name="Ellipse 22"/>
          <p:cNvSpPr/>
          <p:nvPr/>
        </p:nvSpPr>
        <p:spPr>
          <a:xfrm>
            <a:off x="5004048" y="2276872"/>
            <a:ext cx="1944216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  <p:sp>
        <p:nvSpPr>
          <p:cNvPr id="25" name="Ellipse 24"/>
          <p:cNvSpPr/>
          <p:nvPr/>
        </p:nvSpPr>
        <p:spPr>
          <a:xfrm>
            <a:off x="5148064" y="3140968"/>
            <a:ext cx="1368152" cy="50405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 dirty="0">
              <a:noFill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17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052736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Inhaltsplatzhalter 4"/>
          <p:cNvSpPr txBox="1">
            <a:spLocks/>
          </p:cNvSpPr>
          <p:nvPr/>
        </p:nvSpPr>
        <p:spPr>
          <a:xfrm>
            <a:off x="395536" y="1124744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Möglichkeit 1 noch mal  -  das Ergebnis</a:t>
            </a:r>
            <a:r>
              <a:rPr kumimoji="0" lang="de-AT" sz="2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1772816"/>
            <a:ext cx="4900613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Abgerundete rechteckige Legende 18"/>
          <p:cNvSpPr/>
          <p:nvPr/>
        </p:nvSpPr>
        <p:spPr>
          <a:xfrm>
            <a:off x="395536" y="2708920"/>
            <a:ext cx="2304256" cy="1728192"/>
          </a:xfrm>
          <a:prstGeom prst="wedgeRoundRectCallout">
            <a:avLst>
              <a:gd name="adj1" fmla="val 68501"/>
              <a:gd name="adj2" fmla="val 167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Unterformular, zeigt mehrere untergeordnete </a:t>
            </a:r>
            <a:r>
              <a:rPr lang="de-AT" dirty="0" smtClean="0"/>
              <a:t>Datensätze aus der Sicht des Hauptformulars</a:t>
            </a:r>
            <a:endParaRPr lang="de-AT" dirty="0"/>
          </a:p>
        </p:txBody>
      </p:sp>
      <p:sp>
        <p:nvSpPr>
          <p:cNvPr id="20" name="Abgerundete rechteckige Legende 19"/>
          <p:cNvSpPr/>
          <p:nvPr/>
        </p:nvSpPr>
        <p:spPr>
          <a:xfrm>
            <a:off x="395536" y="4581128"/>
            <a:ext cx="2304256" cy="720080"/>
          </a:xfrm>
          <a:prstGeom prst="wedgeRoundRectCallout">
            <a:avLst>
              <a:gd name="adj1" fmla="val 70568"/>
              <a:gd name="adj2" fmla="val 2099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Hat auch eigene Navigation</a:t>
            </a:r>
            <a:endParaRPr lang="de-AT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4283968" y="5517232"/>
            <a:ext cx="2304256" cy="720080"/>
          </a:xfrm>
          <a:prstGeom prst="wedgeRoundRectCallout">
            <a:avLst>
              <a:gd name="adj1" fmla="val -59229"/>
              <a:gd name="adj2" fmla="val -557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Navigation der Abteilungen</a:t>
            </a:r>
            <a:endParaRPr lang="de-AT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300192" y="2276872"/>
            <a:ext cx="2520280" cy="864096"/>
          </a:xfrm>
          <a:prstGeom prst="wedgeRoundRectCallout">
            <a:avLst>
              <a:gd name="adj1" fmla="val -26372"/>
              <a:gd name="adj2" fmla="val 10301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Zeigt Feld aus übergeordnetem Datensatz</a:t>
            </a:r>
            <a:endParaRPr lang="de-AT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Lösen Sie die Übungen in der folgenden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8" name="Inhaltsplatzhalter 4"/>
          <p:cNvSpPr txBox="1">
            <a:spLocks/>
          </p:cNvSpPr>
          <p:nvPr/>
        </p:nvSpPr>
        <p:spPr>
          <a:xfrm>
            <a:off x="395536" y="1124744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Erstellen Sie ein Formular für Klassen 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(mit den Schülern der Klasse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Versuchen Sie verschiedene Varianten wie man das Formular (Klassen) mitsamt dem Unterformular für die Schüler erstellen kann</a:t>
            </a:r>
          </a:p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Inklusive der händischen Erstellung (wo man selbst die </a:t>
            </a:r>
            <a:r>
              <a:rPr lang="de-AT" sz="2800" dirty="0" smtClean="0"/>
              <a:t>Datensatzquelle Eigenschaft des vorher leeren Formulars ausfüllt</a:t>
            </a: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DB Vorbereiten für Formulare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Formulare in Access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 vorbereiten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Eine Tabelle kann in mehreren Formularen  vorkommen</a:t>
            </a:r>
          </a:p>
          <a:p>
            <a:r>
              <a:rPr lang="de-AT" dirty="0" smtClean="0"/>
              <a:t>Es ist daher sinnvoll, </a:t>
            </a:r>
            <a:br>
              <a:rPr lang="de-AT" dirty="0" smtClean="0"/>
            </a:br>
            <a:r>
              <a:rPr lang="de-AT" dirty="0" smtClean="0"/>
              <a:t>bereits jetzt alle</a:t>
            </a:r>
            <a:br>
              <a:rPr lang="de-AT" dirty="0" smtClean="0"/>
            </a:br>
            <a:r>
              <a:rPr lang="de-AT" dirty="0" smtClean="0"/>
              <a:t>Einstellungen</a:t>
            </a:r>
            <a:br>
              <a:rPr lang="de-AT" dirty="0" smtClean="0"/>
            </a:br>
            <a:r>
              <a:rPr lang="de-AT" dirty="0" smtClean="0"/>
              <a:t>vorzunehmen,</a:t>
            </a:r>
            <a:br>
              <a:rPr lang="de-AT" dirty="0" smtClean="0"/>
            </a:br>
            <a:r>
              <a:rPr lang="de-AT" dirty="0" smtClean="0"/>
              <a:t>welche in </a:t>
            </a:r>
            <a:br>
              <a:rPr lang="de-AT" dirty="0" smtClean="0"/>
            </a:br>
            <a:r>
              <a:rPr lang="de-AT" dirty="0" smtClean="0"/>
              <a:t>Formularen </a:t>
            </a:r>
            <a:br>
              <a:rPr lang="de-AT" dirty="0" smtClean="0"/>
            </a:br>
            <a:r>
              <a:rPr lang="de-AT" dirty="0" smtClean="0"/>
              <a:t>aufscheinen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7652" name="Picture 4" descr="C:\Users\psad\AppData\Local\Temp\SNAGHTML41029f9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39952" y="1988840"/>
            <a:ext cx="3867150" cy="4010026"/>
          </a:xfrm>
          <a:prstGeom prst="rect">
            <a:avLst/>
          </a:prstGeom>
          <a:noFill/>
        </p:spPr>
      </p:pic>
      <p:sp>
        <p:nvSpPr>
          <p:cNvPr id="11" name="Abgerundete rechteckige Legende 10"/>
          <p:cNvSpPr/>
          <p:nvPr/>
        </p:nvSpPr>
        <p:spPr>
          <a:xfrm>
            <a:off x="2915816" y="3645024"/>
            <a:ext cx="1656184" cy="576064"/>
          </a:xfrm>
          <a:prstGeom prst="wedgeRoundRectCallout">
            <a:avLst>
              <a:gd name="adj1" fmla="val 43580"/>
              <a:gd name="adj2" fmla="val -1066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Bezeichnung</a:t>
            </a:r>
            <a:endParaRPr lang="de-AT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2339752" y="5373216"/>
            <a:ext cx="1656184" cy="576064"/>
          </a:xfrm>
          <a:prstGeom prst="wedgeRoundRectCallout">
            <a:avLst>
              <a:gd name="adj1" fmla="val 61984"/>
              <a:gd name="adj2" fmla="val 140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Beschreibung</a:t>
            </a:r>
            <a:endParaRPr lang="de-AT" dirty="0"/>
          </a:p>
        </p:txBody>
      </p:sp>
      <p:sp>
        <p:nvSpPr>
          <p:cNvPr id="13" name="Abgerundete rechteckige Legende 12"/>
          <p:cNvSpPr/>
          <p:nvPr/>
        </p:nvSpPr>
        <p:spPr>
          <a:xfrm>
            <a:off x="7020272" y="1124744"/>
            <a:ext cx="1944216" cy="1512168"/>
          </a:xfrm>
          <a:prstGeom prst="wedgeRoundRectCallout">
            <a:avLst>
              <a:gd name="adj1" fmla="val -58790"/>
              <a:gd name="adj2" fmla="val 9474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Kombobox</a:t>
            </a:r>
            <a:r>
              <a:rPr lang="de-AT" dirty="0" smtClean="0"/>
              <a:t>, eingestellt bei „Nachschlagen“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 vorbereiten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In der Tabellenentwurfsansicht sollen sie daher </a:t>
            </a:r>
            <a:br>
              <a:rPr lang="de-AT" dirty="0" smtClean="0"/>
            </a:br>
            <a:r>
              <a:rPr lang="de-AT" dirty="0" smtClean="0"/>
              <a:t>folgendes eintragen: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5601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2348880"/>
            <a:ext cx="647075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Ellipse 7"/>
          <p:cNvSpPr/>
          <p:nvPr/>
        </p:nvSpPr>
        <p:spPr>
          <a:xfrm>
            <a:off x="3851920" y="2996952"/>
            <a:ext cx="1368152" cy="36004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9" name="Ellipse 8"/>
          <p:cNvSpPr/>
          <p:nvPr/>
        </p:nvSpPr>
        <p:spPr>
          <a:xfrm>
            <a:off x="1763688" y="4581128"/>
            <a:ext cx="864096" cy="288032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91880" y="4293096"/>
            <a:ext cx="4650517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Bogen 10"/>
          <p:cNvSpPr/>
          <p:nvPr/>
        </p:nvSpPr>
        <p:spPr>
          <a:xfrm>
            <a:off x="323528" y="4005064"/>
            <a:ext cx="4176464" cy="504056"/>
          </a:xfrm>
          <a:prstGeom prst="arc">
            <a:avLst>
              <a:gd name="adj1" fmla="val 14355346"/>
              <a:gd name="adj2" fmla="val 86185"/>
            </a:avLst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3" name="Abgerundete rechteckige Legende 12"/>
          <p:cNvSpPr/>
          <p:nvPr/>
        </p:nvSpPr>
        <p:spPr>
          <a:xfrm>
            <a:off x="6588224" y="1916832"/>
            <a:ext cx="1944216" cy="2016224"/>
          </a:xfrm>
          <a:prstGeom prst="wedgeRoundRectCallout">
            <a:avLst>
              <a:gd name="adj1" fmla="val -79856"/>
              <a:gd name="adj2" fmla="val 8482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Kombobox</a:t>
            </a:r>
            <a:r>
              <a:rPr lang="de-AT" dirty="0" smtClean="0"/>
              <a:t>, ermöglicht, statt eines nichtssagenden FK einen Namen anzubieten</a:t>
            </a:r>
            <a:endParaRPr lang="de-AT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 vorbereiten Übung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>
            <a:normAutofit/>
          </a:bodyPr>
          <a:lstStyle/>
          <a:p>
            <a:r>
              <a:rPr lang="de-AT" dirty="0" smtClean="0"/>
              <a:t>Verwenden Sie die </a:t>
            </a:r>
            <a:r>
              <a:rPr lang="de-AT" dirty="0" err="1" smtClean="0"/>
              <a:t>SchulDB</a:t>
            </a:r>
            <a:r>
              <a:rPr lang="de-AT" dirty="0" smtClean="0"/>
              <a:t> und stellen Sie die Tabellen um. Bei Schüler z.B.  Von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auf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060848"/>
            <a:ext cx="7776864" cy="1532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1560" y="4149080"/>
            <a:ext cx="6984776" cy="20096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>
          <a:xfrm>
            <a:off x="2051720" y="4077072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/>
          <p:nvPr/>
        </p:nvCxnSpPr>
        <p:spPr>
          <a:xfrm>
            <a:off x="3995936" y="4365104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/>
          <p:cNvCxnSpPr/>
          <p:nvPr/>
        </p:nvCxnSpPr>
        <p:spPr>
          <a:xfrm>
            <a:off x="4932040" y="429309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>
            <a:off x="6012160" y="4293096"/>
            <a:ext cx="576064" cy="4320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Tabellen vorbereiten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Und hier noch ein konkretes Beispiel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1844824"/>
            <a:ext cx="6284335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Lösen Sie die Übungen in der folgenden 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8" name="Inhaltsplatzhalter 4"/>
          <p:cNvSpPr txBox="1">
            <a:spLocks/>
          </p:cNvSpPr>
          <p:nvPr/>
        </p:nvSpPr>
        <p:spPr>
          <a:xfrm>
            <a:off x="395536" y="1124744"/>
            <a:ext cx="8424936" cy="5225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Führen Sie Tabellen vorbereiten für verschiedene Tabellen in der DB durch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Zumindest für die Tabellen Schüler und Klassen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Beschreibung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AT" sz="2800" dirty="0" smtClean="0"/>
              <a:t>Beschriftung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Nachschlagen</a:t>
            </a:r>
          </a:p>
          <a:p>
            <a:pPr marL="800100" lvl="1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de-AT" sz="2800" dirty="0" smtClean="0"/>
              <a:t>e</a:t>
            </a:r>
            <a:r>
              <a:rPr lang="de-AT" sz="2800" dirty="0" smtClean="0"/>
              <a:t>v. Formatierungen</a:t>
            </a: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124744"/>
            <a:ext cx="9144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Formulare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971600" y="3645024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2060848"/>
            <a:ext cx="3605213" cy="444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smtClean="0"/>
              <a:t>Formulare erstellen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Hier die erste Möglichkeit 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4" y="1700808"/>
            <a:ext cx="1638300" cy="1973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Abgerundete rechteckige Legende 7"/>
          <p:cNvSpPr/>
          <p:nvPr/>
        </p:nvSpPr>
        <p:spPr>
          <a:xfrm>
            <a:off x="467544" y="4005064"/>
            <a:ext cx="2160240" cy="1584176"/>
          </a:xfrm>
          <a:prstGeom prst="wedgeRoundRectCallout">
            <a:avLst>
              <a:gd name="adj1" fmla="val -19036"/>
              <a:gd name="adj2" fmla="val -8340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1. </a:t>
            </a:r>
            <a:r>
              <a:rPr lang="de-AT" dirty="0" smtClean="0"/>
              <a:t>Wähle eine Tabelle oder Abfrage</a:t>
            </a:r>
            <a:br>
              <a:rPr lang="de-AT" dirty="0" smtClean="0"/>
            </a:br>
            <a:r>
              <a:rPr lang="de-AT" dirty="0" smtClean="0"/>
              <a:t> (fungiert als Datensatzquelle)</a:t>
            </a:r>
            <a:endParaRPr lang="de-AT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59832" y="1700808"/>
            <a:ext cx="3452813" cy="108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Gerade Verbindung mit Pfeil 10"/>
          <p:cNvCxnSpPr/>
          <p:nvPr/>
        </p:nvCxnSpPr>
        <p:spPr>
          <a:xfrm rot="16200000" flipH="1">
            <a:off x="3599892" y="1592796"/>
            <a:ext cx="432048" cy="360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Abgerundete rechteckige Legende 13"/>
          <p:cNvSpPr/>
          <p:nvPr/>
        </p:nvSpPr>
        <p:spPr>
          <a:xfrm>
            <a:off x="2771800" y="2852936"/>
            <a:ext cx="1656184" cy="648072"/>
          </a:xfrm>
          <a:prstGeom prst="wedgeRoundRectCallout">
            <a:avLst>
              <a:gd name="adj1" fmla="val 28450"/>
              <a:gd name="adj2" fmla="val -9476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b="1" dirty="0" smtClean="0"/>
              <a:t>2. </a:t>
            </a:r>
            <a:r>
              <a:rPr lang="de-AT" dirty="0" smtClean="0"/>
              <a:t>Erstellen Formular</a:t>
            </a:r>
            <a:endParaRPr lang="de-AT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0" y="2996952"/>
            <a:ext cx="4329113" cy="32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Pfeil nach unten 16"/>
          <p:cNvSpPr/>
          <p:nvPr/>
        </p:nvSpPr>
        <p:spPr>
          <a:xfrm>
            <a:off x="7668344" y="1844824"/>
            <a:ext cx="504056" cy="10081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1665</Words>
  <Application>Microsoft Office PowerPoint</Application>
  <PresentationFormat>Bildschirmpräsentation (4:3)</PresentationFormat>
  <Paragraphs>281</Paragraphs>
  <Slides>18</Slides>
  <Notes>17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19" baseType="lpstr">
      <vt:lpstr>HTL Spengergasse Vorlage V01</vt:lpstr>
      <vt:lpstr>DBIS2 –  Datenbanken und Informationssysteme</vt:lpstr>
      <vt:lpstr>Lernziele</vt:lpstr>
      <vt:lpstr>Tabellen vorbereiten</vt:lpstr>
      <vt:lpstr>Tabellen vorbereiten</vt:lpstr>
      <vt:lpstr>Tabellen vorbereiten Übung</vt:lpstr>
      <vt:lpstr>Tabellen vorbereiten</vt:lpstr>
      <vt:lpstr>Lösen Sie die Übungen in der folgenden DB</vt:lpstr>
      <vt:lpstr>Folie 8</vt:lpstr>
      <vt:lpstr>Formulare erstellen</vt:lpstr>
      <vt:lpstr>Formulare erstellen</vt:lpstr>
      <vt:lpstr>Formulare erstellen</vt:lpstr>
      <vt:lpstr>Formulare erstellen</vt:lpstr>
      <vt:lpstr>Formulare erstellen</vt:lpstr>
      <vt:lpstr>Formulare erstellen</vt:lpstr>
      <vt:lpstr>Formulare erstellen</vt:lpstr>
      <vt:lpstr>Formulare erstellen</vt:lpstr>
      <vt:lpstr>Formulare erstellen</vt:lpstr>
      <vt:lpstr>Lösen Sie die Übungen in der folgenden DB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369</cp:revision>
  <dcterms:created xsi:type="dcterms:W3CDTF">2010-09-09T10:26:00Z</dcterms:created>
  <dcterms:modified xsi:type="dcterms:W3CDTF">2012-05-10T22:11:42Z</dcterms:modified>
</cp:coreProperties>
</file>