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324" r:id="rId4"/>
    <p:sldId id="327" r:id="rId5"/>
    <p:sldId id="328" r:id="rId6"/>
    <p:sldId id="312" r:id="rId7"/>
    <p:sldId id="326" r:id="rId8"/>
    <p:sldId id="329" r:id="rId9"/>
    <p:sldId id="330" r:id="rId10"/>
    <p:sldId id="331" r:id="rId11"/>
    <p:sldId id="298" r:id="rId12"/>
    <p:sldId id="332" r:id="rId13"/>
    <p:sldId id="325" r:id="rId14"/>
    <p:sldId id="333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70888" autoAdjust="0"/>
  </p:normalViewPr>
  <p:slideViewPr>
    <p:cSldViewPr>
      <p:cViewPr>
        <p:scale>
          <a:sx n="80" d="100"/>
          <a:sy n="80" d="100"/>
        </p:scale>
        <p:origin x="-1301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544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11.05.2012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20688" y="0"/>
            <a:ext cx="5544616" cy="41584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88640" y="4343400"/>
            <a:ext cx="6552728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wieder eine Modellfrage (bezüglich der Datenbank aus Test Wiederholung)</a:t>
            </a:r>
          </a:p>
          <a:p>
            <a:endParaRPr lang="de-AT" baseline="0" dirty="0" smtClean="0"/>
          </a:p>
          <a:p>
            <a:r>
              <a:rPr lang="de-AT" baseline="0" dirty="0" smtClean="0"/>
              <a:t>Erstellt man eine Tabelle, so soll in einem Feld atomare (also nicht zusammengesetzte) Information gespeichert werden.</a:t>
            </a:r>
          </a:p>
          <a:p>
            <a:r>
              <a:rPr lang="de-AT" baseline="0" dirty="0" smtClean="0"/>
              <a:t>NUR atomare Information (siehe obere Tabelle) kann vernünftig im Rahmen der SQL abgefragt werden.</a:t>
            </a:r>
          </a:p>
          <a:p>
            <a:r>
              <a:rPr lang="de-AT" baseline="0" dirty="0" smtClean="0"/>
              <a:t>Bei Bedarf kann mit Textverkettung   Z.B. 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 Firstname &amp; „ „ &amp; </a:t>
            </a:r>
            <a:r>
              <a:rPr lang="de-AT" baseline="0" dirty="0" err="1" smtClean="0"/>
              <a:t>LastName</a:t>
            </a:r>
            <a:r>
              <a:rPr lang="de-AT" baseline="0" dirty="0" smtClean="0"/>
              <a:t> as Name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Contacts</a:t>
            </a:r>
            <a:r>
              <a:rPr lang="de-AT" baseline="0" dirty="0" smtClean="0"/>
              <a:t>  </a:t>
            </a:r>
          </a:p>
          <a:p>
            <a:r>
              <a:rPr lang="de-AT" baseline="0" dirty="0" smtClean="0"/>
              <a:t>      den zusammengesetzten Text wieder erzeugen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Tabellenvariante 2 (nur 2 zusammengesetzte Felder) ist daher nicht zu empfehlen!!!!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Dieses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hatte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Original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tabellarisches</a:t>
            </a:r>
            <a:r>
              <a:rPr lang="en-US" baseline="0" dirty="0" smtClean="0"/>
              <a:t> Layout,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darin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hinzugefügt</a:t>
            </a:r>
            <a:r>
              <a:rPr lang="en-US" baseline="0" dirty="0" smtClean="0"/>
              <a:t>, die </a:t>
            </a:r>
            <a:r>
              <a:rPr lang="en-US" baseline="0" dirty="0" err="1" smtClean="0"/>
              <a:t>jetzt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Namen</a:t>
            </a:r>
            <a:r>
              <a:rPr lang="en-US" baseline="0" dirty="0" smtClean="0"/>
              <a:t> des Av </a:t>
            </a:r>
            <a:r>
              <a:rPr lang="en-US" baseline="0" dirty="0" err="1" smtClean="0"/>
              <a:t>zeigt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Das </a:t>
            </a:r>
            <a:r>
              <a:rPr lang="en-US" baseline="0" dirty="0" err="1" smtClean="0"/>
              <a:t>Unterformular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Layout </a:t>
            </a:r>
            <a:r>
              <a:rPr lang="en-US" baseline="0" dirty="0" err="1" smtClean="0"/>
              <a:t>entfernt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jetzt</a:t>
            </a:r>
            <a:r>
              <a:rPr lang="en-US" baseline="0" dirty="0" smtClean="0"/>
              <a:t> dank Anker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in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an die </a:t>
            </a:r>
            <a:r>
              <a:rPr lang="en-US" baseline="0" dirty="0" err="1" smtClean="0"/>
              <a:t>Fenstergröße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anzupassen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Das 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berechnetes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Feld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steht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Über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Unterformular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0713" y="0"/>
            <a:ext cx="5545137" cy="41592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Dieses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hat </a:t>
            </a:r>
            <a:r>
              <a:rPr lang="en-US" baseline="0" dirty="0" err="1" smtClean="0"/>
              <a:t>keinerlei</a:t>
            </a:r>
            <a:r>
              <a:rPr lang="en-US" baseline="0" dirty="0" smtClean="0"/>
              <a:t> Layout,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Ausrichtung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Positionierung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</a:t>
            </a:r>
            <a:r>
              <a:rPr lang="en-US" baseline="0" dirty="0" err="1" smtClean="0"/>
              <a:t>wurde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markieren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entsprechenden</a:t>
            </a:r>
            <a:r>
              <a:rPr lang="en-US" baseline="0" dirty="0" smtClean="0"/>
              <a:t> Felder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      </a:t>
            </a:r>
            <a:r>
              <a:rPr lang="en-US" baseline="0" dirty="0" err="1" smtClean="0"/>
              <a:t>rechte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Maustaste</a:t>
            </a:r>
            <a:r>
              <a:rPr lang="en-US" baseline="0" dirty="0" smtClean="0"/>
              <a:t>  “</a:t>
            </a:r>
            <a:r>
              <a:rPr lang="en-US" baseline="0" dirty="0" err="1" smtClean="0"/>
              <a:t>Ausrichten</a:t>
            </a:r>
            <a:r>
              <a:rPr lang="en-US" baseline="0" dirty="0" smtClean="0"/>
              <a:t>” und/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Größe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ändern</a:t>
            </a:r>
            <a:r>
              <a:rPr lang="en-US" baseline="0" dirty="0" smtClean="0"/>
              <a:t>” </a:t>
            </a:r>
            <a:r>
              <a:rPr lang="en-US" baseline="0" dirty="0" err="1" smtClean="0"/>
              <a:t>erreicht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Besonders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hilfreich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Einstellung</a:t>
            </a:r>
            <a:r>
              <a:rPr lang="en-US" baseline="0" dirty="0" smtClean="0"/>
              <a:t> von </a:t>
            </a:r>
            <a:r>
              <a:rPr lang="en-US" baseline="0" dirty="0" err="1" smtClean="0"/>
              <a:t>Feldhöhen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</a:t>
            </a:r>
            <a:r>
              <a:rPr lang="en-US" baseline="0" dirty="0" err="1" smtClean="0"/>
              <a:t>Größe</a:t>
            </a:r>
            <a:r>
              <a:rPr lang="en-US" baseline="0" dirty="0" smtClean="0"/>
              <a:t> --- An </a:t>
            </a:r>
            <a:r>
              <a:rPr lang="en-US" baseline="0" dirty="0" err="1" smtClean="0"/>
              <a:t>Textgröße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(</a:t>
            </a:r>
            <a:r>
              <a:rPr lang="en-US" baseline="0" dirty="0" err="1" smtClean="0"/>
              <a:t>Hinweis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zuvor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Höhe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händisch</a:t>
            </a:r>
            <a:r>
              <a:rPr lang="en-US" baseline="0" dirty="0" smtClean="0"/>
              <a:t> auf ca. 1 </a:t>
            </a:r>
            <a:r>
              <a:rPr lang="en-US" baseline="0" dirty="0" err="1" smtClean="0"/>
              <a:t>Zeile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ca. 2 </a:t>
            </a:r>
            <a:r>
              <a:rPr lang="en-US" baseline="0" dirty="0" err="1" smtClean="0"/>
              <a:t>Zeilen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einstellen</a:t>
            </a:r>
            <a:r>
              <a:rPr lang="en-US" baseline="0" dirty="0" smtClean="0"/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meisten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berechneten</a:t>
            </a:r>
            <a:r>
              <a:rPr lang="en-US" baseline="0" dirty="0" smtClean="0"/>
              <a:t> Felder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keinen</a:t>
            </a:r>
            <a:r>
              <a:rPr lang="en-US" baseline="0" dirty="0" smtClean="0"/>
              <a:t> Rand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und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mittels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Aktiviert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Gesperrt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Einstellungen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eingestellt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Cursor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hineinkann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0713" y="0"/>
            <a:ext cx="5545137" cy="41592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neues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schaffen</a:t>
            </a:r>
            <a:r>
              <a:rPr lang="en-US" baseline="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Mittels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Maustaste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Formularkopfbereich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anzeigen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wurden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Formularkopf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befüllt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anzeigen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Datensatzquelle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sollen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Schaltflächen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aufs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öffnen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Elemente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Toolbar </a:t>
            </a:r>
            <a:r>
              <a:rPr lang="en-US" baseline="0" dirty="0" err="1" smtClean="0"/>
              <a:t>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drag and drop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auswählen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unten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klicken</a:t>
            </a:r>
            <a:r>
              <a:rPr lang="en-US" baseline="0" dirty="0" smtClean="0"/>
              <a:t> ins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bringen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Schaltflächen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startet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Folge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Assistent</a:t>
            </a:r>
            <a:r>
              <a:rPr lang="en-US" baseline="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</a:t>
            </a:r>
            <a:r>
              <a:rPr lang="en-US" baseline="0" dirty="0" err="1" smtClean="0"/>
              <a:t>indem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öffnen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lassen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Hintergrund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entsteht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Ereignisprocedur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Programmiersprache</a:t>
            </a:r>
            <a:r>
              <a:rPr lang="en-US" baseline="0" dirty="0" smtClean="0"/>
              <a:t> VBA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20713" y="0"/>
            <a:ext cx="5545137" cy="41592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Gleiches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Schaltfläche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ungefähr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aussehen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Über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Eigenschaftseinstellungen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könnte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noch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Markierer</a:t>
            </a:r>
            <a:r>
              <a:rPr lang="en-US" baseline="0" dirty="0" smtClean="0"/>
              <a:t> und Navigation </a:t>
            </a:r>
            <a:r>
              <a:rPr lang="en-US" baseline="0" dirty="0" err="1" smtClean="0"/>
              <a:t>ausblenden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den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Dass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Beginn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startet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Es gibt gestapeltes und tabellarisches Layout,</a:t>
            </a:r>
          </a:p>
          <a:p>
            <a:r>
              <a:rPr lang="de-AT" dirty="0" smtClean="0"/>
              <a:t>    zusätzlich noch die Anker – Möglichkeit </a:t>
            </a:r>
          </a:p>
          <a:p>
            <a:endParaRPr lang="de-AT" dirty="0" smtClean="0"/>
          </a:p>
          <a:p>
            <a:r>
              <a:rPr lang="de-AT" dirty="0" smtClean="0"/>
              <a:t>Weil man in Access 2007 die Layouts nur schwer bearbeiten kann</a:t>
            </a:r>
          </a:p>
          <a:p>
            <a:r>
              <a:rPr lang="de-AT" dirty="0" smtClean="0"/>
              <a:t>    </a:t>
            </a:r>
            <a:r>
              <a:rPr lang="de-AT" dirty="0" err="1" smtClean="0"/>
              <a:t>muss</a:t>
            </a:r>
            <a:r>
              <a:rPr lang="de-AT" dirty="0" smtClean="0"/>
              <a:t> man dort mittels Layout entfernen die von den </a:t>
            </a:r>
            <a:r>
              <a:rPr lang="de-AT" dirty="0" err="1" smtClean="0"/>
              <a:t>Wizards</a:t>
            </a:r>
            <a:r>
              <a:rPr lang="de-AT" dirty="0" smtClean="0"/>
              <a:t> erstellten Layouts oft wieder entfernen</a:t>
            </a:r>
          </a:p>
          <a:p>
            <a:r>
              <a:rPr lang="de-AT" dirty="0" smtClean="0"/>
              <a:t>    wenn man eigenständige Formulare haben will</a:t>
            </a:r>
          </a:p>
          <a:p>
            <a:r>
              <a:rPr lang="de-AT" dirty="0" smtClean="0"/>
              <a:t>In Access 2010 kann man aber mittels Anordnen Menü sowie der rechten Maustaste </a:t>
            </a:r>
            <a:br>
              <a:rPr lang="de-AT" dirty="0" smtClean="0"/>
            </a:br>
            <a:r>
              <a:rPr lang="de-AT" dirty="0" smtClean="0"/>
              <a:t>                       die Layoutstrukturen akzeptabel bearbeiten</a:t>
            </a:r>
          </a:p>
          <a:p>
            <a:endParaRPr lang="de-AT" dirty="0" smtClean="0"/>
          </a:p>
          <a:p>
            <a:r>
              <a:rPr lang="de-AT" dirty="0" smtClean="0"/>
              <a:t>Lediglich Anker (auf allen Seiten setzen) ist für Unterformulare immer zu empfehlen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Tabellarisches Layout sorgt automatisch</a:t>
            </a:r>
            <a:r>
              <a:rPr lang="de-AT" baseline="0" dirty="0" smtClean="0"/>
              <a:t> für angenehm ausgerichtete Felder,</a:t>
            </a:r>
          </a:p>
          <a:p>
            <a:r>
              <a:rPr lang="de-AT" baseline="0" dirty="0" smtClean="0"/>
              <a:t>Besteht aber auch auf tabellarische Ausrichtung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Alle älteren Access Anwendungen haben keine Layout Controls</a:t>
            </a:r>
          </a:p>
          <a:p>
            <a:r>
              <a:rPr lang="de-AT" dirty="0" smtClean="0"/>
              <a:t>Man konnte (mehrere)</a:t>
            </a:r>
            <a:r>
              <a:rPr lang="de-AT" baseline="0" dirty="0" smtClean="0"/>
              <a:t> </a:t>
            </a:r>
            <a:r>
              <a:rPr lang="de-AT" dirty="0" smtClean="0"/>
              <a:t>Felder markieren und mit den Größe Abstand bzw. Ausrichten </a:t>
            </a:r>
            <a:r>
              <a:rPr lang="de-AT" dirty="0" err="1" smtClean="0"/>
              <a:t>Toolbars</a:t>
            </a:r>
            <a:r>
              <a:rPr lang="de-AT" baseline="0" dirty="0" smtClean="0"/>
              <a:t> arbeiten</a:t>
            </a:r>
          </a:p>
          <a:p>
            <a:r>
              <a:rPr lang="de-AT" baseline="0" dirty="0" smtClean="0"/>
              <a:t>    (sind auch mit rechter Maustaste schnell erreichbar)</a:t>
            </a:r>
          </a:p>
          <a:p>
            <a:endParaRPr lang="de-AT" baseline="0" dirty="0" smtClean="0"/>
          </a:p>
          <a:p>
            <a:r>
              <a:rPr lang="de-AT" baseline="0" dirty="0" smtClean="0"/>
              <a:t>Für Unterformulare wird die Ankereinstellung dringend angeraten</a:t>
            </a:r>
          </a:p>
          <a:p>
            <a:r>
              <a:rPr lang="de-AT" baseline="0" dirty="0" smtClean="0"/>
              <a:t>    (bei größeren Fenstern ist das Unterform dann ebenfalls größer)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Formulare, welche nicht an Daten (Tabellen, Abfragen) gebunden sind </a:t>
            </a:r>
          </a:p>
          <a:p>
            <a:r>
              <a:rPr lang="de-AT" dirty="0" smtClean="0"/>
              <a:t>      Controls</a:t>
            </a:r>
            <a:r>
              <a:rPr lang="de-AT" baseline="0" dirty="0" smtClean="0"/>
              <a:t> ohne </a:t>
            </a:r>
            <a:r>
              <a:rPr lang="de-AT" baseline="0" dirty="0" err="1" smtClean="0"/>
              <a:t>Steuerelemntinhalt</a:t>
            </a:r>
            <a:r>
              <a:rPr lang="de-AT" baseline="0" dirty="0" smtClean="0"/>
              <a:t> sind „ungebunden“</a:t>
            </a:r>
            <a:endParaRPr lang="de-AT" dirty="0" smtClean="0"/>
          </a:p>
          <a:p>
            <a:r>
              <a:rPr lang="de-AT" dirty="0" smtClean="0"/>
              <a:t>      wären möglich aber machen viel Arbeit, </a:t>
            </a:r>
          </a:p>
          <a:p>
            <a:r>
              <a:rPr lang="de-AT" dirty="0" smtClean="0"/>
              <a:t>      weil sich nicht automatisch Daten zeigen, keine</a:t>
            </a:r>
            <a:r>
              <a:rPr lang="de-AT" baseline="0" dirty="0" smtClean="0"/>
              <a:t> Navigation haben,</a:t>
            </a:r>
          </a:p>
          <a:p>
            <a:r>
              <a:rPr lang="de-AT" baseline="0" dirty="0" smtClean="0"/>
              <a:t>       keine Eingaben speichern usw.</a:t>
            </a:r>
          </a:p>
          <a:p>
            <a:r>
              <a:rPr lang="de-AT" baseline="0" dirty="0" smtClean="0"/>
              <a:t>Wer grundsätzlich ungebunden arbeitet hat Access Formulare nicht wirklich verstanden und ist nur codegeil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existierenden Tabellen und Beziehungen</a:t>
            </a:r>
          </a:p>
          <a:p>
            <a:r>
              <a:rPr lang="de-AT" baseline="0" dirty="0" smtClean="0"/>
              <a:t>  sind die Models, daher müssen sich die Formulare auch danach richten.</a:t>
            </a:r>
          </a:p>
          <a:p>
            <a:r>
              <a:rPr lang="de-AT" baseline="0" dirty="0" smtClean="0"/>
              <a:t>      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Will man ein Formular für die Daten von Tabelle </a:t>
            </a:r>
            <a:r>
              <a:rPr lang="de-AT" baseline="0" dirty="0" err="1" smtClean="0"/>
              <a:t>xx</a:t>
            </a:r>
            <a:r>
              <a:rPr lang="de-AT" baseline="0" dirty="0" smtClean="0"/>
              <a:t> erstellen,</a:t>
            </a:r>
          </a:p>
          <a:p>
            <a:r>
              <a:rPr lang="de-AT" baseline="0" dirty="0" smtClean="0"/>
              <a:t>so bestimmt die Art der Beziehung die Tabelle </a:t>
            </a:r>
            <a:r>
              <a:rPr lang="de-AT" baseline="0" dirty="0" err="1" smtClean="0"/>
              <a:t>xx</a:t>
            </a:r>
            <a:r>
              <a:rPr lang="de-AT" baseline="0" dirty="0" smtClean="0"/>
              <a:t> zu anderen Tabellen hat</a:t>
            </a:r>
          </a:p>
          <a:p>
            <a:r>
              <a:rPr lang="de-AT" baseline="0" dirty="0" smtClean="0"/>
              <a:t>Mit welchen Controls man die anderen Daten anzeigt</a:t>
            </a:r>
          </a:p>
          <a:p>
            <a:endParaRPr lang="de-AT" baseline="0" dirty="0" smtClean="0"/>
          </a:p>
          <a:p>
            <a:r>
              <a:rPr lang="de-AT" baseline="0" dirty="0" smtClean="0"/>
              <a:t>Steht in Tabelle </a:t>
            </a:r>
            <a:r>
              <a:rPr lang="de-AT" baseline="0" dirty="0" err="1" smtClean="0"/>
              <a:t>xx</a:t>
            </a:r>
            <a:r>
              <a:rPr lang="de-AT" baseline="0" dirty="0" smtClean="0"/>
              <a:t> der Fremdschlüssel (Liegt es an der n Seite der Beziehung) </a:t>
            </a:r>
            <a:r>
              <a:rPr lang="de-AT" baseline="0" dirty="0" smtClean="0">
                <a:sym typeface="Wingdings" pitchFamily="2" charset="2"/>
              </a:rPr>
              <a:t> Combobox</a:t>
            </a:r>
            <a:r>
              <a:rPr lang="de-AT" baseline="0" dirty="0" smtClean="0"/>
              <a:t>       </a:t>
            </a:r>
          </a:p>
          <a:p>
            <a:r>
              <a:rPr lang="de-AT" baseline="0" dirty="0" smtClean="0"/>
              <a:t>Steht in Tabelle </a:t>
            </a:r>
            <a:r>
              <a:rPr lang="de-AT" baseline="0" dirty="0" err="1" smtClean="0"/>
              <a:t>xx</a:t>
            </a:r>
            <a:r>
              <a:rPr lang="de-AT" baseline="0" dirty="0" smtClean="0"/>
              <a:t> der Primärschlüssel (Liegt es an der 1 Seite der Beziehung) </a:t>
            </a:r>
            <a:r>
              <a:rPr lang="de-AT" baseline="0" dirty="0" smtClean="0">
                <a:sym typeface="Wingdings" pitchFamily="2" charset="2"/>
              </a:rPr>
              <a:t> Unterformular</a:t>
            </a:r>
          </a:p>
          <a:p>
            <a:r>
              <a:rPr lang="de-AT" baseline="0" dirty="0" smtClean="0">
                <a:sym typeface="Wingdings" pitchFamily="2" charset="2"/>
              </a:rPr>
              <a:t>                       (weil mehrere Datensätze angezeigt werden müssen)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Man kann in Unterformularen problemlos mehrere Felder unterbringen,</a:t>
            </a:r>
          </a:p>
          <a:p>
            <a:r>
              <a:rPr lang="de-AT" baseline="0" dirty="0" smtClean="0"/>
              <a:t>Auch kann man das Unterformular sowohl in Datenblattansicht als auch als Endlosformular anzeigen</a:t>
            </a:r>
          </a:p>
          <a:p>
            <a:r>
              <a:rPr lang="de-AT" baseline="0" dirty="0" smtClean="0"/>
              <a:t>          und hat damit alle Möglichkeiten beliebiger Datendarstellung</a:t>
            </a:r>
          </a:p>
          <a:p>
            <a:endParaRPr lang="de-AT" baseline="0" dirty="0" smtClean="0"/>
          </a:p>
          <a:p>
            <a:r>
              <a:rPr lang="de-AT" baseline="0" dirty="0" smtClean="0"/>
              <a:t>Ein Combobox zeigt aber nur einen Wert an, obwohl sie sehr wohl über mehrere Spalten verfügen kann.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 einem berechneten Feld  (Steuerelementinhalt beginnt mit =) kann man sehr einfach die </a:t>
            </a:r>
          </a:p>
          <a:p>
            <a:r>
              <a:rPr lang="de-AT" baseline="0" dirty="0" smtClean="0"/>
              <a:t>Daten aus anderen Spalten zeigen.</a:t>
            </a:r>
          </a:p>
          <a:p>
            <a:r>
              <a:rPr lang="de-AT" baseline="0" dirty="0" smtClean="0"/>
              <a:t>Berechnete Felder sind nicht veränderbar!!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Alternativ kann man auch in der Datensatzquelle des Formulars </a:t>
            </a:r>
          </a:p>
          <a:p>
            <a:r>
              <a:rPr lang="de-AT" baseline="0" dirty="0" smtClean="0"/>
              <a:t>   zusätzlich zur Tabelle klassen noch Abteilungen in einer Abfrage unterbringen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Select</a:t>
            </a:r>
            <a:r>
              <a:rPr lang="de-AT" baseline="0" dirty="0" smtClean="0"/>
              <a:t> </a:t>
            </a:r>
            <a:r>
              <a:rPr lang="de-AT" baseline="0" dirty="0" err="1" smtClean="0"/>
              <a:t>Abt_Nr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Abt_Leiter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K_Nr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K_Jahrsem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K_Vorstand</a:t>
            </a:r>
            <a:endParaRPr lang="de-AT" baseline="0" dirty="0" smtClean="0"/>
          </a:p>
          <a:p>
            <a:r>
              <a:rPr lang="de-AT" baseline="0" dirty="0" err="1" smtClean="0"/>
              <a:t>from</a:t>
            </a:r>
            <a:r>
              <a:rPr lang="de-AT" baseline="0" dirty="0" smtClean="0"/>
              <a:t> Abteilungen inner </a:t>
            </a:r>
            <a:r>
              <a:rPr lang="de-AT" baseline="0" dirty="0" err="1" smtClean="0"/>
              <a:t>join</a:t>
            </a:r>
            <a:r>
              <a:rPr lang="de-AT" baseline="0" dirty="0" smtClean="0"/>
              <a:t> Klassen ON </a:t>
            </a:r>
            <a:r>
              <a:rPr lang="de-AT" baseline="0" dirty="0" err="1" smtClean="0"/>
              <a:t>Abteilung.Abt_ID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Klassen.K_Abteilung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Hinweis 1   die Felder von Abteilung sind hier veränderbar !!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Hinweis 2  Beachten Sie unbedingt,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die Abfrage pro Klasse einen Datensatz ausgibt,</a:t>
            </a:r>
          </a:p>
          <a:p>
            <a:r>
              <a:rPr lang="de-AT" baseline="0" dirty="0" smtClean="0"/>
              <a:t>                ansonsten verwirrt man den Benutzer</a:t>
            </a:r>
          </a:p>
          <a:p>
            <a:r>
              <a:rPr lang="de-AT" baseline="0" dirty="0" smtClean="0"/>
              <a:t>                In diesem Fall eventuell RIGHT JOIN verwenden, weil sonst Klassen ohne </a:t>
            </a:r>
            <a:r>
              <a:rPr lang="de-AT" baseline="0" smtClean="0"/>
              <a:t>Abteilung fehlen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11.05.2012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102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492896"/>
            <a:ext cx="2627784" cy="2775852"/>
          </a:xfrm>
          <a:prstGeom prst="rect">
            <a:avLst/>
          </a:prstGeom>
          <a:noFill/>
        </p:spPr>
      </p:pic>
      <p:sp>
        <p:nvSpPr>
          <p:cNvPr id="12" name="Abgerundete rechteckige Legende 11"/>
          <p:cNvSpPr/>
          <p:nvPr/>
        </p:nvSpPr>
        <p:spPr>
          <a:xfrm>
            <a:off x="5292080" y="5013176"/>
            <a:ext cx="3240360" cy="1296144"/>
          </a:xfrm>
          <a:prstGeom prst="wedgeRoundRectCallout">
            <a:avLst>
              <a:gd name="adj1" fmla="val -43233"/>
              <a:gd name="adj2" fmla="val -161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Was ist der Unterschied dieser beiden Tabellen, welcher soll man bevorzugen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688094"/>
            <a:ext cx="6597503" cy="116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3140968"/>
            <a:ext cx="4766537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Access Formulare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Auch mittels Abfrage kann man mehrere Daten zeigen das Klassen-Formular zeigt auch Abteilungsdaten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209" y="2420888"/>
            <a:ext cx="4528211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bgerundete rechteckige Legende 15"/>
          <p:cNvSpPr/>
          <p:nvPr/>
        </p:nvSpPr>
        <p:spPr>
          <a:xfrm>
            <a:off x="5292080" y="2492896"/>
            <a:ext cx="3456384" cy="2520280"/>
          </a:xfrm>
          <a:prstGeom prst="wedgeRoundRectCallout">
            <a:avLst>
              <a:gd name="adj1" fmla="val -66201"/>
              <a:gd name="adj2" fmla="val 1728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Datensatzquelle ist hier eine Abfrage mit Klassen und Abteilungsdaten, daher können diese auch angezeigt werden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5157192"/>
            <a:ext cx="8280920" cy="97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Übung1: Erstellen Sie das folgende Formular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30400" y="1069975"/>
            <a:ext cx="5281613" cy="471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bgerundete rechteckige Legende 9"/>
          <p:cNvSpPr/>
          <p:nvPr/>
        </p:nvSpPr>
        <p:spPr>
          <a:xfrm>
            <a:off x="179512" y="4509120"/>
            <a:ext cx="2160240" cy="936104"/>
          </a:xfrm>
          <a:prstGeom prst="wedgeRoundRectCallout">
            <a:avLst>
              <a:gd name="adj1" fmla="val 62549"/>
              <a:gd name="adj2" fmla="val -2647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Unterformular wächst mit Fenstergröße</a:t>
            </a:r>
          </a:p>
        </p:txBody>
      </p:sp>
      <p:sp>
        <p:nvSpPr>
          <p:cNvPr id="11" name="Abgerundete rechteckige Legende 10"/>
          <p:cNvSpPr/>
          <p:nvPr/>
        </p:nvSpPr>
        <p:spPr>
          <a:xfrm>
            <a:off x="179512" y="2636912"/>
            <a:ext cx="1872208" cy="792088"/>
          </a:xfrm>
          <a:prstGeom prst="wedgeRoundRectCallout">
            <a:avLst>
              <a:gd name="adj1" fmla="val 96127"/>
              <a:gd name="adj2" fmla="val -2045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Zusatzanzeige Name des AV</a:t>
            </a:r>
          </a:p>
        </p:txBody>
      </p:sp>
      <p:sp>
        <p:nvSpPr>
          <p:cNvPr id="12" name="Abgerundete rechteckige Legende 11"/>
          <p:cNvSpPr/>
          <p:nvPr/>
        </p:nvSpPr>
        <p:spPr>
          <a:xfrm>
            <a:off x="6444208" y="1772816"/>
            <a:ext cx="2520280" cy="936104"/>
          </a:xfrm>
          <a:prstGeom prst="wedgeRoundRectCallout">
            <a:avLst>
              <a:gd name="adj1" fmla="val -27589"/>
              <a:gd name="adj2" fmla="val 7947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Anzahl Klassen, steht immer rechtsbündig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2 Erstellen Sie das folgende Formular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1124744"/>
            <a:ext cx="5684837" cy="371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bgerundete rechteckige Legende 6"/>
          <p:cNvSpPr/>
          <p:nvPr/>
        </p:nvSpPr>
        <p:spPr>
          <a:xfrm>
            <a:off x="4211960" y="836712"/>
            <a:ext cx="2160240" cy="1152128"/>
          </a:xfrm>
          <a:prstGeom prst="wedgeRoundRectCallout">
            <a:avLst>
              <a:gd name="adj1" fmla="val -59587"/>
              <a:gd name="adj2" fmla="val 3553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Abteilungsdaten direkt aus Datensatzquelle (Abfrage)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6516216" y="1988840"/>
            <a:ext cx="1944216" cy="1008112"/>
          </a:xfrm>
          <a:prstGeom prst="wedgeRoundRectCallout">
            <a:avLst>
              <a:gd name="adj1" fmla="val -92215"/>
              <a:gd name="adj2" fmla="val 214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Comboboxen mit berechneten Feldern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107504" y="4653136"/>
            <a:ext cx="2160240" cy="936104"/>
          </a:xfrm>
          <a:prstGeom prst="wedgeRoundRectCallout">
            <a:avLst>
              <a:gd name="adj1" fmla="val 39180"/>
              <a:gd name="adj2" fmla="val -763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Unterformular wächst mit Fenstergröße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8625" y="1374775"/>
            <a:ext cx="574675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</a:t>
            </a:r>
            <a:r>
              <a:rPr lang="de-AT" dirty="0" smtClean="0"/>
              <a:t>3 in simples Startformular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7" name="Abgerundete rechteckige Legende 6"/>
          <p:cNvSpPr/>
          <p:nvPr/>
        </p:nvSpPr>
        <p:spPr>
          <a:xfrm>
            <a:off x="395536" y="1052736"/>
            <a:ext cx="1872208" cy="864096"/>
          </a:xfrm>
          <a:prstGeom prst="wedgeRoundRectCallout">
            <a:avLst>
              <a:gd name="adj1" fmla="val 68620"/>
              <a:gd name="adj2" fmla="val 4435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1. Klicke hier auf Schaltfläche</a:t>
            </a:r>
            <a:endParaRPr lang="de-AT" dirty="0" smtClean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6732240" y="2420888"/>
            <a:ext cx="1944216" cy="1008112"/>
          </a:xfrm>
          <a:prstGeom prst="wedgeRoundRectCallout">
            <a:avLst>
              <a:gd name="adj1" fmla="val -79967"/>
              <a:gd name="adj2" fmla="val 7439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3. Assistent folgen</a:t>
            </a:r>
            <a:endParaRPr lang="de-AT" dirty="0" smtClean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323528" y="4077072"/>
            <a:ext cx="2160240" cy="936104"/>
          </a:xfrm>
          <a:prstGeom prst="wedgeRoundRectCallout">
            <a:avLst>
              <a:gd name="adj1" fmla="val 39180"/>
              <a:gd name="adj2" fmla="val -763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2. Am Zielort klicken</a:t>
            </a:r>
            <a:endParaRPr lang="de-AT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 </a:t>
            </a:r>
            <a:r>
              <a:rPr lang="de-AT" dirty="0" smtClean="0"/>
              <a:t>3 in simples Startformular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124744"/>
            <a:ext cx="3390900" cy="280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bgerundete rechteckige Legende 11"/>
          <p:cNvSpPr/>
          <p:nvPr/>
        </p:nvSpPr>
        <p:spPr>
          <a:xfrm>
            <a:off x="5796136" y="1844824"/>
            <a:ext cx="2160240" cy="936104"/>
          </a:xfrm>
          <a:prstGeom prst="wedgeRoundRectCallout">
            <a:avLst>
              <a:gd name="adj1" fmla="val -71051"/>
              <a:gd name="adj2" fmla="val 2440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Legen Sie los</a:t>
            </a:r>
            <a:endParaRPr lang="de-AT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2" y="202630"/>
            <a:ext cx="8876674" cy="778098"/>
          </a:xfrm>
        </p:spPr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1340768"/>
            <a:ext cx="8820472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Formulare</a:t>
            </a: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LAYOUT in Formularen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Formulare ÜBUNGEN</a:t>
            </a: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57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Layout in Access Formularen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929411"/>
          </a:xfrm>
        </p:spPr>
        <p:txBody>
          <a:bodyPr>
            <a:normAutofit/>
          </a:bodyPr>
          <a:lstStyle/>
          <a:p>
            <a:r>
              <a:rPr lang="de-AT" dirty="0" err="1" smtClean="0"/>
              <a:t>Layoutcontrols</a:t>
            </a:r>
            <a:r>
              <a:rPr lang="de-AT" dirty="0" smtClean="0"/>
              <a:t> sind Containerelemente, die selbst nicht sichtbar sind aber das Erscheinungsbild der Controls beeinflussen, die sie enthalten.</a:t>
            </a:r>
          </a:p>
          <a:p>
            <a:r>
              <a:rPr lang="de-AT" dirty="0" smtClean="0"/>
              <a:t>Formulare passen sich dadurch besser an unterschiedliche große Bildschirme an.</a:t>
            </a:r>
          </a:p>
          <a:p>
            <a:r>
              <a:rPr lang="de-AT" dirty="0" smtClean="0"/>
              <a:t>Mit 2007 wurden </a:t>
            </a:r>
            <a:r>
              <a:rPr lang="de-AT" dirty="0" err="1" smtClean="0"/>
              <a:t>Layoutcontrols</a:t>
            </a:r>
            <a:r>
              <a:rPr lang="de-AT" dirty="0" smtClean="0"/>
              <a:t> eingeführt, </a:t>
            </a:r>
            <a:br>
              <a:rPr lang="de-AT" dirty="0" smtClean="0"/>
            </a:br>
            <a:r>
              <a:rPr lang="de-AT" dirty="0" smtClean="0"/>
              <a:t>ab 2010 kann man sie auch gut bearbeiten.</a:t>
            </a:r>
          </a:p>
          <a:p>
            <a:r>
              <a:rPr lang="de-AT" dirty="0" smtClean="0"/>
              <a:t>Hier die umfangreiche Layout </a:t>
            </a:r>
            <a:br>
              <a:rPr lang="de-AT" dirty="0" smtClean="0"/>
            </a:br>
            <a:r>
              <a:rPr lang="de-AT" dirty="0" smtClean="0"/>
              <a:t>Symbolleiste in Access 2010</a:t>
            </a:r>
          </a:p>
          <a:p>
            <a:pPr>
              <a:buNone/>
            </a:pP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5301208"/>
            <a:ext cx="8181704" cy="974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2204864"/>
            <a:ext cx="1600572" cy="1637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7092280" y="4077072"/>
            <a:ext cx="1800200" cy="1080120"/>
          </a:xfrm>
          <a:prstGeom prst="wedgeRoundRectCallout">
            <a:avLst>
              <a:gd name="adj1" fmla="val -20833"/>
              <a:gd name="adj2" fmla="val -7683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Strichlierte</a:t>
            </a:r>
            <a:r>
              <a:rPr lang="de-AT" dirty="0" smtClean="0"/>
              <a:t> Linien sind </a:t>
            </a:r>
            <a:r>
              <a:rPr lang="de-AT" dirty="0" err="1" smtClean="0"/>
              <a:t>Layoutcontrols</a:t>
            </a:r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Layout in Access Formularen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268760"/>
            <a:ext cx="8424936" cy="4857403"/>
          </a:xfrm>
        </p:spPr>
        <p:txBody>
          <a:bodyPr>
            <a:normAutofit/>
          </a:bodyPr>
          <a:lstStyle/>
          <a:p>
            <a:r>
              <a:rPr lang="de-AT" dirty="0" smtClean="0"/>
              <a:t>Formular-Assistent und Formular erstellen Formulare mit Layouts, bei Formularentwurf ist das nicht der Fall.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2276872"/>
            <a:ext cx="3240360" cy="36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204864"/>
            <a:ext cx="2971800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4211960" y="3068960"/>
            <a:ext cx="3816424" cy="864096"/>
          </a:xfrm>
          <a:prstGeom prst="wedgeRoundRectCallout">
            <a:avLst>
              <a:gd name="adj1" fmla="val -67464"/>
              <a:gd name="adj2" fmla="val 1752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Hier die Feldbreite ändern betrifft alle Felder (tabellarisches Layout)</a:t>
            </a:r>
            <a:endParaRPr lang="de-AT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995936" y="4509120"/>
            <a:ext cx="4032448" cy="1224136"/>
          </a:xfrm>
          <a:prstGeom prst="wedgeRoundRectCallout">
            <a:avLst>
              <a:gd name="adj1" fmla="val -63444"/>
              <a:gd name="adj2" fmla="val 365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Einfügen dieser zusätzlichen Layoutzeile in 2007 schwierig, nicht rein tabellarisches Layouts erst in Access 2010 möglich (Zellen verbinden)</a:t>
            </a:r>
            <a:endParaRPr lang="de-AT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Layout in Access Formularen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Auch ohne Layout geht’s gut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5" y="1916832"/>
            <a:ext cx="5753991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bgerundete rechteckige Legende 9"/>
          <p:cNvSpPr/>
          <p:nvPr/>
        </p:nvSpPr>
        <p:spPr>
          <a:xfrm>
            <a:off x="5364088" y="2780928"/>
            <a:ext cx="3672408" cy="864096"/>
          </a:xfrm>
          <a:prstGeom prst="wedgeRoundRectCallout">
            <a:avLst>
              <a:gd name="adj1" fmla="val -35519"/>
              <a:gd name="adj2" fmla="val 7153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Hier wurde das Layout entfernt, daher ist die unterschiedliche Anordnung einfach machbar</a:t>
            </a:r>
            <a:endParaRPr lang="de-AT" dirty="0"/>
          </a:p>
        </p:txBody>
      </p:sp>
      <p:pic>
        <p:nvPicPr>
          <p:cNvPr id="3076" name="Picture 4" descr="C:\Users\psad\AppData\Local\Temp\SNAGHTML486561e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56176" y="980728"/>
            <a:ext cx="2781300" cy="1028701"/>
          </a:xfrm>
          <a:prstGeom prst="rect">
            <a:avLst/>
          </a:prstGeom>
          <a:noFill/>
        </p:spPr>
      </p:pic>
      <p:sp>
        <p:nvSpPr>
          <p:cNvPr id="12" name="Abgerundete rechteckige Legende 11"/>
          <p:cNvSpPr/>
          <p:nvPr/>
        </p:nvSpPr>
        <p:spPr>
          <a:xfrm>
            <a:off x="6012160" y="2132856"/>
            <a:ext cx="2808312" cy="432048"/>
          </a:xfrm>
          <a:prstGeom prst="wedgeRoundRectCallout">
            <a:avLst>
              <a:gd name="adj1" fmla="val -20287"/>
              <a:gd name="adj2" fmla="val -7207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Dieser </a:t>
            </a:r>
            <a:r>
              <a:rPr lang="de-AT" dirty="0" err="1" smtClean="0"/>
              <a:t>Toolbar</a:t>
            </a:r>
            <a:r>
              <a:rPr lang="de-AT" dirty="0" smtClean="0"/>
              <a:t> hilft dabei</a:t>
            </a:r>
            <a:endParaRPr lang="de-AT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4208" y="5589240"/>
            <a:ext cx="2505032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Abgerundete rechteckige Legende 13"/>
          <p:cNvSpPr/>
          <p:nvPr/>
        </p:nvSpPr>
        <p:spPr>
          <a:xfrm>
            <a:off x="5364088" y="4149080"/>
            <a:ext cx="3672408" cy="864096"/>
          </a:xfrm>
          <a:prstGeom prst="wedgeRoundRectCallout">
            <a:avLst>
              <a:gd name="adj1" fmla="val -17104"/>
              <a:gd name="adj2" fmla="val 11452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Das Unterformular hat die folgenden Anker Einstellungen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124744"/>
            <a:ext cx="914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Formulare</a:t>
            </a:r>
            <a:br>
              <a:rPr lang="de-AT" sz="6600" dirty="0" smtClean="0">
                <a:latin typeface="Calibri" pitchFamily="34" charset="0"/>
              </a:rPr>
            </a:br>
            <a:r>
              <a:rPr lang="de-AT" sz="6600" dirty="0" smtClean="0">
                <a:latin typeface="Calibri" pitchFamily="34" charset="0"/>
              </a:rPr>
              <a:t>Übungen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>
            <a:off x="3491880" y="3573016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Access Formulare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Formulare sind datengetrieben!!!!</a:t>
            </a:r>
          </a:p>
          <a:p>
            <a:r>
              <a:rPr lang="de-AT" dirty="0" smtClean="0"/>
              <a:t>Haben eine </a:t>
            </a:r>
            <a:r>
              <a:rPr lang="de-AT" b="1" dirty="0" smtClean="0">
                <a:solidFill>
                  <a:srgbClr val="FF0000"/>
                </a:solidFill>
              </a:rPr>
              <a:t>Datensatzquelle</a:t>
            </a:r>
            <a:endParaRPr lang="de-AT" dirty="0" smtClean="0"/>
          </a:p>
          <a:p>
            <a:r>
              <a:rPr lang="de-AT" dirty="0" smtClean="0"/>
              <a:t>Die Controls einen </a:t>
            </a:r>
            <a:r>
              <a:rPr lang="de-AT" b="1" dirty="0" smtClean="0">
                <a:solidFill>
                  <a:srgbClr val="FF0000"/>
                </a:solidFill>
                <a:sym typeface="Wingdings" pitchFamily="2" charset="2"/>
              </a:rPr>
              <a:t>Steuerelementinhalt</a:t>
            </a:r>
            <a:endParaRPr lang="de-AT" dirty="0" smtClean="0"/>
          </a:p>
          <a:p>
            <a:r>
              <a:rPr lang="de-AT" dirty="0" smtClean="0"/>
              <a:t>Manche Controls(Combobox) auch </a:t>
            </a:r>
            <a:r>
              <a:rPr lang="de-AT" b="1" dirty="0" smtClean="0">
                <a:solidFill>
                  <a:srgbClr val="FF0000"/>
                </a:solidFill>
              </a:rPr>
              <a:t>Datensatzherkunft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Alle Controls haben also zugewiesene Models,</a:t>
            </a:r>
            <a:br>
              <a:rPr lang="de-AT" dirty="0" smtClean="0"/>
            </a:br>
            <a:r>
              <a:rPr lang="de-AT" dirty="0" smtClean="0"/>
              <a:t>mit denen Daten getauscht werden.</a:t>
            </a:r>
          </a:p>
          <a:p>
            <a:r>
              <a:rPr lang="de-AT" dirty="0" smtClean="0"/>
              <a:t>Weil dies Tabellen (Abfragen) sind, leiten sich Formulare also von der Tabellenstruktur der DB ab</a:t>
            </a:r>
            <a:endParaRPr lang="de-AT" dirty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1556792"/>
            <a:ext cx="2250697" cy="95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3140968"/>
            <a:ext cx="7848872" cy="83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bgerundete rechteckige Legende 9"/>
          <p:cNvSpPr/>
          <p:nvPr/>
        </p:nvSpPr>
        <p:spPr>
          <a:xfrm>
            <a:off x="6228184" y="3789040"/>
            <a:ext cx="2808312" cy="432048"/>
          </a:xfrm>
          <a:prstGeom prst="wedgeRoundRectCallout">
            <a:avLst>
              <a:gd name="adj1" fmla="val -20287"/>
              <a:gd name="adj2" fmla="val -7207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Daten beim aufklappen</a:t>
            </a:r>
            <a:endParaRPr lang="de-AT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764704"/>
            <a:ext cx="1844675" cy="71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Access Formulare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Will man ein Formular Abteilungen erstellen, so verwendet man z.B. diese Tabellen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996952"/>
            <a:ext cx="379571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2276872"/>
            <a:ext cx="3240360" cy="36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bgerundete rechteckige Legende 9"/>
          <p:cNvSpPr/>
          <p:nvPr/>
        </p:nvSpPr>
        <p:spPr>
          <a:xfrm>
            <a:off x="5796136" y="1988840"/>
            <a:ext cx="2592288" cy="864096"/>
          </a:xfrm>
          <a:prstGeom prst="wedgeRoundRectCallout">
            <a:avLst>
              <a:gd name="adj1" fmla="val -23876"/>
              <a:gd name="adj2" fmla="val 932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Abteilungen ist Datensatzquelle im Hauptformular</a:t>
            </a:r>
            <a:endParaRPr lang="de-AT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635896" y="4077072"/>
            <a:ext cx="936104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Gekrümmte Verbindung 17"/>
          <p:cNvCxnSpPr/>
          <p:nvPr/>
        </p:nvCxnSpPr>
        <p:spPr>
          <a:xfrm>
            <a:off x="827584" y="2708920"/>
            <a:ext cx="5040560" cy="936104"/>
          </a:xfrm>
          <a:prstGeom prst="curvedConnector3">
            <a:avLst>
              <a:gd name="adj1" fmla="val 88549"/>
            </a:avLst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Abgerundete rechteckige Legende 29"/>
          <p:cNvSpPr/>
          <p:nvPr/>
        </p:nvSpPr>
        <p:spPr>
          <a:xfrm>
            <a:off x="3851920" y="4725144"/>
            <a:ext cx="2592288" cy="1152128"/>
          </a:xfrm>
          <a:prstGeom prst="wedgeRoundRectCallout">
            <a:avLst>
              <a:gd name="adj1" fmla="val -58415"/>
              <a:gd name="adj2" fmla="val -301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Pro Abteilungen gibt es nur einen  Leiter, daher die Lehrerdaten in einer Combobox</a:t>
            </a:r>
            <a:endParaRPr lang="de-AT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6588224" y="4725144"/>
            <a:ext cx="2448272" cy="1152128"/>
          </a:xfrm>
          <a:prstGeom prst="wedgeRoundRectCallout">
            <a:avLst>
              <a:gd name="adj1" fmla="val -22774"/>
              <a:gd name="adj2" fmla="val -6794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Pro Abteilungen gibt es mehrere Klassen </a:t>
            </a:r>
            <a:r>
              <a:rPr lang="de-AT" dirty="0" smtClean="0">
                <a:sym typeface="Wingdings" pitchFamily="2" charset="2"/>
              </a:rPr>
              <a:t></a:t>
            </a:r>
            <a:endParaRPr lang="de-AT" dirty="0" smtClean="0"/>
          </a:p>
          <a:p>
            <a:pPr algn="ctr"/>
            <a:r>
              <a:rPr lang="de-AT" dirty="0" smtClean="0"/>
              <a:t>daher Unterformular</a:t>
            </a:r>
            <a:endParaRPr lang="de-A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Access Formulare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Wie kann man bei Comboboxen mehrere Daten zeigen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556792"/>
            <a:ext cx="3240360" cy="363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2636912"/>
            <a:ext cx="4024313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8184" y="5013176"/>
            <a:ext cx="2347913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bgerundete rechteckige Legende 15"/>
          <p:cNvSpPr/>
          <p:nvPr/>
        </p:nvSpPr>
        <p:spPr>
          <a:xfrm>
            <a:off x="4139952" y="3068960"/>
            <a:ext cx="4392488" cy="1008112"/>
          </a:xfrm>
          <a:prstGeom prst="wedgeRoundRectCallout">
            <a:avLst>
              <a:gd name="adj1" fmla="val -59587"/>
              <a:gd name="adj2" fmla="val 3882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Combobox Abteilungsleiter  hat 2 Ausgabespalten (siehe oben) , </a:t>
            </a:r>
            <a:br>
              <a:rPr lang="de-AT" dirty="0" smtClean="0"/>
            </a:br>
            <a:r>
              <a:rPr lang="de-AT" dirty="0" smtClean="0"/>
              <a:t>die erste wird gezeigt</a:t>
            </a:r>
          </a:p>
        </p:txBody>
      </p:sp>
      <p:sp>
        <p:nvSpPr>
          <p:cNvPr id="17" name="Abgerundete rechteckige Legende 16"/>
          <p:cNvSpPr/>
          <p:nvPr/>
        </p:nvSpPr>
        <p:spPr>
          <a:xfrm>
            <a:off x="4139952" y="4149080"/>
            <a:ext cx="4392488" cy="792088"/>
          </a:xfrm>
          <a:prstGeom prst="wedgeRoundRectCallout">
            <a:avLst>
              <a:gd name="adj1" fmla="val -59409"/>
              <a:gd name="adj2" fmla="val -1916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Dieses berechnete Feld zeigt den Wert der 2. Spalte</a:t>
            </a:r>
            <a:endParaRPr lang="de-AT" dirty="0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15816" y="5301208"/>
            <a:ext cx="2454275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1269</Words>
  <Application>Microsoft Office PowerPoint</Application>
  <PresentationFormat>Bildschirmpräsentation (4:3)</PresentationFormat>
  <Paragraphs>206</Paragraphs>
  <Slides>14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HTL Spengergasse Vorlage V01</vt:lpstr>
      <vt:lpstr>DBIS2 –  Datenbanken und Informationssysteme</vt:lpstr>
      <vt:lpstr>Lernziele</vt:lpstr>
      <vt:lpstr>Layout in Access Formularen</vt:lpstr>
      <vt:lpstr>Layout in Access Formularen</vt:lpstr>
      <vt:lpstr>Layout in Access Formularen</vt:lpstr>
      <vt:lpstr>Folie 6</vt:lpstr>
      <vt:lpstr>Access Formulare</vt:lpstr>
      <vt:lpstr>Access Formulare</vt:lpstr>
      <vt:lpstr>Access Formulare</vt:lpstr>
      <vt:lpstr>Access Formulare</vt:lpstr>
      <vt:lpstr>Übung1: Erstellen Sie das folgende Formular</vt:lpstr>
      <vt:lpstr>Übung 2 Erstellen Sie das folgende Formular</vt:lpstr>
      <vt:lpstr>Übung 3 in simples Startformular</vt:lpstr>
      <vt:lpstr>Übung 3 in simples Startformular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358</cp:revision>
  <dcterms:created xsi:type="dcterms:W3CDTF">2010-09-09T10:26:00Z</dcterms:created>
  <dcterms:modified xsi:type="dcterms:W3CDTF">2012-05-11T07:57:49Z</dcterms:modified>
</cp:coreProperties>
</file>