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ppt/tags/tag1.xml" ContentType="application/vnd.openxmlformats-officedocument.presentationml.tags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slideLayouts/slideLayout10.xml" ContentType="application/vnd.openxmlformats-officedocument.presentationml.slideLayout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Layouts/slideLayout7.xml" ContentType="application/vnd.openxmlformats-officedocument.presentationml.slideLayout+xml"/>
  <Default Extension="png" ContentType="image/png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306" r:id="rId3"/>
    <p:sldId id="324" r:id="rId4"/>
    <p:sldId id="334" r:id="rId5"/>
    <p:sldId id="327" r:id="rId6"/>
    <p:sldId id="335" r:id="rId7"/>
    <p:sldId id="328" r:id="rId8"/>
    <p:sldId id="312" r:id="rId9"/>
    <p:sldId id="326" r:id="rId10"/>
    <p:sldId id="329" r:id="rId11"/>
    <p:sldId id="330" r:id="rId12"/>
    <p:sldId id="298" r:id="rId13"/>
    <p:sldId id="336" r:id="rId14"/>
    <p:sldId id="333" r:id="rId15"/>
    <p:sldId id="337" r:id="rId16"/>
  </p:sldIdLst>
  <p:sldSz cx="9144000" cy="6858000" type="screen4x3"/>
  <p:notesSz cx="7099300" cy="10234613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Keine Formatvorlage, Tabellengitternetz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684" autoAdjust="0"/>
    <p:restoredTop sz="69231" autoAdjust="0"/>
  </p:normalViewPr>
  <p:slideViewPr>
    <p:cSldViewPr>
      <p:cViewPr>
        <p:scale>
          <a:sx n="70" d="100"/>
          <a:sy n="70" d="100"/>
        </p:scale>
        <p:origin x="-1589" y="11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3" y="5453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8" d="100"/>
          <a:sy n="68" d="100"/>
        </p:scale>
        <p:origin x="-2544" y="-72"/>
      </p:cViewPr>
      <p:guideLst>
        <p:guide orient="horz" pos="3224"/>
        <p:guide pos="2236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4021294" y="0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/>
          <a:lstStyle>
            <a:lvl1pPr algn="r">
              <a:defRPr sz="1300"/>
            </a:lvl1pPr>
          </a:lstStyle>
          <a:p>
            <a:fld id="{3C0B1F9C-D4D9-4272-A315-C9A68CBB5628}" type="datetimeFigureOut">
              <a:rPr lang="de-AT" smtClean="0"/>
              <a:pPr/>
              <a:t>24.05.2012</a:t>
            </a:fld>
            <a:endParaRPr lang="de-AT" dirty="0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409575" y="0"/>
            <a:ext cx="6205538" cy="46545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9048" tIns="49524" rIns="99048" bIns="49524" rtlCol="0" anchor="ctr"/>
          <a:lstStyle/>
          <a:p>
            <a:endParaRPr lang="de-AT" dirty="0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195277" y="4861441"/>
            <a:ext cx="6783287" cy="5373172"/>
          </a:xfrm>
          <a:prstGeom prst="rect">
            <a:avLst/>
          </a:prstGeom>
        </p:spPr>
        <p:txBody>
          <a:bodyPr vert="horz" lIns="99048" tIns="49524" rIns="99048" bIns="49524" rtlCol="0"/>
          <a:lstStyle/>
          <a:p>
            <a:pPr lvl="0"/>
            <a:r>
              <a:rPr lang="de-DE" dirty="0" smtClean="0"/>
              <a:t>Textmasterformat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AT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l">
              <a:defRPr sz="1300"/>
            </a:lvl1pPr>
          </a:lstStyle>
          <a:p>
            <a:endParaRPr lang="de-AT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4021294" y="9721106"/>
            <a:ext cx="3076363" cy="511731"/>
          </a:xfrm>
          <a:prstGeom prst="rect">
            <a:avLst/>
          </a:prstGeom>
        </p:spPr>
        <p:txBody>
          <a:bodyPr vert="horz" lIns="99048" tIns="49524" rIns="99048" bIns="49524" rtlCol="0" anchor="b"/>
          <a:lstStyle>
            <a:lvl1pPr algn="r">
              <a:defRPr sz="1300"/>
            </a:lvl1pPr>
          </a:lstStyle>
          <a:p>
            <a:fld id="{9F65EB44-2BE6-46B5-9A77-3AC3C76357D0}" type="slidenum">
              <a:rPr lang="de-AT" smtClean="0"/>
              <a:pPr/>
              <a:t>‹Nr.›</a:t>
            </a:fld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27814494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Startfolie</a:t>
            </a:r>
            <a:r>
              <a:rPr lang="de-AT" baseline="0" dirty="0" smtClean="0"/>
              <a:t> enthält wieder eine Modellfrage</a:t>
            </a:r>
          </a:p>
          <a:p>
            <a:endParaRPr lang="de-AT" baseline="0" dirty="0" smtClean="0"/>
          </a:p>
          <a:p>
            <a:r>
              <a:rPr lang="de-AT" baseline="0" dirty="0" smtClean="0"/>
              <a:t>Gefragt ist hier zuerst mal die „Syntax“</a:t>
            </a:r>
          </a:p>
          <a:p>
            <a:endParaRPr lang="de-AT" baseline="0" dirty="0" smtClean="0"/>
          </a:p>
          <a:p>
            <a:r>
              <a:rPr lang="de-AT" baseline="0" dirty="0" smtClean="0"/>
              <a:t>Tabellen sind graue Kästchen,  Tabellenname oben im weißen Bereich, die Felder darunter</a:t>
            </a:r>
          </a:p>
          <a:p>
            <a:r>
              <a:rPr lang="de-AT" baseline="0" dirty="0" smtClean="0"/>
              <a:t>PK  hat ein rotes  PK   (in Sonderfällen auch ein PF)  vorangestellt</a:t>
            </a:r>
          </a:p>
          <a:p>
            <a:pPr defTabSz="990478">
              <a:defRPr/>
            </a:pPr>
            <a:r>
              <a:rPr lang="de-AT" baseline="0" dirty="0" smtClean="0"/>
              <a:t>FK  ein blaues FK   (in Sonderfällen auch ein PF)  vorangestellt</a:t>
            </a:r>
          </a:p>
          <a:p>
            <a:pPr defTabSz="990478">
              <a:defRPr/>
            </a:pPr>
            <a:r>
              <a:rPr lang="de-AT" baseline="0" dirty="0" smtClean="0"/>
              <a:t>Die Beziehungen sind alle  1</a:t>
            </a:r>
            <a:r>
              <a:rPr lang="de-AT" baseline="0" dirty="0" smtClean="0">
                <a:sym typeface="Wingdings" pitchFamily="2" charset="2"/>
              </a:rPr>
              <a:t> n und</a:t>
            </a:r>
            <a:r>
              <a:rPr lang="de-AT" baseline="0" dirty="0" smtClean="0"/>
              <a:t> haben an der   n Seite  den „Krähenfuß“</a:t>
            </a:r>
          </a:p>
          <a:p>
            <a:pPr defTabSz="990478">
              <a:defRPr/>
            </a:pPr>
            <a:endParaRPr lang="de-AT" baseline="0" dirty="0" smtClean="0"/>
          </a:p>
          <a:p>
            <a:pPr defTabSz="990478">
              <a:defRPr/>
            </a:pPr>
            <a:r>
              <a:rPr lang="de-AT" baseline="0" dirty="0" smtClean="0"/>
              <a:t>Inhalt des Modells:     olympische Wettkämpfe</a:t>
            </a:r>
          </a:p>
          <a:p>
            <a:pPr defTabSz="990478">
              <a:defRPr/>
            </a:pPr>
            <a:r>
              <a:rPr lang="de-AT" baseline="0" dirty="0" smtClean="0"/>
              <a:t>An Austragungsorten finden Wettkämpfe (Events) statt, zu denen sich die Teilnehmer vorher anmelden</a:t>
            </a:r>
          </a:p>
          <a:p>
            <a:pPr defTabSz="990478">
              <a:defRPr/>
            </a:pPr>
            <a:r>
              <a:rPr lang="de-AT" baseline="0" dirty="0" smtClean="0"/>
              <a:t>Die einzelnen Antreten der </a:t>
            </a:r>
            <a:r>
              <a:rPr lang="de-AT" baseline="0" dirty="0" err="1" smtClean="0"/>
              <a:t>Teilnaehmer</a:t>
            </a:r>
            <a:r>
              <a:rPr lang="de-AT" baseline="0" dirty="0" smtClean="0"/>
              <a:t> an Wettkämpfen werden mitsamt den Ergebnissen abgespeichert</a:t>
            </a:r>
          </a:p>
          <a:p>
            <a:pPr defTabSz="990478">
              <a:defRPr/>
            </a:pPr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</a:t>
            </a:fld>
            <a:endParaRPr lang="de-AT"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11</a:t>
            </a:fld>
            <a:endParaRPr lang="de-AT" dirty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 err="1" smtClean="0"/>
              <a:t>Nachdem</a:t>
            </a:r>
            <a:r>
              <a:rPr lang="en-US" baseline="0" dirty="0" smtClean="0"/>
              <a:t> man in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Entwurfs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Ribbonleiste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Anzeige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   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Gruppierung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aktiviert</a:t>
            </a:r>
            <a:r>
              <a:rPr lang="en-US" baseline="0" dirty="0" smtClean="0"/>
              <a:t> hat</a:t>
            </a:r>
          </a:p>
          <a:p>
            <a:pPr defTabSz="990478">
              <a:defRPr/>
            </a:pP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beliebige</a:t>
            </a:r>
            <a:r>
              <a:rPr lang="en-US" baseline="0" dirty="0" smtClean="0"/>
              <a:t> Felder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Datensatzherkunft</a:t>
            </a:r>
            <a:r>
              <a:rPr lang="en-US" baseline="0" dirty="0" smtClean="0"/>
              <a:t> </a:t>
            </a:r>
          </a:p>
          <a:p>
            <a:pPr defTabSz="990478">
              <a:defRPr/>
            </a:pPr>
            <a:r>
              <a:rPr lang="en-US" baseline="0" dirty="0" smtClean="0"/>
              <a:t>      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Gruppierung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oder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verwendet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Wie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beim</a:t>
            </a:r>
            <a:r>
              <a:rPr lang="en-US" baseline="0" dirty="0" smtClean="0"/>
              <a:t> Group BY gilt,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PK Felder </a:t>
            </a:r>
            <a:r>
              <a:rPr lang="en-US" baseline="0" dirty="0" err="1" smtClean="0"/>
              <a:t>gute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Kandidaten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für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Gruppierung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12</a:t>
            </a:fld>
            <a:endParaRPr lang="de-AT" dirty="0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Sie benötigen relativ viele Tabellen</a:t>
            </a:r>
            <a:r>
              <a:rPr lang="de-AT" baseline="0" dirty="0" smtClean="0"/>
              <a:t> für die Abfrage</a:t>
            </a:r>
            <a:endParaRPr lang="de-AT" dirty="0" smtClean="0"/>
          </a:p>
          <a:p>
            <a:r>
              <a:rPr lang="de-AT" dirty="0" smtClean="0"/>
              <a:t>Pro Schüler soll eine Ausgabezeile erscheinen</a:t>
            </a:r>
          </a:p>
          <a:p>
            <a:endParaRPr lang="de-AT" dirty="0" smtClean="0"/>
          </a:p>
          <a:p>
            <a:r>
              <a:rPr lang="de-AT" dirty="0" smtClean="0"/>
              <a:t>Die Klasse gruppiert den Bericht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13</a:t>
            </a:fld>
            <a:endParaRPr lang="de-AT" dirty="0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 err="1" smtClean="0"/>
              <a:t>Beachten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, </a:t>
            </a:r>
            <a:r>
              <a:rPr lang="en-US" baseline="0" dirty="0" err="1" smtClean="0"/>
              <a:t>dass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Gruppierung</a:t>
            </a:r>
            <a:r>
              <a:rPr lang="en-US" baseline="0" dirty="0" smtClean="0"/>
              <a:t> und </a:t>
            </a:r>
            <a:r>
              <a:rPr lang="en-US" baseline="0" dirty="0" err="1" smtClean="0"/>
              <a:t>Sortierung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beliebig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vermischt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sein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 das </a:t>
            </a:r>
            <a:r>
              <a:rPr lang="en-US" baseline="0" dirty="0" err="1" smtClean="0"/>
              <a:t>nach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Gruppierungen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ebenfalls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sortiert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wird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 und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wahlweise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Gruppenkopf</a:t>
            </a:r>
            <a:r>
              <a:rPr lang="en-US" baseline="0" dirty="0" smtClean="0"/>
              <a:t>- und </a:t>
            </a:r>
            <a:r>
              <a:rPr lang="en-US" baseline="0" dirty="0" err="1" smtClean="0"/>
              <a:t>Gruppenfußberecihe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14</a:t>
            </a:fld>
            <a:endParaRPr lang="de-AT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defTabSz="990478">
              <a:defRPr/>
            </a:pPr>
            <a:r>
              <a:rPr lang="en-US" baseline="0" dirty="0" smtClean="0"/>
              <a:t>Die </a:t>
            </a:r>
            <a:r>
              <a:rPr lang="en-US" baseline="0" dirty="0" err="1" smtClean="0"/>
              <a:t>Einstellungen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Vergößerbar</a:t>
            </a:r>
            <a:r>
              <a:rPr lang="en-US" baseline="0" dirty="0" smtClean="0"/>
              <a:t> / </a:t>
            </a:r>
            <a:r>
              <a:rPr lang="en-US" baseline="0" dirty="0" err="1" smtClean="0"/>
              <a:t>Verkleinerbar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sind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sinnvoll</a:t>
            </a:r>
            <a:r>
              <a:rPr lang="en-US" baseline="0" dirty="0" smtClean="0"/>
              <a:t/>
            </a:r>
            <a:br>
              <a:rPr lang="en-US" baseline="0" dirty="0" smtClean="0"/>
            </a:br>
            <a:r>
              <a:rPr lang="en-US" baseline="0" dirty="0" err="1" smtClean="0"/>
              <a:t>Feldern</a:t>
            </a:r>
            <a:r>
              <a:rPr lang="en-US" baseline="0" dirty="0" smtClean="0"/>
              <a:t> die </a:t>
            </a:r>
            <a:r>
              <a:rPr lang="en-US" baseline="0" dirty="0" err="1" smtClean="0"/>
              <a:t>gelegentlich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</a:t>
            </a:r>
            <a:r>
              <a:rPr lang="en-US" baseline="0" dirty="0" smtClean="0"/>
              <a:t> </a:t>
            </a:r>
            <a:r>
              <a:rPr lang="en-US" baseline="0" dirty="0" err="1" smtClean="0"/>
              <a:t>Inhalt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haben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mehrzeilig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--- </a:t>
            </a:r>
            <a:r>
              <a:rPr lang="en-US" baseline="0" dirty="0" err="1" smtClean="0"/>
              <a:t>vertikal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wachsen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Sind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komplett</a:t>
            </a:r>
            <a:r>
              <a:rPr lang="en-US" baseline="0" dirty="0" smtClean="0"/>
              <a:t> leer, </a:t>
            </a:r>
            <a:r>
              <a:rPr lang="en-US" baseline="0" dirty="0" err="1" smtClean="0"/>
              <a:t>dann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können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sie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auch</a:t>
            </a:r>
            <a:r>
              <a:rPr lang="en-US" baseline="0" dirty="0" smtClean="0"/>
              <a:t> </a:t>
            </a:r>
            <a:r>
              <a:rPr lang="en-US" baseline="0" dirty="0" err="1" smtClean="0"/>
              <a:t>ganz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verschwinden</a:t>
            </a:r>
            <a:r>
              <a:rPr lang="en-US" baseline="0" dirty="0" smtClean="0"/>
              <a:t> - </a:t>
            </a:r>
            <a:r>
              <a:rPr lang="en-US" baseline="0" dirty="0" err="1" smtClean="0"/>
              <a:t>verkleinerbar</a:t>
            </a:r>
            <a:endParaRPr lang="en-US" baseline="0" dirty="0" smtClean="0"/>
          </a:p>
          <a:p>
            <a:pPr defTabSz="990478">
              <a:defRPr/>
            </a:pPr>
            <a:endParaRPr lang="en-US" baseline="0" dirty="0" smtClean="0"/>
          </a:p>
          <a:p>
            <a:pPr defTabSz="990478">
              <a:defRPr/>
            </a:pPr>
            <a:r>
              <a:rPr lang="en-US" baseline="0" dirty="0" err="1" smtClean="0"/>
              <a:t>Unterberichte</a:t>
            </a:r>
            <a:r>
              <a:rPr lang="en-US" baseline="0" dirty="0" smtClean="0"/>
              <a:t> </a:t>
            </a:r>
            <a:r>
              <a:rPr lang="en-US" baseline="0" dirty="0" err="1" smtClean="0"/>
              <a:t>werden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mit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Feldern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aus</a:t>
            </a:r>
            <a:r>
              <a:rPr lang="en-US" baseline="0" dirty="0" smtClean="0"/>
              <a:t> </a:t>
            </a:r>
            <a:r>
              <a:rPr lang="en-US" baseline="0" dirty="0" err="1" smtClean="0"/>
              <a:t>dem</a:t>
            </a:r>
            <a:r>
              <a:rPr lang="en-US" baseline="0" dirty="0" smtClean="0"/>
              <a:t> </a:t>
            </a:r>
            <a:r>
              <a:rPr lang="en-US" baseline="0" dirty="0" err="1" smtClean="0"/>
              <a:t>Hauptbericht</a:t>
            </a:r>
            <a:r>
              <a:rPr lang="en-US" baseline="0" dirty="0" smtClean="0"/>
              <a:t> </a:t>
            </a:r>
            <a:r>
              <a:rPr lang="en-US" baseline="0" dirty="0" err="1" smtClean="0"/>
              <a:t>verknüpft</a:t>
            </a:r>
            <a:endParaRPr lang="en-US" baseline="0" dirty="0" smtClean="0"/>
          </a:p>
          <a:p>
            <a:pPr defTabSz="990478">
              <a:defRPr/>
            </a:pPr>
            <a:r>
              <a:rPr lang="en-US" baseline="0" dirty="0" smtClean="0"/>
              <a:t>    </a:t>
            </a:r>
            <a:endParaRPr lang="en-US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15</a:t>
            </a:fld>
            <a:endParaRPr lang="de-AT" dirty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Reporting ist eine Subdisziplin  im Bereicht Data </a:t>
            </a:r>
            <a:r>
              <a:rPr lang="de-AT" dirty="0" err="1" smtClean="0"/>
              <a:t>Warehouse</a:t>
            </a:r>
            <a:r>
              <a:rPr lang="de-AT" dirty="0" smtClean="0"/>
              <a:t> und wird ev. in späteren Jahren behandelt</a:t>
            </a:r>
          </a:p>
          <a:p>
            <a:endParaRPr lang="de-AT" dirty="0" smtClean="0"/>
          </a:p>
          <a:p>
            <a:r>
              <a:rPr lang="de-AT" dirty="0" smtClean="0"/>
              <a:t>Sollten Sie aber in ihrem weiteren Programmiererleben  Daten zu Papier bringen müssen</a:t>
            </a:r>
          </a:p>
          <a:p>
            <a:r>
              <a:rPr lang="de-AT" dirty="0" smtClean="0"/>
              <a:t>benutzen Sie dafür  auf JEDEN Fall ein Report</a:t>
            </a:r>
            <a:r>
              <a:rPr lang="de-AT" baseline="0" dirty="0" smtClean="0"/>
              <a:t> Tool und versuchen Sie es nicht mit einfachen Programmiersprachen</a:t>
            </a:r>
          </a:p>
          <a:p>
            <a:endParaRPr lang="de-AT" dirty="0" smtClean="0"/>
          </a:p>
          <a:p>
            <a:r>
              <a:rPr lang="de-AT" dirty="0" smtClean="0"/>
              <a:t>Grundsätzlich</a:t>
            </a:r>
            <a:r>
              <a:rPr lang="de-AT" baseline="0" dirty="0" smtClean="0"/>
              <a:t> wir zuerst die Ziel - Seitengröße (Papiergröße) angegeben,</a:t>
            </a:r>
          </a:p>
          <a:p>
            <a:r>
              <a:rPr lang="de-AT" baseline="0" dirty="0" smtClean="0"/>
              <a:t>Danach werden Seitenbereiche  (wie Seitenkopf/-fuß, Gruppierungsköpfe und Detailbereich) festgelegt.</a:t>
            </a:r>
          </a:p>
          <a:p>
            <a:endParaRPr lang="de-AT" dirty="0" smtClean="0"/>
          </a:p>
          <a:p>
            <a:r>
              <a:rPr lang="de-AT" dirty="0" smtClean="0"/>
              <a:t>Die aus einer Abfrage (oder Tabelle) kommenden Daten liefern dann mehrere Datensätze an.</a:t>
            </a:r>
          </a:p>
          <a:p>
            <a:r>
              <a:rPr lang="de-AT" dirty="0" smtClean="0"/>
              <a:t>Jeder</a:t>
            </a:r>
            <a:r>
              <a:rPr lang="de-AT" baseline="0" dirty="0" smtClean="0"/>
              <a:t> einzelne Datensatz erzeugt einen Detailbereich (mit dem in ihm festgelegten Ausgabefeldern)</a:t>
            </a:r>
          </a:p>
          <a:p>
            <a:r>
              <a:rPr lang="de-AT" baseline="0" dirty="0" smtClean="0"/>
              <a:t>   welche am Papier hintereinander angeordnet werden.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Wenn eine Seite voll wird erkennt das Access automatisch, fügt die entsprechenden passenden</a:t>
            </a:r>
          </a:p>
          <a:p>
            <a:r>
              <a:rPr lang="de-AT" baseline="0" dirty="0" smtClean="0"/>
              <a:t>Seitenköpfe und Seitenfüße ein und beginnt eine neue Seite.</a:t>
            </a:r>
          </a:p>
          <a:p>
            <a:endParaRPr lang="de-AT" baseline="0" dirty="0" smtClean="0"/>
          </a:p>
          <a:p>
            <a:r>
              <a:rPr lang="de-AT" baseline="0" dirty="0" smtClean="0"/>
              <a:t>Gruppierung (erstellen hierarchisch organisierter Blöcke) ist ebenfalls eine Stärke von Report Tools</a:t>
            </a:r>
            <a:endParaRPr lang="de-AT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3</a:t>
            </a:fld>
            <a:endParaRPr lang="de-AT"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Gleich sind die verwendeten Daten, </a:t>
            </a:r>
          </a:p>
          <a:p>
            <a:r>
              <a:rPr lang="de-AT" dirty="0" smtClean="0"/>
              <a:t>wie bei Formularen sind Tabellen, Abfragen, </a:t>
            </a:r>
            <a:r>
              <a:rPr lang="de-AT" dirty="0" err="1" smtClean="0"/>
              <a:t>Select</a:t>
            </a:r>
            <a:r>
              <a:rPr lang="de-AT" dirty="0" smtClean="0"/>
              <a:t> Befehle </a:t>
            </a:r>
          </a:p>
          <a:p>
            <a:r>
              <a:rPr lang="de-AT" dirty="0" smtClean="0"/>
              <a:t>als Datenlieferanten (Datensatzquelle) für den Bericht möglich,</a:t>
            </a:r>
          </a:p>
          <a:p>
            <a:r>
              <a:rPr lang="de-AT" dirty="0" smtClean="0"/>
              <a:t>Weil man die Daten ja niemals verändert macht es immer Sinn</a:t>
            </a:r>
          </a:p>
          <a:p>
            <a:r>
              <a:rPr lang="de-AT" dirty="0" smtClean="0"/>
              <a:t>          eine Abfrage aus mehreren Tabellen zu verwenden.</a:t>
            </a:r>
          </a:p>
          <a:p>
            <a:r>
              <a:rPr lang="de-AT" dirty="0" smtClean="0"/>
              <a:t>WICHTIG:</a:t>
            </a:r>
          </a:p>
          <a:p>
            <a:r>
              <a:rPr lang="de-AT" dirty="0" smtClean="0"/>
              <a:t>Eine Ausgabezeile der Abfrage erzeugt sinngemäß auch</a:t>
            </a:r>
            <a:br>
              <a:rPr lang="de-AT" dirty="0" smtClean="0"/>
            </a:br>
            <a:r>
              <a:rPr lang="de-AT" dirty="0" smtClean="0"/>
              <a:t>   eine  Zeile auf dem Bericht</a:t>
            </a:r>
          </a:p>
          <a:p>
            <a:r>
              <a:rPr lang="de-AT" dirty="0" smtClean="0"/>
              <a:t>PRÄZISER:</a:t>
            </a:r>
          </a:p>
          <a:p>
            <a:r>
              <a:rPr lang="de-AT" dirty="0" smtClean="0"/>
              <a:t>Eine Ausgabezeile der Abfrage erzeugt einen Detailbereich</a:t>
            </a:r>
          </a:p>
          <a:p>
            <a:r>
              <a:rPr lang="de-AT" dirty="0" smtClean="0"/>
              <a:t>  für die Ausgabe</a:t>
            </a:r>
          </a:p>
          <a:p>
            <a:endParaRPr lang="de-AT" dirty="0" smtClean="0"/>
          </a:p>
          <a:p>
            <a:r>
              <a:rPr lang="de-AT" dirty="0" smtClean="0"/>
              <a:t>Gleich wie beim Formular werden im Ausgabebereich </a:t>
            </a:r>
          </a:p>
          <a:p>
            <a:r>
              <a:rPr lang="de-AT" dirty="0" smtClean="0"/>
              <a:t>  Textfelder (oder andere Steuerelemente)</a:t>
            </a:r>
            <a:r>
              <a:rPr lang="de-AT" baseline="0" dirty="0" smtClean="0"/>
              <a:t> plaziert</a:t>
            </a:r>
          </a:p>
          <a:p>
            <a:r>
              <a:rPr lang="de-AT" dirty="0" smtClean="0"/>
              <a:t>  mit der Eigenschaft Steuerelementinhalt werden </a:t>
            </a:r>
          </a:p>
          <a:p>
            <a:r>
              <a:rPr lang="de-AT" dirty="0" smtClean="0"/>
              <a:t>  Daten aus der Datensatzquelle zugewiesen.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4</a:t>
            </a:fld>
            <a:endParaRPr lang="de-AT" dirty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Natürlich ist eine Ersterstellung eines solchen Berichts sinnvoll, </a:t>
            </a:r>
          </a:p>
          <a:p>
            <a:r>
              <a:rPr lang="de-AT" baseline="0" dirty="0" smtClean="0"/>
              <a:t>insbesondere wenn man vorher eine Abfrage vorbereitet hat.</a:t>
            </a:r>
          </a:p>
          <a:p>
            <a:endParaRPr lang="de-AT" baseline="0" dirty="0" smtClean="0"/>
          </a:p>
          <a:p>
            <a:r>
              <a:rPr lang="de-AT" baseline="0" dirty="0" smtClean="0"/>
              <a:t>Man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 aber vieles händisch anpassen. </a:t>
            </a:r>
          </a:p>
          <a:p>
            <a:endParaRPr lang="de-AT" baseline="0" dirty="0" smtClean="0"/>
          </a:p>
          <a:p>
            <a:r>
              <a:rPr lang="de-AT" baseline="0" dirty="0" smtClean="0"/>
              <a:t>A4 hat eine Breite von 21 cm, je nach Listenzweck soll man </a:t>
            </a:r>
            <a:br>
              <a:rPr lang="de-AT" baseline="0" dirty="0" smtClean="0"/>
            </a:br>
            <a:r>
              <a:rPr lang="de-AT" baseline="0" dirty="0" smtClean="0"/>
              <a:t>      Ränder von 2,5 bis mindestens 1 cm haben,</a:t>
            </a:r>
          </a:p>
          <a:p>
            <a:r>
              <a:rPr lang="de-AT" baseline="0" dirty="0" smtClean="0"/>
              <a:t>Im Lineal an der Oberkante darf man folglich nicht mehr als 19 cm Breite benutzen.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Gut sind die vorbereiteten Bereiche</a:t>
            </a:r>
          </a:p>
          <a:p>
            <a:r>
              <a:rPr lang="de-AT" baseline="0" dirty="0" smtClean="0"/>
              <a:t>Berichtskopf / -fuß gibt es einmalig am Anfang oder Ende</a:t>
            </a:r>
          </a:p>
          <a:p>
            <a:r>
              <a:rPr lang="de-AT" baseline="0" dirty="0" smtClean="0"/>
              <a:t>Seitenkopf / -fuß  gibt es auf jeder verwendeten Seite,</a:t>
            </a:r>
          </a:p>
          <a:p>
            <a:r>
              <a:rPr lang="de-AT" baseline="0" dirty="0" smtClean="0"/>
              <a:t>     die Seitenränder sind noch oberhalb/unterhalb</a:t>
            </a:r>
          </a:p>
          <a:p>
            <a:endParaRPr lang="de-AT" baseline="0" dirty="0" smtClean="0"/>
          </a:p>
          <a:p>
            <a:r>
              <a:rPr lang="de-AT" baseline="0" dirty="0" smtClean="0"/>
              <a:t>Der Detailbereich ist dann jener Bereich, </a:t>
            </a:r>
          </a:p>
          <a:p>
            <a:r>
              <a:rPr lang="de-AT" baseline="0" dirty="0" smtClean="0"/>
              <a:t>    der für jede Zeile aus der Datensatzquelle einmal erzeugt wird</a:t>
            </a:r>
          </a:p>
          <a:p>
            <a:r>
              <a:rPr lang="de-AT" baseline="0" dirty="0" smtClean="0"/>
              <a:t>Die erzeugten Detailbereich werden untereinander angereiht,</a:t>
            </a:r>
          </a:p>
          <a:p>
            <a:r>
              <a:rPr lang="de-AT" baseline="0" dirty="0" smtClean="0"/>
              <a:t>    bei Bedarf wechselt die Ausgabe automatisch auf eine neue Seite</a:t>
            </a:r>
            <a:br>
              <a:rPr lang="de-AT" baseline="0" dirty="0" smtClean="0"/>
            </a:br>
            <a:r>
              <a:rPr lang="de-AT" baseline="0" dirty="0" smtClean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5</a:t>
            </a:fld>
            <a:endParaRPr lang="de-AT"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baseline="0" dirty="0" smtClean="0"/>
              <a:t>Im Berichtskopf finden sich Textfelder mit  Steuerelementinhalt </a:t>
            </a:r>
          </a:p>
          <a:p>
            <a:r>
              <a:rPr lang="de-AT" baseline="0" dirty="0" smtClean="0"/>
              <a:t>  =Datum()      =Zeit()       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Seitenkopf nur konstante Texte (in Bezeichnungsfeldern)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Detailbereich Textfelder, die mittels Steuerelementinhalt</a:t>
            </a:r>
          </a:p>
          <a:p>
            <a:r>
              <a:rPr lang="de-AT" baseline="0" dirty="0" smtClean="0"/>
              <a:t>       auf Felder aus der Datenquelle verweisen</a:t>
            </a:r>
          </a:p>
          <a:p>
            <a:r>
              <a:rPr lang="de-AT" baseline="0" dirty="0" smtClean="0"/>
              <a:t>  eines davon ist auffällig ( + und &amp;  verketten Texte,  + liefert null wenn ein Operand null ist,</a:t>
            </a:r>
          </a:p>
          <a:p>
            <a:r>
              <a:rPr lang="de-AT" baseline="0" dirty="0" smtClean="0"/>
              <a:t>                      der gezielte Mix aus + und &amp;  sorgt für eine Gesamtausgabe mit Trennzeichen</a:t>
            </a:r>
          </a:p>
          <a:p>
            <a:r>
              <a:rPr lang="de-AT" baseline="0" dirty="0" smtClean="0"/>
              <a:t>                            auch wenn einzelne Felder leer sind)</a:t>
            </a:r>
          </a:p>
          <a:p>
            <a:r>
              <a:rPr lang="de-AT" baseline="0" dirty="0" smtClean="0"/>
              <a:t>   =([</a:t>
            </a:r>
            <a:r>
              <a:rPr lang="de-AT" baseline="0" dirty="0" err="1" smtClean="0"/>
              <a:t>L_Titel</a:t>
            </a:r>
            <a:r>
              <a:rPr lang="de-AT" baseline="0" dirty="0" smtClean="0"/>
              <a:t>]+" ") &amp; [</a:t>
            </a:r>
            <a:r>
              <a:rPr lang="de-AT" baseline="0" dirty="0" err="1" smtClean="0"/>
              <a:t>L_Zuname</a:t>
            </a:r>
            <a:r>
              <a:rPr lang="de-AT" baseline="0" dirty="0" smtClean="0"/>
              <a:t>] &amp; (" "+[</a:t>
            </a:r>
            <a:r>
              <a:rPr lang="de-AT" baseline="0" dirty="0" err="1" smtClean="0"/>
              <a:t>L_Vorname</a:t>
            </a:r>
            <a:r>
              <a:rPr lang="de-AT" baseline="0" dirty="0" smtClean="0"/>
              <a:t>]) &amp; (" "+[</a:t>
            </a:r>
            <a:r>
              <a:rPr lang="de-AT" baseline="0" dirty="0" err="1" smtClean="0"/>
              <a:t>L_Titelnach</a:t>
            </a:r>
            <a:r>
              <a:rPr lang="de-AT" baseline="0" dirty="0" smtClean="0"/>
              <a:t>])</a:t>
            </a:r>
          </a:p>
          <a:p>
            <a:endParaRPr lang="de-AT" baseline="0" dirty="0" smtClean="0"/>
          </a:p>
          <a:p>
            <a:r>
              <a:rPr lang="de-AT" baseline="0" dirty="0" smtClean="0"/>
              <a:t>Im Seitenfuß wird </a:t>
            </a:r>
            <a:r>
              <a:rPr lang="de-AT" baseline="0" dirty="0" err="1" smtClean="0"/>
              <a:t>naheliegenderweise</a:t>
            </a:r>
            <a:r>
              <a:rPr lang="de-AT" baseline="0" dirty="0" smtClean="0"/>
              <a:t> die Seitenzahl ausgegeben (auch hier mit Funktionen)</a:t>
            </a:r>
          </a:p>
          <a:p>
            <a:r>
              <a:rPr lang="de-AT" baseline="0" dirty="0" smtClean="0"/>
              <a:t>   ="Seite " &amp; [Seite] &amp; " von " &amp; [Seiten]</a:t>
            </a:r>
          </a:p>
          <a:p>
            <a:endParaRPr lang="de-AT" baseline="0" dirty="0" smtClean="0"/>
          </a:p>
          <a:p>
            <a:r>
              <a:rPr lang="de-AT" baseline="0" dirty="0" smtClean="0"/>
              <a:t>Ganz am ende im Berichtsfuß wird hier mittels   =Anzahl(*)</a:t>
            </a:r>
          </a:p>
          <a:p>
            <a:r>
              <a:rPr lang="de-AT" baseline="0" dirty="0" smtClean="0"/>
              <a:t>   (sinngemäß eine Gruppenfunktion) noch die Anzahl Lehrer geliefert</a:t>
            </a:r>
          </a:p>
          <a:p>
            <a:endParaRPr lang="de-AT" baseline="0" dirty="0" smtClean="0"/>
          </a:p>
          <a:p>
            <a:r>
              <a:rPr lang="de-AT" baseline="0" dirty="0" smtClean="0"/>
              <a:t>Probleme:</a:t>
            </a:r>
          </a:p>
          <a:p>
            <a:r>
              <a:rPr lang="de-AT" baseline="0" dirty="0" smtClean="0"/>
              <a:t>    hier ist tabellarisches Layout aktiv, daher die Spalten gezielt verbreitern und löschen</a:t>
            </a:r>
          </a:p>
          <a:p>
            <a:r>
              <a:rPr lang="de-AT" baseline="0" dirty="0" smtClean="0"/>
              <a:t>    Schreibt man  =</a:t>
            </a:r>
            <a:r>
              <a:rPr lang="de-AT" baseline="0" dirty="0" err="1" smtClean="0"/>
              <a:t>L_Zuname</a:t>
            </a:r>
            <a:r>
              <a:rPr lang="de-AT" baseline="0" dirty="0" smtClean="0"/>
              <a:t> &amp; … als Steuerelementinhalt in ein Feld, </a:t>
            </a:r>
          </a:p>
          <a:p>
            <a:r>
              <a:rPr lang="de-AT" baseline="0" dirty="0" smtClean="0"/>
              <a:t>    so darf dieses (oder ein anderes) keinesfalls  diesen Namen haben</a:t>
            </a:r>
          </a:p>
          <a:p>
            <a:r>
              <a:rPr lang="de-AT" baseline="0" dirty="0" smtClean="0"/>
              <a:t>    (eil sonst Kollision mit Feldern aus der Datenquelle)</a:t>
            </a:r>
          </a:p>
          <a:p>
            <a:r>
              <a:rPr lang="de-AT" baseline="0" dirty="0" smtClean="0"/>
              <a:t>                  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6</a:t>
            </a:fld>
            <a:endParaRPr lang="de-AT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Die Seitenansicht startet eine originalgetreue Voransicht</a:t>
            </a:r>
            <a:br>
              <a:rPr lang="de-AT" dirty="0" smtClean="0"/>
            </a:br>
            <a:r>
              <a:rPr lang="de-AT" dirty="0" smtClean="0"/>
              <a:t>unter Berücksichtigung der Seitengröße</a:t>
            </a:r>
          </a:p>
          <a:p>
            <a:r>
              <a:rPr lang="de-AT" baseline="0" dirty="0" smtClean="0"/>
              <a:t>Und wechselt auch in ein umfangreiches Menü (mit Exportmöglichkeiten)</a:t>
            </a:r>
          </a:p>
          <a:p>
            <a:r>
              <a:rPr lang="de-AT" baseline="0" dirty="0" smtClean="0"/>
              <a:t>welches man mit einem eigenen Knopf schließen </a:t>
            </a:r>
            <a:r>
              <a:rPr lang="de-AT" baseline="0" dirty="0" err="1" smtClean="0"/>
              <a:t>muss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smtClean="0"/>
              <a:t>Vielleicht fällt Ihnen auf,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das Geschlecht nur numerisch dargestellt wird.</a:t>
            </a:r>
          </a:p>
          <a:p>
            <a:r>
              <a:rPr lang="de-AT" baseline="0" dirty="0" smtClean="0"/>
              <a:t>Während wir in einem Formular sicher ein Kombinationsfeld eingesetzt hätten</a:t>
            </a:r>
            <a:br>
              <a:rPr lang="de-AT" baseline="0" dirty="0" smtClean="0"/>
            </a:br>
            <a:r>
              <a:rPr lang="de-AT" baseline="0" dirty="0" smtClean="0"/>
              <a:t>   (um den Text aus Tabelle Geschlechter anzuzeigen bzw. auswählbar zu machen)</a:t>
            </a:r>
          </a:p>
          <a:p>
            <a:r>
              <a:rPr lang="de-AT" baseline="0" dirty="0" smtClean="0"/>
              <a:t>Ist es im Bericht bequemer in der Datensatzquelle</a:t>
            </a:r>
            <a:br>
              <a:rPr lang="de-AT" baseline="0" dirty="0" smtClean="0"/>
            </a:br>
            <a:r>
              <a:rPr lang="de-AT" baseline="0" dirty="0" smtClean="0"/>
              <a:t>    statt  Tabelle Lehrer  eine Abfrage aus Lehrer und Geschlecht zu bilden und diese zu benutzen.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endParaRPr lang="de-AT" baseline="0" dirty="0" smtClean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7</a:t>
            </a:fld>
            <a:endParaRPr lang="de-AT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8</a:t>
            </a:fld>
            <a:endParaRPr lang="de-AT"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Berichte müssen an Daten (Abfragen, Tabellen) gebunden sein </a:t>
            </a:r>
          </a:p>
          <a:p>
            <a:r>
              <a:rPr lang="de-AT" dirty="0" smtClean="0"/>
              <a:t>      Controls</a:t>
            </a:r>
            <a:r>
              <a:rPr lang="de-AT" baseline="0" dirty="0" smtClean="0"/>
              <a:t> ohne Steuerelementinhalt (ungebundene) sind ebenfalls sinnlos</a:t>
            </a:r>
            <a:endParaRPr lang="de-AT" dirty="0" smtClean="0"/>
          </a:p>
          <a:p>
            <a:r>
              <a:rPr lang="de-AT" dirty="0" smtClean="0"/>
              <a:t>             könnten aber theoretisch mittels VBA Code befüllt werden.</a:t>
            </a:r>
          </a:p>
          <a:p>
            <a:endParaRPr lang="de-AT" dirty="0" smtClean="0"/>
          </a:p>
          <a:p>
            <a:r>
              <a:rPr lang="de-AT" dirty="0" smtClean="0"/>
              <a:t>Statt dessen</a:t>
            </a:r>
            <a:r>
              <a:rPr lang="de-AT" baseline="0" dirty="0" smtClean="0"/>
              <a:t> soll man unbedingt im Vorfeld eine Abfrage erstellen,</a:t>
            </a:r>
          </a:p>
          <a:p>
            <a:r>
              <a:rPr lang="de-AT" baseline="0" dirty="0" smtClean="0"/>
              <a:t>welche als Datensatzquelle eingesetzt wird, damit sollen alle</a:t>
            </a:r>
          </a:p>
          <a:p>
            <a:r>
              <a:rPr lang="de-AT" baseline="0" dirty="0" smtClean="0"/>
              <a:t>     für den Bericht nötigen Daten bereitgestellt werden.</a:t>
            </a:r>
            <a:endParaRPr lang="de-AT" dirty="0" smtClean="0"/>
          </a:p>
          <a:p>
            <a:endParaRPr lang="de-AT" baseline="0" dirty="0" smtClean="0"/>
          </a:p>
          <a:p>
            <a:r>
              <a:rPr lang="de-AT" baseline="0" dirty="0" smtClean="0"/>
              <a:t>Wenn es komplizierter wird können auch Unterberichte eingesetzt werden</a:t>
            </a:r>
            <a:r>
              <a:rPr lang="de-AT" baseline="0" dirty="0" smtClean="0"/>
              <a:t>.</a:t>
            </a:r>
          </a:p>
          <a:p>
            <a:endParaRPr lang="de-AT" baseline="0" dirty="0" smtClean="0"/>
          </a:p>
          <a:p>
            <a:r>
              <a:rPr lang="de-AT" baseline="0" dirty="0" smtClean="0"/>
              <a:t>Die Datenzeilen aus der Datensatzherkunft können </a:t>
            </a:r>
            <a:br>
              <a:rPr lang="de-AT" baseline="0" dirty="0" smtClean="0"/>
            </a:br>
            <a:r>
              <a:rPr lang="de-AT" baseline="0" dirty="0" smtClean="0"/>
              <a:t>   beliebig sortiert werden.</a:t>
            </a:r>
          </a:p>
          <a:p>
            <a:r>
              <a:rPr lang="de-AT" baseline="0" dirty="0" smtClean="0"/>
              <a:t>Bestimmte Sortierfelder können zusätzlich auch Gruppieren</a:t>
            </a:r>
          </a:p>
          <a:p>
            <a:r>
              <a:rPr lang="de-AT" baseline="0" dirty="0" smtClean="0"/>
              <a:t>   Gruppenköpfe und Füße können definiert werden, die</a:t>
            </a:r>
          </a:p>
          <a:p>
            <a:r>
              <a:rPr lang="de-AT" baseline="0" dirty="0" smtClean="0"/>
              <a:t>   immer dann gedruckt werden, wenn sich die Werte des Gruppenfelds ändern</a:t>
            </a:r>
          </a:p>
          <a:p>
            <a:endParaRPr lang="de-AT" baseline="0" dirty="0" smtClean="0"/>
          </a:p>
          <a:p>
            <a:r>
              <a:rPr lang="de-AT" baseline="0" dirty="0" smtClean="0"/>
              <a:t>Hinweis zu  „Name siehe Kommentar“</a:t>
            </a:r>
          </a:p>
          <a:p>
            <a:r>
              <a:rPr lang="de-AT" baseline="0" dirty="0" smtClean="0"/>
              <a:t>   zieht man aus dem Feldverzeichnis (die Felder der Abfrage) </a:t>
            </a:r>
          </a:p>
          <a:p>
            <a:r>
              <a:rPr lang="de-AT" baseline="0" dirty="0" smtClean="0"/>
              <a:t>   irgend etwas in einen Bereich, dann entsteht dort ein Textfeld,</a:t>
            </a:r>
          </a:p>
          <a:p>
            <a:r>
              <a:rPr lang="de-AT" baseline="0" dirty="0" smtClean="0"/>
              <a:t>   welches  das gezogene Feld als Steuerelementinhalt hat.</a:t>
            </a:r>
          </a:p>
          <a:p>
            <a:r>
              <a:rPr lang="de-AT" baseline="0" dirty="0" smtClean="0"/>
              <a:t>   Leider wird die Textbox genauso benannt.  </a:t>
            </a:r>
          </a:p>
          <a:p>
            <a:r>
              <a:rPr lang="de-AT" baseline="0" dirty="0" smtClean="0"/>
              <a:t>Verweist man von anderswo ebenfalls auf dieses Feld schleichen sich Fehler ein,</a:t>
            </a:r>
          </a:p>
          <a:p>
            <a:r>
              <a:rPr lang="de-AT" baseline="0" dirty="0" smtClean="0"/>
              <a:t>    weil es dann eine Namenskollision  zwischen Textboxname und dem Feld aus der Datenquelle gibt!</a:t>
            </a:r>
          </a:p>
          <a:p>
            <a:endParaRPr lang="de-AT" baseline="0" dirty="0" smtClean="0"/>
          </a:p>
          <a:p>
            <a:endParaRPr lang="de-AT" baseline="0" dirty="0" smtClean="0"/>
          </a:p>
          <a:p>
            <a:r>
              <a:rPr lang="de-AT" baseline="0" dirty="0" smtClean="0"/>
              <a:t>       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9</a:t>
            </a:fld>
            <a:endParaRPr lang="de-AT"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>
          <a:xfrm>
            <a:off x="411163" y="0"/>
            <a:ext cx="6203950" cy="4654550"/>
          </a:xfrm>
        </p:spPr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r>
              <a:rPr lang="de-AT" dirty="0" smtClean="0"/>
              <a:t>Abfrage:</a:t>
            </a:r>
          </a:p>
          <a:p>
            <a:r>
              <a:rPr lang="de-AT" dirty="0" smtClean="0"/>
              <a:t>SELECT </a:t>
            </a:r>
            <a:r>
              <a:rPr lang="de-AT" dirty="0" err="1" smtClean="0"/>
              <a:t>Left</a:t>
            </a:r>
            <a:r>
              <a:rPr lang="de-AT" dirty="0" smtClean="0"/>
              <a:t>([</a:t>
            </a:r>
            <a:r>
              <a:rPr lang="de-AT" dirty="0" err="1" smtClean="0"/>
              <a:t>Abt_Nr</a:t>
            </a:r>
            <a:r>
              <a:rPr lang="de-AT" dirty="0" smtClean="0"/>
              <a:t>],2) AS Abt2, </a:t>
            </a:r>
            <a:r>
              <a:rPr lang="de-AT" dirty="0" err="1" smtClean="0"/>
              <a:t>Abt_ID</a:t>
            </a:r>
            <a:r>
              <a:rPr lang="de-AT" dirty="0" smtClean="0"/>
              <a:t>, </a:t>
            </a:r>
            <a:r>
              <a:rPr lang="de-AT" dirty="0" err="1" smtClean="0"/>
              <a:t>Abt_Nr</a:t>
            </a:r>
            <a:r>
              <a:rPr lang="de-AT" dirty="0" smtClean="0"/>
              <a:t>, </a:t>
            </a:r>
            <a:r>
              <a:rPr lang="de-AT" dirty="0" err="1" smtClean="0"/>
              <a:t>Abt_Name</a:t>
            </a:r>
            <a:r>
              <a:rPr lang="de-AT" dirty="0" smtClean="0"/>
              <a:t>, </a:t>
            </a:r>
            <a:r>
              <a:rPr lang="de-AT" dirty="0" err="1" smtClean="0"/>
              <a:t>Abt_Leiter</a:t>
            </a:r>
            <a:r>
              <a:rPr lang="de-AT" dirty="0" smtClean="0"/>
              <a:t>, </a:t>
            </a:r>
            <a:r>
              <a:rPr lang="de-AT" dirty="0" err="1" smtClean="0"/>
              <a:t>L_Nr</a:t>
            </a:r>
            <a:r>
              <a:rPr lang="de-AT" dirty="0" smtClean="0"/>
              <a:t>, </a:t>
            </a:r>
            <a:r>
              <a:rPr lang="de-AT" dirty="0" err="1" smtClean="0"/>
              <a:t>L_Zuname</a:t>
            </a:r>
            <a:r>
              <a:rPr lang="de-AT" dirty="0" smtClean="0"/>
              <a:t>, </a:t>
            </a:r>
            <a:r>
              <a:rPr lang="de-AT" dirty="0" err="1" smtClean="0"/>
              <a:t>L_Vorname</a:t>
            </a:r>
            <a:endParaRPr lang="de-AT" dirty="0" smtClean="0"/>
          </a:p>
          <a:p>
            <a:r>
              <a:rPr lang="de-AT" dirty="0" smtClean="0"/>
              <a:t>FROM Abteilungen LEFT JOIN Lehrer ON </a:t>
            </a:r>
            <a:r>
              <a:rPr lang="de-AT" dirty="0" err="1" smtClean="0"/>
              <a:t>Lehrer.L_Nr</a:t>
            </a:r>
            <a:r>
              <a:rPr lang="de-AT" dirty="0" smtClean="0"/>
              <a:t> = </a:t>
            </a:r>
            <a:r>
              <a:rPr lang="de-AT" dirty="0" err="1" smtClean="0"/>
              <a:t>Abteilungen.Abt_Leiter</a:t>
            </a:r>
            <a:r>
              <a:rPr lang="de-AT" dirty="0" smtClean="0"/>
              <a:t>;</a:t>
            </a:r>
          </a:p>
          <a:p>
            <a:endParaRPr lang="de-AT" dirty="0" smtClean="0"/>
          </a:p>
          <a:p>
            <a:r>
              <a:rPr lang="de-AT" dirty="0" smtClean="0"/>
              <a:t>Bitte beachten,   Alle benötigten Daten werden schon</a:t>
            </a:r>
            <a:r>
              <a:rPr lang="de-AT" baseline="0" dirty="0" smtClean="0"/>
              <a:t> von der Abfrage geliefert,</a:t>
            </a:r>
          </a:p>
          <a:p>
            <a:r>
              <a:rPr lang="de-AT" baseline="0" dirty="0" smtClean="0"/>
              <a:t>Besonders   Abt2   (= die ersten 2 Stellen aus </a:t>
            </a:r>
            <a:r>
              <a:rPr lang="de-AT" baseline="0" dirty="0" err="1" smtClean="0"/>
              <a:t>Abt_Nr</a:t>
            </a:r>
            <a:r>
              <a:rPr lang="de-AT" baseline="0" dirty="0" smtClean="0"/>
              <a:t>) und die Lehrerdaten.</a:t>
            </a:r>
          </a:p>
          <a:p>
            <a:endParaRPr lang="de-AT" baseline="0" dirty="0" smtClean="0"/>
          </a:p>
          <a:p>
            <a:r>
              <a:rPr lang="de-AT" baseline="0" dirty="0" smtClean="0"/>
              <a:t>Wesentlich ist aber auch, </a:t>
            </a:r>
            <a:r>
              <a:rPr lang="de-AT" baseline="0" dirty="0" err="1" smtClean="0"/>
              <a:t>dass</a:t>
            </a:r>
            <a:r>
              <a:rPr lang="de-AT" baseline="0" dirty="0" smtClean="0"/>
              <a:t> die Abfrage genau einen Satz pro Abteilung liefert</a:t>
            </a:r>
            <a:endParaRPr lang="de-AT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65EB44-2BE6-46B5-9A77-3AC3C76357D0}" type="slidenum">
              <a:rPr lang="de-AT" smtClean="0"/>
              <a:pPr/>
              <a:t>10</a:t>
            </a:fld>
            <a:endParaRPr lang="de-AT" dirty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slideMaster" Target="../slideMasters/slideMaster1.xml"/><Relationship Id="rId1" Type="http://schemas.openxmlformats.org/officeDocument/2006/relationships/tags" Target="../tags/tag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hteck 5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95536" y="404664"/>
            <a:ext cx="6048672" cy="1282154"/>
          </a:xfrm>
          <a:noFill/>
        </p:spPr>
        <p:txBody>
          <a:bodyPr>
            <a:normAutofit/>
          </a:bodyPr>
          <a:lstStyle>
            <a:lvl1pPr marL="0" indent="0">
              <a:defRPr sz="36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de-DE" smtClean="0"/>
              <a:t>Titelmasterformat durch Klicken bearbeiten</a:t>
            </a:r>
            <a:endParaRPr lang="de-AT" dirty="0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59BA9-D4A2-4974-B0A4-496C727882B1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8" name="Textfeld 7"/>
          <p:cNvSpPr txBox="1"/>
          <p:nvPr userDrawn="1"/>
        </p:nvSpPr>
        <p:spPr>
          <a:xfrm>
            <a:off x="251520" y="6309320"/>
            <a:ext cx="3240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AT" dirty="0" smtClean="0">
                <a:solidFill>
                  <a:schemeClr val="tx1">
                    <a:lumMod val="50000"/>
                    <a:lumOff val="50000"/>
                  </a:schemeClr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A01</a:t>
            </a:r>
            <a:endParaRPr lang="de-AT" dirty="0">
              <a:solidFill>
                <a:schemeClr val="tx1">
                  <a:lumMod val="50000"/>
                  <a:lumOff val="50000"/>
                </a:schemeClr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="" xmlns:p14="http://schemas.microsoft.com/office/powerpoint/2010/main" val="1860499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1A6FEC-2C28-4AC6-8084-72439C930F7B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>
          <a:xfrm>
            <a:off x="7380312" y="6298922"/>
            <a:ext cx="936104" cy="365125"/>
          </a:xfrm>
        </p:spPr>
        <p:txBody>
          <a:bodyPr/>
          <a:lstStyle/>
          <a:p>
            <a:fld id="{1CEECB6C-7AC0-49CE-A0AB-6987B2290DED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>
          <a:xfrm>
            <a:off x="4139952" y="6309320"/>
            <a:ext cx="3168352" cy="365125"/>
          </a:xfrm>
        </p:spPr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>
          <a:xfrm>
            <a:off x="8388424" y="6289093"/>
            <a:ext cx="432048" cy="365125"/>
          </a:xfrm>
        </p:spPr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D6E0D15-7462-40D7-BBE7-A80B4E765789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AT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4273CE-2723-4D1E-9275-1374613DC6A3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sp>
        <p:nvSpPr>
          <p:cNvPr id="6" name="Inhaltsplatzhalter 2"/>
          <p:cNvSpPr>
            <a:spLocks noGrp="1"/>
          </p:cNvSpPr>
          <p:nvPr>
            <p:ph idx="1"/>
          </p:nvPr>
        </p:nvSpPr>
        <p:spPr>
          <a:xfrm>
            <a:off x="395536" y="1124744"/>
            <a:ext cx="8424936" cy="5001419"/>
          </a:xfrm>
        </p:spPr>
        <p:txBody>
          <a:bodyPr/>
          <a:lstStyle/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</p:spTree>
    <p:extLst>
      <p:ext uri="{BB962C8B-B14F-4D97-AF65-F5344CB8AC3E}">
        <p14:creationId xmlns="" xmlns:p14="http://schemas.microsoft.com/office/powerpoint/2010/main" val="15809095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39477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720208" y="1124744"/>
            <a:ext cx="4100264" cy="5001419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36E1C-61AF-4B5F-94AD-292A8821161B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7B253A-9148-41AA-8104-CF6B296C3813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9E676A-A8AF-4F77-8884-1612DAC5D386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F4A6FA-A494-48E0-9AC7-BC4F1720BBC2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 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172" descr="MED_Befundung_Banner_Korr01_ECI_A"/>
          <p:cNvPicPr>
            <a:picLocks noChangeAspect="1" noChangeArrowheads="1"/>
          </p:cNvPicPr>
          <p:nvPr userDrawn="1">
            <p:custDataLst>
              <p:tags r:id="rId1"/>
            </p:custDataLst>
          </p:nvPr>
        </p:nvPicPr>
        <p:blipFill>
          <a:blip r:embed="rId3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rcRect l="2980" t="-174" r="13318" b="16530"/>
          <a:stretch>
            <a:fillRect/>
          </a:stretch>
        </p:blipFill>
        <p:spPr bwMode="auto">
          <a:xfrm>
            <a:off x="0" y="-18090"/>
            <a:ext cx="9144000" cy="6876090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755576" y="260648"/>
            <a:ext cx="7772400" cy="1470025"/>
          </a:xfrm>
        </p:spPr>
        <p:txBody>
          <a:bodyPr/>
          <a:lstStyle>
            <a:lvl1pPr algn="l">
              <a:defRPr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683568" y="2060848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de-DE" smtClean="0"/>
              <a:t>Formatvorlage des Untertitelmasters durch Klicken bearbeiten</a:t>
            </a:r>
            <a:endParaRPr lang="de-DE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CE89EA-1223-4B0B-89C3-2B45EDFEA5B8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 smtClean="0"/>
              <a:t>Textmasterformat bearbeiten</a:t>
            </a:r>
          </a:p>
          <a:p>
            <a:pPr lvl="1"/>
            <a:r>
              <a:rPr lang="de-DE" smtClean="0"/>
              <a:t>Zweite Ebene</a:t>
            </a:r>
          </a:p>
          <a:p>
            <a:pPr lvl="2"/>
            <a:r>
              <a:rPr lang="de-DE" smtClean="0"/>
              <a:t>Dritte Ebene</a:t>
            </a:r>
          </a:p>
          <a:p>
            <a:pPr lvl="3"/>
            <a:r>
              <a:rPr lang="de-DE" smtClean="0"/>
              <a:t>Vierte Ebene</a:t>
            </a:r>
          </a:p>
          <a:p>
            <a:pPr lvl="4"/>
            <a:r>
              <a:rPr lang="de-DE" smtClean="0"/>
              <a:t>Fünfte Ebene</a:t>
            </a:r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7CE6B2-8CAB-4138-9B8D-D85947345EB6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 smtClean="0"/>
              <a:t>Titelmasterformat durch Klicken bearbeiten</a:t>
            </a:r>
            <a:endParaRPr lang="de-DE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 dirty="0" smtClean="0"/>
              <a:t>Bild durch Klicken auf Symbol hinzufügen</a:t>
            </a:r>
            <a:endParaRPr lang="de-DE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 smtClean="0"/>
              <a:t>Textmasterformat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F9E0846-834F-44D5-BD5B-49A3B76BEE27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-17682" y="202630"/>
            <a:ext cx="8876674" cy="778098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 dirty="0" smtClean="0"/>
              <a:t>Titelmasterformat durch Klicken bearbeiten</a:t>
            </a:r>
            <a:endParaRPr lang="de-DE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395536" y="11247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 dirty="0" smtClean="0"/>
              <a:t>Textmasterformate durch Klicken bearbeiten</a:t>
            </a:r>
          </a:p>
          <a:p>
            <a:pPr lvl="1"/>
            <a:r>
              <a:rPr lang="de-DE" dirty="0" smtClean="0"/>
              <a:t>Zweite Ebene</a:t>
            </a:r>
          </a:p>
          <a:p>
            <a:pPr lvl="2"/>
            <a:r>
              <a:rPr lang="de-DE" dirty="0" smtClean="0"/>
              <a:t>Dritte Ebene</a:t>
            </a:r>
          </a:p>
          <a:p>
            <a:pPr lvl="3"/>
            <a:r>
              <a:rPr lang="de-DE" dirty="0" smtClean="0"/>
              <a:t>Vierte Ebene</a:t>
            </a:r>
          </a:p>
          <a:p>
            <a:pPr lvl="4"/>
            <a:r>
              <a:rPr lang="de-DE" dirty="0" smtClean="0"/>
              <a:t>Fünfte Ebene</a:t>
            </a:r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7271792" y="6298922"/>
            <a:ext cx="9361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E9CF7F14-78A3-40D6-BCCD-1B0989A7D923}" type="datetime1">
              <a:rPr lang="de-DE" smtClean="0"/>
              <a:pPr/>
              <a:t>24.05.2012</a:t>
            </a:fld>
            <a:endParaRPr lang="de-DE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3995936" y="6309320"/>
            <a:ext cx="316835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279904" y="6289093"/>
            <a:ext cx="54056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fld id="{6C6AE60A-B69C-4790-82F7-3882EDF23186}" type="slidenum">
              <a:rPr lang="de-DE" smtClean="0"/>
              <a:pPr/>
              <a:t>‹Nr.›</a:t>
            </a:fld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=""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2874" y="6309320"/>
            <a:ext cx="3782786" cy="509789"/>
          </a:xfrm>
          <a:prstGeom prst="rect">
            <a:avLst/>
          </a:prstGeom>
        </p:spPr>
      </p:pic>
      <p:sp>
        <p:nvSpPr>
          <p:cNvPr id="8" name="Textfeld 7"/>
          <p:cNvSpPr txBox="1"/>
          <p:nvPr/>
        </p:nvSpPr>
        <p:spPr>
          <a:xfrm rot="16200000">
            <a:off x="7031797" y="4463534"/>
            <a:ext cx="388843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de-AT" sz="1400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endParaRPr lang="de-AT" sz="1400" dirty="0">
              <a:solidFill>
                <a:schemeClr val="tx1">
                  <a:lumMod val="65000"/>
                  <a:lumOff val="35000"/>
                </a:schemeClr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0" r:id="rId1"/>
    <p:sldLayoutId id="2147483661" r:id="rId2"/>
    <p:sldLayoutId id="2147483652" r:id="rId3"/>
    <p:sldLayoutId id="2147483653" r:id="rId4"/>
    <p:sldLayoutId id="2147483654" r:id="rId5"/>
    <p:sldLayoutId id="2147483655" r:id="rId6"/>
    <p:sldLayoutId id="2147483649" r:id="rId7"/>
    <p:sldLayoutId id="2147483656" r:id="rId8"/>
    <p:sldLayoutId id="2147483657" r:id="rId9"/>
    <p:sldLayoutId id="2147483658" r:id="rId10"/>
    <p:sldLayoutId id="2147483650" r:id="rId11"/>
    <p:sldLayoutId id="2147483659" r:id="rId12"/>
  </p:sldLayoutIdLst>
  <p:hf hdr="0" dt="0"/>
  <p:txStyles>
    <p:titleStyle>
      <a:lvl1pPr marL="273050" indent="0" algn="l" defTabSz="914400" rtl="0" eaLnBrk="1" latinLnBrk="0" hangingPunct="1">
        <a:spcBef>
          <a:spcPct val="0"/>
        </a:spcBef>
        <a:buNone/>
        <a:defRPr sz="28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251520" y="404664"/>
            <a:ext cx="8712968" cy="1282154"/>
          </a:xfrm>
        </p:spPr>
        <p:txBody>
          <a:bodyPr>
            <a:normAutofit/>
          </a:bodyPr>
          <a:lstStyle/>
          <a:p>
            <a:r>
              <a:rPr lang="de-AT" sz="3200" dirty="0" smtClean="0"/>
              <a:t>DBIS2 – Datenbanken und Informationssysteme</a:t>
            </a:r>
            <a:endParaRPr lang="de-AT" sz="3200" dirty="0"/>
          </a:p>
        </p:txBody>
      </p:sp>
      <p:pic>
        <p:nvPicPr>
          <p:cNvPr id="102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948264" y="1268760"/>
            <a:ext cx="2195736" cy="2319459"/>
          </a:xfrm>
          <a:prstGeom prst="rect">
            <a:avLst/>
          </a:prstGeom>
          <a:noFill/>
        </p:spPr>
      </p:pic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755576" y="1484784"/>
            <a:ext cx="5981700" cy="463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467544" y="4941168"/>
            <a:ext cx="2160240" cy="1296144"/>
          </a:xfrm>
          <a:prstGeom prst="wedgeRoundRectCallout">
            <a:avLst>
              <a:gd name="adj1" fmla="val 38401"/>
              <a:gd name="adj2" fmla="val -9461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Verstehen Sie dieses Modell</a:t>
            </a:r>
            <a:endParaRPr lang="de-AT" dirty="0"/>
          </a:p>
        </p:txBody>
      </p:sp>
    </p:spTree>
    <p:extLst>
      <p:ext uri="{BB962C8B-B14F-4D97-AF65-F5344CB8AC3E}">
        <p14:creationId xmlns="" xmlns:p14="http://schemas.microsoft.com/office/powerpoint/2010/main" val="40907505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</a:t>
            </a:r>
            <a:r>
              <a:rPr lang="de-AT" dirty="0" smtClean="0"/>
              <a:t>Berichte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10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Aufgabe:  Erstelle eine Liste der Abteilungen, zeige Namen des </a:t>
            </a:r>
            <a:r>
              <a:rPr lang="de-AT" dirty="0" err="1" smtClean="0"/>
              <a:t>A-leiters</a:t>
            </a:r>
            <a:r>
              <a:rPr lang="de-AT" dirty="0" smtClean="0"/>
              <a:t>, gruppiere die Abteilungen nach den ersten beiden Buchstaben der </a:t>
            </a:r>
            <a:r>
              <a:rPr lang="de-AT" dirty="0" err="1" smtClean="0"/>
              <a:t>Abt_Nr</a:t>
            </a:r>
            <a:r>
              <a:rPr lang="de-AT" dirty="0" smtClean="0"/>
              <a:t>.</a:t>
            </a:r>
          </a:p>
          <a:p>
            <a:r>
              <a:rPr lang="de-AT" dirty="0" smtClean="0"/>
              <a:t>Abfrage: </a:t>
            </a:r>
            <a:r>
              <a:rPr lang="de-AT" dirty="0" smtClean="0"/>
              <a:t>SELECT </a:t>
            </a:r>
            <a:r>
              <a:rPr lang="de-AT" dirty="0" err="1" smtClean="0"/>
              <a:t>Left</a:t>
            </a:r>
            <a:r>
              <a:rPr lang="de-AT" dirty="0" smtClean="0"/>
              <a:t>([</a:t>
            </a:r>
            <a:r>
              <a:rPr lang="de-AT" dirty="0" err="1" smtClean="0"/>
              <a:t>Abt_Nr</a:t>
            </a:r>
            <a:r>
              <a:rPr lang="de-AT" dirty="0" smtClean="0"/>
              <a:t>],2) AS Abt2, </a:t>
            </a:r>
            <a:r>
              <a:rPr lang="de-AT" dirty="0" smtClean="0"/>
              <a:t>…</a:t>
            </a:r>
            <a:br>
              <a:rPr lang="de-AT" dirty="0" smtClean="0"/>
            </a:br>
            <a:r>
              <a:rPr lang="de-AT" dirty="0" smtClean="0"/>
              <a:t>                  FROM </a:t>
            </a:r>
            <a:r>
              <a:rPr lang="de-AT" dirty="0" smtClean="0"/>
              <a:t>Abteilungen LEFT JOIN Lehrer </a:t>
            </a:r>
            <a:r>
              <a:rPr lang="de-AT" dirty="0" smtClean="0"/>
              <a:t>…</a:t>
            </a: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10" name="Abgerundete rechteckige Legende 9"/>
          <p:cNvSpPr/>
          <p:nvPr/>
        </p:nvSpPr>
        <p:spPr>
          <a:xfrm>
            <a:off x="6732240" y="3933056"/>
            <a:ext cx="2267744" cy="864096"/>
          </a:xfrm>
          <a:prstGeom prst="wedgeRoundRectCallout">
            <a:avLst>
              <a:gd name="adj1" fmla="val -56998"/>
              <a:gd name="adj2" fmla="val 8445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err="1" smtClean="0"/>
              <a:t>Datensätzer</a:t>
            </a:r>
            <a:r>
              <a:rPr lang="de-AT" dirty="0" smtClean="0"/>
              <a:t> innerhalb einer Gruppe</a:t>
            </a:r>
            <a:endParaRPr lang="de-AT" dirty="0"/>
          </a:p>
        </p:txBody>
      </p:sp>
      <p:cxnSp>
        <p:nvCxnSpPr>
          <p:cNvPr id="13" name="Gerade Verbindung mit Pfeil 12"/>
          <p:cNvCxnSpPr/>
          <p:nvPr/>
        </p:nvCxnSpPr>
        <p:spPr>
          <a:xfrm flipV="1">
            <a:off x="3635896" y="4077072"/>
            <a:ext cx="936104" cy="72008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771800" y="3573016"/>
            <a:ext cx="3940175" cy="20494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0" name="Abgerundete rechteckige Legende 29"/>
          <p:cNvSpPr/>
          <p:nvPr/>
        </p:nvSpPr>
        <p:spPr>
          <a:xfrm>
            <a:off x="251520" y="4437112"/>
            <a:ext cx="2448272" cy="1152128"/>
          </a:xfrm>
          <a:prstGeom prst="wedgeRoundRectCallout">
            <a:avLst>
              <a:gd name="adj1" fmla="val 59412"/>
              <a:gd name="adj2" fmla="val -2920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 nach den ersten 2 Buchstaben</a:t>
            </a:r>
            <a:endParaRPr lang="de-AT" dirty="0"/>
          </a:p>
        </p:txBody>
      </p:sp>
      <p:sp>
        <p:nvSpPr>
          <p:cNvPr id="31" name="Abgerundete rechteckige Legende 30"/>
          <p:cNvSpPr/>
          <p:nvPr/>
        </p:nvSpPr>
        <p:spPr>
          <a:xfrm>
            <a:off x="6732240" y="5517232"/>
            <a:ext cx="2088232" cy="720080"/>
          </a:xfrm>
          <a:prstGeom prst="wedgeRoundRectCallout">
            <a:avLst>
              <a:gd name="adj1" fmla="val -60629"/>
              <a:gd name="adj2" fmla="val -3563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Name </a:t>
            </a:r>
            <a:r>
              <a:rPr lang="de-AT" dirty="0" err="1" smtClean="0"/>
              <a:t>Av</a:t>
            </a:r>
            <a:r>
              <a:rPr lang="de-AT" dirty="0" smtClean="0"/>
              <a:t> aus Tabelle </a:t>
            </a:r>
            <a:r>
              <a:rPr lang="de-AT" dirty="0" err="1" smtClean="0"/>
              <a:t>lehrer</a:t>
            </a:r>
            <a:endParaRPr lang="de-AT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</a:t>
            </a:r>
            <a:r>
              <a:rPr lang="de-AT" dirty="0" smtClean="0"/>
              <a:t>Berichte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11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Entwurfsansicht:</a:t>
            </a: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39552" y="1700808"/>
            <a:ext cx="7333002" cy="32403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7" name="Abgerundete rechteckige Legende 16"/>
          <p:cNvSpPr/>
          <p:nvPr/>
        </p:nvSpPr>
        <p:spPr>
          <a:xfrm>
            <a:off x="6012160" y="5229200"/>
            <a:ext cx="2880320" cy="792088"/>
          </a:xfrm>
          <a:prstGeom prst="wedgeRoundRectCallout">
            <a:avLst>
              <a:gd name="adj1" fmla="val -23982"/>
              <a:gd name="adj2" fmla="val -98876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Leerer Berichtsfuß, nichts erscheint</a:t>
            </a:r>
            <a:endParaRPr lang="de-AT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6588224" y="3140968"/>
            <a:ext cx="2555776" cy="864096"/>
          </a:xfrm>
          <a:prstGeom prst="wedgeRoundRectCallout">
            <a:avLst>
              <a:gd name="adj1" fmla="val -58735"/>
              <a:gd name="adj2" fmla="val 3252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Ein mal Detailbereich pro Datensatz Abteilung</a:t>
            </a:r>
            <a:endParaRPr lang="de-AT" dirty="0" smtClean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187624" y="4725144"/>
            <a:ext cx="2880320" cy="1080120"/>
          </a:xfrm>
          <a:prstGeom prst="wedgeRoundRectCallout">
            <a:avLst>
              <a:gd name="adj1" fmla="val -28517"/>
              <a:gd name="adj2" fmla="val -16136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Abt2 Kopfbereich, immer dann wenn Abt2 einen neuen wert hat</a:t>
            </a:r>
            <a:endParaRPr lang="de-AT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3347864" y="1340768"/>
            <a:ext cx="1691680" cy="864096"/>
          </a:xfrm>
          <a:prstGeom prst="wedgeRoundRectCallout">
            <a:avLst>
              <a:gd name="adj1" fmla="val -68070"/>
              <a:gd name="adj2" fmla="val 13708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Am Beginn jeder Seite</a:t>
            </a:r>
            <a:endParaRPr lang="de-AT" dirty="0" smtClean="0"/>
          </a:p>
        </p:txBody>
      </p:sp>
      <p:sp>
        <p:nvSpPr>
          <p:cNvPr id="18" name="Abgerundete rechteckige Legende 17"/>
          <p:cNvSpPr/>
          <p:nvPr/>
        </p:nvSpPr>
        <p:spPr>
          <a:xfrm>
            <a:off x="5796136" y="1052736"/>
            <a:ext cx="1691680" cy="864096"/>
          </a:xfrm>
          <a:prstGeom prst="wedgeRoundRectCallout">
            <a:avLst>
              <a:gd name="adj1" fmla="val -59705"/>
              <a:gd name="adj2" fmla="val 10307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Am Beginn des Berichts</a:t>
            </a:r>
            <a:endParaRPr lang="de-AT" dirty="0" smtClean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de-AT" dirty="0" smtClean="0"/>
              <a:t>Gruppierung</a:t>
            </a:r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Berichte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12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03648" y="1772816"/>
            <a:ext cx="5472608" cy="38442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3" name="Picture 4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131840" y="764704"/>
            <a:ext cx="2506663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6372200" y="4653136"/>
            <a:ext cx="2520280" cy="1080120"/>
          </a:xfrm>
          <a:prstGeom prst="wedgeRoundRectCallout">
            <a:avLst>
              <a:gd name="adj1" fmla="val -75101"/>
              <a:gd name="adj2" fmla="val -17041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Hier wird Sortierung und Gruppierung konfiguriert</a:t>
            </a:r>
            <a:endParaRPr lang="de-AT" dirty="0" smtClean="0"/>
          </a:p>
        </p:txBody>
      </p:sp>
      <p:sp>
        <p:nvSpPr>
          <p:cNvPr id="11" name="Abgerundete rechteckige Legende 10"/>
          <p:cNvSpPr/>
          <p:nvPr/>
        </p:nvSpPr>
        <p:spPr>
          <a:xfrm>
            <a:off x="0" y="2924944"/>
            <a:ext cx="1403648" cy="1512168"/>
          </a:xfrm>
          <a:prstGeom prst="wedgeRoundRectCallout">
            <a:avLst>
              <a:gd name="adj1" fmla="val 68208"/>
              <a:gd name="adj2" fmla="val -1613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Gruppen</a:t>
            </a:r>
            <a:br>
              <a:rPr lang="de-AT" dirty="0" smtClean="0"/>
            </a:br>
            <a:r>
              <a:rPr lang="de-AT" dirty="0" smtClean="0"/>
              <a:t>kopf gewünscht</a:t>
            </a:r>
            <a:endParaRPr lang="de-AT" dirty="0" smtClean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lvl="0"/>
            <a:r>
              <a:rPr lang="de-AT" dirty="0" smtClean="0"/>
              <a:t>Übung: </a:t>
            </a:r>
            <a:r>
              <a:rPr lang="de-AT" dirty="0" smtClean="0"/>
              <a:t>Erstellen Sie </a:t>
            </a:r>
            <a:r>
              <a:rPr lang="de-AT" dirty="0" smtClean="0"/>
              <a:t>den folgenden Bericht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Klassenliste mit folgendem Aussehen</a:t>
            </a:r>
            <a:endParaRPr lang="de-AT" dirty="0"/>
          </a:p>
        </p:txBody>
      </p:sp>
      <p:pic>
        <p:nvPicPr>
          <p:cNvPr id="9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6146" name="Picture 2" descr="C:\Users\psad\AppData\Local\Temp\SNAGHTML2c65b997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67544" y="1844824"/>
            <a:ext cx="7077075" cy="3476626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Übung: </a:t>
            </a:r>
            <a:r>
              <a:rPr lang="de-AT" dirty="0" smtClean="0"/>
              <a:t>Bericht </a:t>
            </a:r>
            <a:r>
              <a:rPr lang="de-AT" dirty="0" err="1" smtClean="0"/>
              <a:t>Hints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14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2771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Gruppierung /Sortierung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könnte so aussehen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endParaRPr kumimoji="0" lang="de-AT" sz="28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Die laufende </a:t>
            </a:r>
            <a:r>
              <a:rPr lang="de-AT" sz="2800" dirty="0" err="1" smtClean="0"/>
              <a:t>Nummerierung</a:t>
            </a:r>
            <a:r>
              <a:rPr lang="de-AT" sz="2800" dirty="0" smtClean="0"/>
              <a:t/>
            </a:r>
            <a:br>
              <a:rPr lang="de-AT" sz="2800" dirty="0" smtClean="0"/>
            </a:br>
            <a:r>
              <a:rPr lang="de-AT" sz="2800" dirty="0" smtClean="0"/>
              <a:t>neben dem Schülernamen</a:t>
            </a:r>
            <a:br>
              <a:rPr lang="de-AT" sz="2800" dirty="0" smtClean="0"/>
            </a:br>
            <a:r>
              <a:rPr lang="de-AT" sz="2800" dirty="0" smtClean="0"/>
              <a:t>mit  =1</a:t>
            </a:r>
            <a:br>
              <a:rPr lang="de-AT" sz="2800" dirty="0" smtClean="0"/>
            </a:br>
            <a:endParaRPr lang="de-AT" sz="2800" dirty="0" smtClean="0"/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Jede Klasse auf neuer Seite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kann auf Wunsch im 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Gruppenkopf eingestellt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werden</a:t>
            </a:r>
            <a:endParaRPr kumimoji="0" lang="de-A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819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004048" y="1124744"/>
            <a:ext cx="3764262" cy="129614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5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2555776" y="3573016"/>
            <a:ext cx="1934506" cy="43204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196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5220072" y="2564904"/>
            <a:ext cx="2376264" cy="1614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7524328" y="3068960"/>
            <a:ext cx="1475656" cy="792088"/>
          </a:xfrm>
          <a:prstGeom prst="wedgeRoundRectCallout">
            <a:avLst>
              <a:gd name="adj1" fmla="val -64412"/>
              <a:gd name="adj2" fmla="val 24405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Laufende Summe</a:t>
            </a:r>
            <a:endParaRPr lang="de-AT" dirty="0" smtClean="0"/>
          </a:p>
        </p:txBody>
      </p:sp>
      <p:pic>
        <p:nvPicPr>
          <p:cNvPr id="8198" name="Picture 6" descr="C:\Users\psad\AppData\Local\Temp\SNAGHTML2c735098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2" y="4293096"/>
            <a:ext cx="3028950" cy="1733551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de-AT" dirty="0" smtClean="0"/>
          </a:p>
          <a:p>
            <a:endParaRPr lang="de-AT" dirty="0" smtClean="0"/>
          </a:p>
          <a:p>
            <a:endParaRPr lang="de-AT" dirty="0" smtClean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Übung: </a:t>
            </a:r>
            <a:r>
              <a:rPr lang="de-AT" dirty="0" smtClean="0"/>
              <a:t>Bericht </a:t>
            </a:r>
            <a:r>
              <a:rPr lang="de-AT" dirty="0" err="1" smtClean="0"/>
              <a:t>Hints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dirty="0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15</a:t>
            </a:fld>
            <a:endParaRPr lang="de-DE" dirty="0"/>
          </a:p>
        </p:txBody>
      </p:sp>
      <p:pic>
        <p:nvPicPr>
          <p:cNvPr id="18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sp>
        <p:nvSpPr>
          <p:cNvPr id="9" name="Inhaltsplatzhalter 4"/>
          <p:cNvSpPr txBox="1">
            <a:spLocks/>
          </p:cNvSpPr>
          <p:nvPr/>
        </p:nvSpPr>
        <p:spPr>
          <a:xfrm>
            <a:off x="547936" y="1277144"/>
            <a:ext cx="8424936" cy="500141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Felder können vertikal </a:t>
            </a:r>
            <a:b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br>
            <a:r>
              <a:rPr kumimoji="0" lang="de-AT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  <a:t>wachsen bzw. schrumpfen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Duplikate ausblenden ist ebenfalls nett, man kann einfach Gruppierung simulieren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Mittels (mehrfacher) Gruppierung kann eine hierarchische Gliederung erreicht werden. Zusätzlich kann jeder Druckbereich auch Unterberichte enthalten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Mehrspaltige Berichte sind möglich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Char char="•"/>
              <a:tabLst/>
              <a:defRPr/>
            </a:pPr>
            <a:r>
              <a:rPr lang="de-AT" sz="2800" dirty="0" smtClean="0"/>
              <a:t>Sollten Sie je Etiketten drucken benutzen Sie den Etikettenassistent</a:t>
            </a:r>
            <a:endParaRPr kumimoji="0" lang="de-AT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pic>
        <p:nvPicPr>
          <p:cNvPr id="47106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932040" y="1268760"/>
            <a:ext cx="4004598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512" y="202630"/>
            <a:ext cx="8876674" cy="778098"/>
          </a:xfrm>
        </p:spPr>
        <p:txBody>
          <a:bodyPr/>
          <a:lstStyle/>
          <a:p>
            <a:r>
              <a:rPr lang="de-AT" dirty="0" smtClean="0"/>
              <a:t>Lernziele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2</a:t>
            </a:fld>
            <a:endParaRPr lang="de-DE" dirty="0"/>
          </a:p>
        </p:txBody>
      </p:sp>
      <p:sp>
        <p:nvSpPr>
          <p:cNvPr id="6" name="Rechteck 5"/>
          <p:cNvSpPr/>
          <p:nvPr/>
        </p:nvSpPr>
        <p:spPr>
          <a:xfrm>
            <a:off x="179512" y="1340768"/>
            <a:ext cx="8820472" cy="6340197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Berichte (Reports)</a:t>
            </a: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Gruppierung in Berichten</a:t>
            </a: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Berichte ÜBUNGEN</a:t>
            </a:r>
          </a:p>
          <a:p>
            <a:pPr lvl="1"/>
            <a:r>
              <a:rPr lang="de-DE" sz="4400" b="1" cap="all" dirty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r>
              <a:rPr lang="de-DE" sz="4400" b="1" cap="all" dirty="0" smtClean="0">
                <a:ln w="9000" cmpd="sng">
                  <a:solidFill>
                    <a:schemeClr val="accent4">
                      <a:shade val="50000"/>
                      <a:satMod val="120000"/>
                    </a:schemeClr>
                  </a:solidFill>
                  <a:prstDash val="solid"/>
                </a:ln>
                <a:gradFill>
                  <a:gsLst>
                    <a:gs pos="0">
                      <a:schemeClr val="accent4">
                        <a:shade val="20000"/>
                        <a:satMod val="245000"/>
                      </a:schemeClr>
                    </a:gs>
                    <a:gs pos="43000">
                      <a:schemeClr val="accent4">
                        <a:satMod val="255000"/>
                      </a:schemeClr>
                    </a:gs>
                    <a:gs pos="48000">
                      <a:schemeClr val="accent4">
                        <a:shade val="85000"/>
                        <a:satMod val="255000"/>
                      </a:schemeClr>
                    </a:gs>
                    <a:gs pos="100000">
                      <a:schemeClr val="accent4">
                        <a:shade val="20000"/>
                        <a:satMod val="245000"/>
                      </a:schemeClr>
                    </a:gs>
                  </a:gsLst>
                  <a:lin ang="5400000"/>
                </a:gradFill>
                <a:effectLst>
                  <a:reflection blurRad="12700" stA="28000" endPos="45000" dist="1000" dir="5400000" sy="-100000" algn="bl" rotWithShape="0"/>
                </a:effectLst>
              </a:rPr>
              <a:t>	</a:t>
            </a: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 smtClean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4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  <a:p>
            <a:pPr marL="914400" indent="-914400">
              <a:buAutoNum type="arabicParenR"/>
            </a:pPr>
            <a:endParaRPr lang="de-DE" sz="5400" b="1" cap="all" dirty="0">
              <a:ln w="9000" cmpd="sng">
                <a:solidFill>
                  <a:schemeClr val="accent4">
                    <a:shade val="50000"/>
                    <a:satMod val="120000"/>
                  </a:schemeClr>
                </a:solidFill>
                <a:prstDash val="solid"/>
              </a:ln>
              <a:gradFill>
                <a:gsLst>
                  <a:gs pos="0">
                    <a:schemeClr val="accent4">
                      <a:shade val="20000"/>
                      <a:satMod val="245000"/>
                    </a:schemeClr>
                  </a:gs>
                  <a:gs pos="43000">
                    <a:schemeClr val="accent4">
                      <a:satMod val="255000"/>
                    </a:schemeClr>
                  </a:gs>
                  <a:gs pos="48000">
                    <a:schemeClr val="accent4">
                      <a:shade val="85000"/>
                      <a:satMod val="255000"/>
                    </a:schemeClr>
                  </a:gs>
                  <a:gs pos="100000">
                    <a:schemeClr val="accent4">
                      <a:shade val="20000"/>
                      <a:satMod val="245000"/>
                    </a:schemeClr>
                  </a:gs>
                </a:gsLst>
                <a:lin ang="5400000"/>
              </a:gradFill>
              <a:effectLst>
                <a:reflection blurRad="12700" stA="28000" endPos="45000" dist="1000" dir="5400000" sy="-100000" algn="bl" rotWithShape="0"/>
              </a:effectLst>
            </a:endParaRPr>
          </a:p>
        </p:txBody>
      </p:sp>
      <p:pic>
        <p:nvPicPr>
          <p:cNvPr id="7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8115249" y="222547"/>
            <a:ext cx="729605" cy="729605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="" xmlns:p14="http://schemas.microsoft.com/office/powerpoint/2010/main" val="745732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Berichte   -  Begriffsklärung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3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29411"/>
          </a:xfrm>
        </p:spPr>
        <p:txBody>
          <a:bodyPr>
            <a:normAutofit lnSpcReduction="10000"/>
          </a:bodyPr>
          <a:lstStyle/>
          <a:p>
            <a:r>
              <a:rPr lang="de-AT" dirty="0" smtClean="0"/>
              <a:t>Berichte (Reports) sind für den Ausdruck auf Papier gedacht und orientieren sich an der Ziel-Papiergröße (A4, A4-quer, Letter oder auch Etikettenformate)</a:t>
            </a:r>
          </a:p>
          <a:p>
            <a:r>
              <a:rPr lang="de-AT" dirty="0" smtClean="0"/>
              <a:t>Der Begriff „Reporting“ bedeutet hingegen jegliche Form von Auswertung und ist eine high end Spezialdisziplin  für SQL Experten.</a:t>
            </a:r>
          </a:p>
          <a:p>
            <a:r>
              <a:rPr lang="de-AT" dirty="0" smtClean="0"/>
              <a:t>Report-Tools wie Access erleichtern einem Programmierer das Berichte Erstellen gewaltig.</a:t>
            </a:r>
          </a:p>
          <a:p>
            <a:r>
              <a:rPr lang="de-AT" dirty="0" smtClean="0"/>
              <a:t>Man gibt die Seitengröße und die Seitenbereiche an, die Daten (aus Abfragen/Tabellen) verteilen sich dann selbst auf mehrere Ausgabeseiten</a:t>
            </a:r>
          </a:p>
          <a:p>
            <a:pPr>
              <a:buNone/>
            </a:pP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Berichte   -  Abgrenzung zum Formular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4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29411"/>
          </a:xfrm>
        </p:spPr>
        <p:txBody>
          <a:bodyPr>
            <a:normAutofit/>
          </a:bodyPr>
          <a:lstStyle/>
          <a:p>
            <a:r>
              <a:rPr lang="de-AT" dirty="0" smtClean="0"/>
              <a:t>Berichte (Reports) sind datentechnisch ähnlich zum Formular, die Eigenschaft „Datensatzquelle“ nennt die Herkunft der Daten (Tabelle, Abfrage, </a:t>
            </a:r>
            <a:r>
              <a:rPr lang="de-AT" dirty="0" err="1" smtClean="0"/>
              <a:t>Select</a:t>
            </a:r>
            <a:r>
              <a:rPr lang="de-AT" dirty="0" smtClean="0"/>
              <a:t> Befehl). </a:t>
            </a:r>
          </a:p>
          <a:p>
            <a:r>
              <a:rPr lang="de-AT" dirty="0" smtClean="0"/>
              <a:t>Die einzelnen Felder in den Ausgabebereichen haben die Eigenschaft „Steuerelementinhalt“ (einzelnes Feld aus der Datensatzquelle)</a:t>
            </a:r>
          </a:p>
          <a:p>
            <a:r>
              <a:rPr lang="de-AT" dirty="0" smtClean="0"/>
              <a:t>Anders sind die mögliche Bereiche (Seitenkopf, Gruppenkopf,…)  und deren Anordnung am Papier</a:t>
            </a:r>
          </a:p>
          <a:p>
            <a:r>
              <a:rPr lang="de-AT" dirty="0" smtClean="0"/>
              <a:t>Naturgemäß gibt es auch keine Benutzeraktion (aufklappen Kombinationsfeld) oder Datenänderungen</a:t>
            </a:r>
          </a:p>
          <a:p>
            <a:endParaRPr lang="de-AT" dirty="0" smtClean="0"/>
          </a:p>
          <a:p>
            <a:pPr>
              <a:buNone/>
            </a:pPr>
            <a:endParaRPr lang="de-AT" dirty="0" smtClean="0"/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Berichte – einfaches Beispiel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5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268760"/>
            <a:ext cx="8424936" cy="4857403"/>
          </a:xfrm>
        </p:spPr>
        <p:txBody>
          <a:bodyPr>
            <a:normAutofit/>
          </a:bodyPr>
          <a:lstStyle/>
          <a:p>
            <a:r>
              <a:rPr lang="de-AT" dirty="0" smtClean="0"/>
              <a:t>Die Assistenten sind auch hier</a:t>
            </a:r>
            <a:br>
              <a:rPr lang="de-AT" dirty="0" smtClean="0"/>
            </a:br>
            <a:r>
              <a:rPr lang="de-AT" dirty="0" smtClean="0"/>
              <a:t>nur ein kleine Hilfe. Sie ignorieren Papiergrößen</a:t>
            </a:r>
          </a:p>
          <a:p>
            <a:r>
              <a:rPr lang="de-AT" dirty="0" smtClean="0"/>
              <a:t>Klickt man auf Bericht (vorher Tabelle Lehrer) so erhält man einen fast 40 cm breiten Bericht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3553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436096" y="980728"/>
            <a:ext cx="2579992" cy="7920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3555" name="Picture 3" descr="C:\Users\psad\AppData\Local\Temp\SNAGHTML2a9d2589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90525" y="3212976"/>
            <a:ext cx="8753475" cy="3009901"/>
          </a:xfrm>
          <a:prstGeom prst="rect">
            <a:avLst/>
          </a:prstGeom>
          <a:noFill/>
        </p:spPr>
      </p:pic>
      <p:sp>
        <p:nvSpPr>
          <p:cNvPr id="11" name="Abgerundete rechteckige Legende 10"/>
          <p:cNvSpPr/>
          <p:nvPr/>
        </p:nvSpPr>
        <p:spPr>
          <a:xfrm>
            <a:off x="3779912" y="5661248"/>
            <a:ext cx="3816424" cy="720080"/>
          </a:xfrm>
          <a:prstGeom prst="wedgeRoundRectCallout">
            <a:avLst>
              <a:gd name="adj1" fmla="val -34947"/>
              <a:gd name="adj2" fmla="val -9434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Das sind die verschiedenen Bereiche</a:t>
            </a:r>
            <a:endParaRPr lang="de-AT" dirty="0"/>
          </a:p>
        </p:txBody>
      </p:sp>
      <p:sp>
        <p:nvSpPr>
          <p:cNvPr id="12" name="Abgerundete rechteckige Legende 11"/>
          <p:cNvSpPr/>
          <p:nvPr/>
        </p:nvSpPr>
        <p:spPr>
          <a:xfrm>
            <a:off x="6444208" y="2636912"/>
            <a:ext cx="2304256" cy="792088"/>
          </a:xfrm>
          <a:prstGeom prst="wedgeRoundRectCallout">
            <a:avLst>
              <a:gd name="adj1" fmla="val -19037"/>
              <a:gd name="adj2" fmla="val 66868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Seitebreite (Papier – Ränder) beachten !!</a:t>
            </a:r>
            <a:endParaRPr lang="de-AT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Berichte – einfaches Beispiel nach Handarbeit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6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052736"/>
            <a:ext cx="8424936" cy="5073427"/>
          </a:xfrm>
        </p:spPr>
        <p:txBody>
          <a:bodyPr>
            <a:normAutofit/>
          </a:bodyPr>
          <a:lstStyle/>
          <a:p>
            <a:r>
              <a:rPr lang="de-AT" dirty="0" smtClean="0"/>
              <a:t>Nach 20 Minuten Handarbeit sieht es besser aus: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45058" name="Picture 2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79512" y="1556792"/>
            <a:ext cx="6330035" cy="34563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6876256" y="1484784"/>
            <a:ext cx="2088232" cy="1296144"/>
          </a:xfrm>
          <a:prstGeom prst="wedgeRoundRectCallout">
            <a:avLst>
              <a:gd name="adj1" fmla="val -66995"/>
              <a:gd name="adj2" fmla="val -871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Benutze Breite jetzt 19 cm,  Seitenränder eingestellt</a:t>
            </a:r>
            <a:endParaRPr lang="de-AT" dirty="0"/>
          </a:p>
        </p:txBody>
      </p:sp>
      <p:pic>
        <p:nvPicPr>
          <p:cNvPr id="45059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660232" y="2924944"/>
            <a:ext cx="2362200" cy="154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45060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51520" y="5445224"/>
            <a:ext cx="2506663" cy="8080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bgerundete rechteckige Legende 10"/>
          <p:cNvSpPr/>
          <p:nvPr/>
        </p:nvSpPr>
        <p:spPr>
          <a:xfrm>
            <a:off x="251520" y="5013176"/>
            <a:ext cx="2520280" cy="432048"/>
          </a:xfrm>
          <a:prstGeom prst="wedgeRoundRectCallout">
            <a:avLst>
              <a:gd name="adj1" fmla="val 30562"/>
              <a:gd name="adj2" fmla="val -81744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Sortierung hinzugefügt</a:t>
            </a:r>
            <a:endParaRPr lang="de-AT" dirty="0"/>
          </a:p>
        </p:txBody>
      </p:sp>
      <p:sp>
        <p:nvSpPr>
          <p:cNvPr id="14" name="Abgerundete rechteckige Legende 13"/>
          <p:cNvSpPr/>
          <p:nvPr/>
        </p:nvSpPr>
        <p:spPr>
          <a:xfrm>
            <a:off x="1835696" y="3717032"/>
            <a:ext cx="2520280" cy="792088"/>
          </a:xfrm>
          <a:prstGeom prst="wedgeRoundRectCallout">
            <a:avLst>
              <a:gd name="adj1" fmla="val -31203"/>
              <a:gd name="adj2" fmla="val -87787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Berechnetes Textfeld</a:t>
            </a:r>
          </a:p>
          <a:p>
            <a:pPr algn="ctr"/>
            <a:r>
              <a:rPr lang="de-AT" dirty="0" smtClean="0"/>
              <a:t>=</a:t>
            </a:r>
            <a:r>
              <a:rPr lang="de-AT" dirty="0" err="1" smtClean="0"/>
              <a:t>L_Zuname</a:t>
            </a:r>
            <a:r>
              <a:rPr lang="de-AT" dirty="0" smtClean="0"/>
              <a:t> &amp; …</a:t>
            </a:r>
            <a:endParaRPr lang="de-AT" dirty="0"/>
          </a:p>
        </p:txBody>
      </p:sp>
      <p:sp>
        <p:nvSpPr>
          <p:cNvPr id="15" name="Abgerundete rechteckige Legende 14"/>
          <p:cNvSpPr/>
          <p:nvPr/>
        </p:nvSpPr>
        <p:spPr>
          <a:xfrm>
            <a:off x="4139952" y="5085184"/>
            <a:ext cx="2520280" cy="792088"/>
          </a:xfrm>
          <a:prstGeom prst="wedgeRoundRectCallout">
            <a:avLst>
              <a:gd name="adj1" fmla="val -23860"/>
              <a:gd name="adj2" fmla="val -20048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Seitenzahlen</a:t>
            </a:r>
          </a:p>
          <a:p>
            <a:pPr algn="ctr"/>
            <a:r>
              <a:rPr lang="de-AT" dirty="0" smtClean="0"/>
              <a:t>=Seite</a:t>
            </a:r>
            <a:endParaRPr lang="de-AT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Berichte – das Ergebnis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7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>
          <a:xfrm>
            <a:off x="395536" y="1196752"/>
            <a:ext cx="8424936" cy="4929411"/>
          </a:xfrm>
        </p:spPr>
        <p:txBody>
          <a:bodyPr>
            <a:normAutofit/>
          </a:bodyPr>
          <a:lstStyle/>
          <a:p>
            <a:r>
              <a:rPr lang="de-AT" dirty="0" smtClean="0"/>
              <a:t>In Seitenansicht sieht man das 3 </a:t>
            </a:r>
            <a:r>
              <a:rPr lang="de-AT" dirty="0" err="1" smtClean="0"/>
              <a:t>seitige</a:t>
            </a:r>
            <a:r>
              <a:rPr lang="de-AT" dirty="0" smtClean="0"/>
              <a:t> Ergebnis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21506" name="Picture 2" descr="C:\Users\psad\AppData\Local\Temp\SNAGHTML2ad03aee.PN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1496888" y="1844824"/>
            <a:ext cx="7467600" cy="3562351"/>
          </a:xfrm>
          <a:prstGeom prst="rect">
            <a:avLst/>
          </a:prstGeom>
          <a:noFill/>
        </p:spPr>
      </p:pic>
      <p:sp>
        <p:nvSpPr>
          <p:cNvPr id="15" name="Abgerundete rechteckige Legende 14"/>
          <p:cNvSpPr/>
          <p:nvPr/>
        </p:nvSpPr>
        <p:spPr>
          <a:xfrm>
            <a:off x="4737248" y="3933056"/>
            <a:ext cx="1800200" cy="792088"/>
          </a:xfrm>
          <a:prstGeom prst="wedgeRoundRectCallout">
            <a:avLst>
              <a:gd name="adj1" fmla="val 74446"/>
              <a:gd name="adj2" fmla="val -16323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Seitenzahlen</a:t>
            </a:r>
          </a:p>
          <a:p>
            <a:pPr algn="ctr"/>
            <a:r>
              <a:rPr lang="de-AT" dirty="0" smtClean="0"/>
              <a:t>=Seite</a:t>
            </a:r>
            <a:endParaRPr lang="de-AT" dirty="0"/>
          </a:p>
        </p:txBody>
      </p:sp>
      <p:sp>
        <p:nvSpPr>
          <p:cNvPr id="16" name="Abgerundete rechteckige Legende 15"/>
          <p:cNvSpPr/>
          <p:nvPr/>
        </p:nvSpPr>
        <p:spPr>
          <a:xfrm>
            <a:off x="3131840" y="5301208"/>
            <a:ext cx="2520280" cy="792088"/>
          </a:xfrm>
          <a:prstGeom prst="wedgeRoundRectCallout">
            <a:avLst>
              <a:gd name="adj1" fmla="val -64893"/>
              <a:gd name="adj2" fmla="val -53429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Anzahl Lehrer, am Ende auf der 3. Seite</a:t>
            </a:r>
            <a:endParaRPr lang="de-AT" dirty="0"/>
          </a:p>
        </p:txBody>
      </p:sp>
      <p:sp>
        <p:nvSpPr>
          <p:cNvPr id="17" name="Abgerundete rechteckige Legende 16"/>
          <p:cNvSpPr/>
          <p:nvPr/>
        </p:nvSpPr>
        <p:spPr>
          <a:xfrm>
            <a:off x="5457328" y="1844824"/>
            <a:ext cx="1440160" cy="720080"/>
          </a:xfrm>
          <a:prstGeom prst="wedgeRoundRectCallout">
            <a:avLst>
              <a:gd name="adj1" fmla="val 82501"/>
              <a:gd name="adj2" fmla="val 1762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Druckdatum / -zeit</a:t>
            </a:r>
            <a:endParaRPr lang="de-AT" dirty="0"/>
          </a:p>
        </p:txBody>
      </p:sp>
      <p:pic>
        <p:nvPicPr>
          <p:cNvPr id="21507" name="Picture 3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7596336" y="5301208"/>
            <a:ext cx="1188263" cy="88594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0" y="1772816"/>
            <a:ext cx="1393825" cy="2354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7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indent="0" eaLnBrk="1" hangingPunct="1"/>
            <a:endParaRPr lang="de-AT" smtClean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de-AT" smtClean="0"/>
              <a:t>ACCESS - neue Datenbanken und Abfragen</a:t>
            </a:r>
            <a:endParaRPr lang="de-DE" dirty="0"/>
          </a:p>
        </p:txBody>
      </p:sp>
      <p:sp>
        <p:nvSpPr>
          <p:cNvPr id="29699" name="Inhaltsplatzhalter 3"/>
          <p:cNvSpPr>
            <a:spLocks noGrp="1"/>
          </p:cNvSpPr>
          <p:nvPr>
            <p:ph idx="1"/>
          </p:nvPr>
        </p:nvSpPr>
        <p:spPr>
          <a:xfrm>
            <a:off x="395288" y="1125538"/>
            <a:ext cx="8424862" cy="5000625"/>
          </a:xfrm>
        </p:spPr>
        <p:txBody>
          <a:bodyPr/>
          <a:lstStyle/>
          <a:p>
            <a:pPr eaLnBrk="1" hangingPunct="1"/>
            <a:endParaRPr lang="de-AT" smtClean="0"/>
          </a:p>
        </p:txBody>
      </p:sp>
      <p:sp>
        <p:nvSpPr>
          <p:cNvPr id="5" name="Rechteck 4"/>
          <p:cNvSpPr/>
          <p:nvPr/>
        </p:nvSpPr>
        <p:spPr>
          <a:xfrm>
            <a:off x="0" y="9525"/>
            <a:ext cx="9144000" cy="684847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de-AT"/>
          </a:p>
        </p:txBody>
      </p:sp>
      <p:sp>
        <p:nvSpPr>
          <p:cNvPr id="29701" name="Textfeld 5"/>
          <p:cNvSpPr txBox="1">
            <a:spLocks noChangeArrowheads="1"/>
          </p:cNvSpPr>
          <p:nvPr/>
        </p:nvSpPr>
        <p:spPr bwMode="auto">
          <a:xfrm>
            <a:off x="0" y="1124744"/>
            <a:ext cx="9144000" cy="31393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pPr algn="ctr"/>
            <a:r>
              <a:rPr lang="de-AT" sz="6600" dirty="0" smtClean="0">
                <a:latin typeface="Calibri" pitchFamily="34" charset="0"/>
              </a:rPr>
              <a:t>Berichte </a:t>
            </a:r>
            <a:br>
              <a:rPr lang="de-AT" sz="6600" dirty="0" smtClean="0">
                <a:latin typeface="Calibri" pitchFamily="34" charset="0"/>
              </a:rPr>
            </a:br>
            <a:r>
              <a:rPr lang="de-AT" sz="6600" dirty="0" smtClean="0">
                <a:latin typeface="Calibri" pitchFamily="34" charset="0"/>
              </a:rPr>
              <a:t>hierarchische Gruppierung</a:t>
            </a:r>
            <a:endParaRPr lang="de-AT" sz="6600" dirty="0">
              <a:latin typeface="Calibri" pitchFamily="34" charset="0"/>
            </a:endParaRPr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28311530-E6DA-4A8F-B1D0-3F32FBF6C09A}" type="slidenum">
              <a:rPr lang="de-DE" smtClean="0"/>
              <a:pPr>
                <a:defRPr/>
              </a:pPr>
              <a:t>8</a:t>
            </a:fld>
            <a:endParaRPr lang="de-DE" dirty="0"/>
          </a:p>
        </p:txBody>
      </p:sp>
      <p:sp>
        <p:nvSpPr>
          <p:cNvPr id="14" name="Pfeil nach rechts 13"/>
          <p:cNvSpPr/>
          <p:nvPr/>
        </p:nvSpPr>
        <p:spPr>
          <a:xfrm>
            <a:off x="3995936" y="4437112"/>
            <a:ext cx="1080120" cy="72008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AT"/>
          </a:p>
        </p:txBody>
      </p:sp>
    </p:spTree>
    <p:extLst>
      <p:ext uri="{BB962C8B-B14F-4D97-AF65-F5344CB8AC3E}">
        <p14:creationId xmlns="" xmlns:p14="http://schemas.microsoft.com/office/powerpoint/2010/main" val="13965133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AT" dirty="0" smtClean="0"/>
              <a:t>Access Berichte</a:t>
            </a:r>
            <a:endParaRPr lang="de-AT" dirty="0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de-DE" smtClean="0"/>
              <a:t>DBIS2 - Datenbank und Informationssysteme</a:t>
            </a:r>
            <a:endParaRPr lang="de-DE" dirty="0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C6AE60A-B69C-4790-82F7-3882EDF23186}" type="slidenum">
              <a:rPr lang="de-DE" smtClean="0"/>
              <a:pPr/>
              <a:t>9</a:t>
            </a:fld>
            <a:endParaRPr lang="de-DE" dirty="0"/>
          </a:p>
        </p:txBody>
      </p:sp>
      <p:sp>
        <p:nvSpPr>
          <p:cNvPr id="5" name="Inhaltsplatzhalt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de-AT" dirty="0" smtClean="0"/>
              <a:t>Berichte sind datengetrieben!!!!</a:t>
            </a:r>
          </a:p>
          <a:p>
            <a:r>
              <a:rPr lang="de-AT" dirty="0" smtClean="0"/>
              <a:t>Haben eine </a:t>
            </a:r>
            <a:r>
              <a:rPr lang="de-AT" b="1" dirty="0" smtClean="0">
                <a:solidFill>
                  <a:srgbClr val="FF0000"/>
                </a:solidFill>
              </a:rPr>
              <a:t>Datensatzquelle</a:t>
            </a:r>
            <a:endParaRPr lang="de-AT" dirty="0" smtClean="0"/>
          </a:p>
          <a:p>
            <a:r>
              <a:rPr lang="de-AT" dirty="0" smtClean="0"/>
              <a:t>Die Controls einen </a:t>
            </a:r>
            <a:r>
              <a:rPr lang="de-AT" b="1" dirty="0" smtClean="0">
                <a:solidFill>
                  <a:srgbClr val="FF0000"/>
                </a:solidFill>
                <a:sym typeface="Wingdings" pitchFamily="2" charset="2"/>
              </a:rPr>
              <a:t>Steuerelementinhalt</a:t>
            </a:r>
            <a:br>
              <a:rPr lang="de-AT" b="1" dirty="0" smtClean="0">
                <a:solidFill>
                  <a:srgbClr val="FF0000"/>
                </a:solidFill>
                <a:sym typeface="Wingdings" pitchFamily="2" charset="2"/>
              </a:rPr>
            </a:br>
            <a:endParaRPr lang="de-AT" dirty="0" smtClean="0"/>
          </a:p>
          <a:p>
            <a:pPr>
              <a:buNone/>
            </a:pPr>
            <a:endParaRPr lang="de-AT" dirty="0" smtClean="0"/>
          </a:p>
          <a:p>
            <a:endParaRPr lang="de-AT" dirty="0" smtClean="0"/>
          </a:p>
          <a:p>
            <a:r>
              <a:rPr lang="de-AT" b="1" dirty="0" smtClean="0">
                <a:solidFill>
                  <a:srgbClr val="FF0000"/>
                </a:solidFill>
              </a:rPr>
              <a:t>Sortierung</a:t>
            </a:r>
            <a:r>
              <a:rPr lang="de-AT" dirty="0" smtClean="0"/>
              <a:t> und </a:t>
            </a:r>
            <a:r>
              <a:rPr lang="de-AT" b="1" dirty="0" smtClean="0">
                <a:solidFill>
                  <a:srgbClr val="FF0000"/>
                </a:solidFill>
              </a:rPr>
              <a:t>Gruppierung  </a:t>
            </a:r>
            <a:r>
              <a:rPr lang="de-AT" dirty="0" smtClean="0"/>
              <a:t>ist ebenfalls möglich</a:t>
            </a:r>
          </a:p>
        </p:txBody>
      </p:sp>
      <p:pic>
        <p:nvPicPr>
          <p:cNvPr id="6" name="Picture 2" descr="C:\Users\psad\Desktop\DBIS2\20110216_Access01\logo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8100392" y="188640"/>
            <a:ext cx="792088" cy="792088"/>
          </a:xfrm>
          <a:prstGeom prst="rect">
            <a:avLst/>
          </a:prstGeom>
          <a:noFill/>
        </p:spPr>
      </p:pic>
      <p:pic>
        <p:nvPicPr>
          <p:cNvPr id="17409" name="Picture 1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31313" y="1052736"/>
            <a:ext cx="2702059" cy="11521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7413" name="Picture 5" descr="C:\Users\psad\AppData\Local\Temp\SNAGHTML2ae4ed6b.PN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827584" y="2564904"/>
            <a:ext cx="7877175" cy="1333501"/>
          </a:xfrm>
          <a:prstGeom prst="rect">
            <a:avLst/>
          </a:prstGeom>
          <a:noFill/>
        </p:spPr>
      </p:pic>
      <p:sp>
        <p:nvSpPr>
          <p:cNvPr id="10" name="Abgerundete rechteckige Legende 9"/>
          <p:cNvSpPr/>
          <p:nvPr/>
        </p:nvSpPr>
        <p:spPr>
          <a:xfrm>
            <a:off x="4860032" y="3789040"/>
            <a:ext cx="2808312" cy="432048"/>
          </a:xfrm>
          <a:prstGeom prst="wedgeRoundRectCallout">
            <a:avLst>
              <a:gd name="adj1" fmla="val -30365"/>
              <a:gd name="adj2" fmla="val -99792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Name siehe Kommentar</a:t>
            </a:r>
            <a:endParaRPr lang="de-AT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67544" y="4581128"/>
            <a:ext cx="4069843" cy="93610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6372200" y="4656137"/>
            <a:ext cx="2141537" cy="2201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" name="Abgerundete rechteckige Legende 11"/>
          <p:cNvSpPr/>
          <p:nvPr/>
        </p:nvSpPr>
        <p:spPr>
          <a:xfrm>
            <a:off x="1907704" y="5661248"/>
            <a:ext cx="3312368" cy="720080"/>
          </a:xfrm>
          <a:prstGeom prst="wedgeRoundRectCallout">
            <a:avLst>
              <a:gd name="adj1" fmla="val -25384"/>
              <a:gd name="adj2" fmla="val -139600"/>
              <a:gd name="adj3" fmla="val 16667"/>
            </a:avLst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de-AT" dirty="0" smtClean="0"/>
              <a:t>Gruppierung mit Gruppenkopf</a:t>
            </a:r>
            <a:endParaRPr lang="de-AT" dirty="0"/>
          </a:p>
        </p:txBody>
      </p:sp>
      <p:cxnSp>
        <p:nvCxnSpPr>
          <p:cNvPr id="14" name="Gerade Verbindung mit Pfeil 13"/>
          <p:cNvCxnSpPr/>
          <p:nvPr/>
        </p:nvCxnSpPr>
        <p:spPr>
          <a:xfrm flipH="1" flipV="1">
            <a:off x="3563888" y="4941168"/>
            <a:ext cx="2880320" cy="1152128"/>
          </a:xfrm>
          <a:prstGeom prst="straightConnector1">
            <a:avLst/>
          </a:prstGeom>
          <a:ln>
            <a:headEnd type="stealth"/>
            <a:tailEnd type="stealth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pMBZQUTYFKESgvC81jUT6uQ"/>
</p:tagLst>
</file>

<file path=ppt/theme/theme1.xml><?xml version="1.0" encoding="utf-8"?>
<a:theme xmlns:a="http://schemas.openxmlformats.org/drawingml/2006/main" name="HTL Spengergasse Vorlage V01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8100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Larissa">
  <a:themeElements>
    <a:clrScheme name="Larissa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HTL Spengergasse Vorlage V01</Template>
  <TotalTime>0</TotalTime>
  <Words>1317</Words>
  <Application>Microsoft Office PowerPoint</Application>
  <PresentationFormat>Bildschirmpräsentation (4:3)</PresentationFormat>
  <Paragraphs>267</Paragraphs>
  <Slides>15</Slides>
  <Notes>14</Notes>
  <HiddenSlides>0</HiddenSlides>
  <MMClips>0</MMClips>
  <ScaleCrop>false</ScaleCrop>
  <HeadingPairs>
    <vt:vector size="4" baseType="variant">
      <vt:variant>
        <vt:lpstr>Design</vt:lpstr>
      </vt:variant>
      <vt:variant>
        <vt:i4>1</vt:i4>
      </vt:variant>
      <vt:variant>
        <vt:lpstr>Folientitel</vt:lpstr>
      </vt:variant>
      <vt:variant>
        <vt:i4>15</vt:i4>
      </vt:variant>
    </vt:vector>
  </HeadingPairs>
  <TitlesOfParts>
    <vt:vector size="16" baseType="lpstr">
      <vt:lpstr>HTL Spengergasse Vorlage V01</vt:lpstr>
      <vt:lpstr>DBIS2 – Datenbanken und Informationssysteme</vt:lpstr>
      <vt:lpstr>Lernziele</vt:lpstr>
      <vt:lpstr>Berichte   -  Begriffsklärung</vt:lpstr>
      <vt:lpstr>Berichte   -  Abgrenzung zum Formular</vt:lpstr>
      <vt:lpstr>Berichte – einfaches Beispiel</vt:lpstr>
      <vt:lpstr>Berichte – einfaches Beispiel nach Handarbeit</vt:lpstr>
      <vt:lpstr>Berichte – das Ergebnis</vt:lpstr>
      <vt:lpstr>Folie 8</vt:lpstr>
      <vt:lpstr>Access Berichte</vt:lpstr>
      <vt:lpstr>Access Berichte</vt:lpstr>
      <vt:lpstr>Access Berichte</vt:lpstr>
      <vt:lpstr>Access Berichte</vt:lpstr>
      <vt:lpstr>Übung: Erstellen Sie den folgenden Bericht</vt:lpstr>
      <vt:lpstr>Übung: Bericht Hints</vt:lpstr>
      <vt:lpstr>Übung: Bericht Hints</vt:lpstr>
    </vt:vector>
  </TitlesOfParts>
  <Company>home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DBIS2 –  Datenbanken und Informationssysteme</dc:title>
  <dc:creator>Divi</dc:creator>
  <cp:lastModifiedBy>psad</cp:lastModifiedBy>
  <cp:revision>396</cp:revision>
  <dcterms:created xsi:type="dcterms:W3CDTF">2010-09-09T10:26:00Z</dcterms:created>
  <dcterms:modified xsi:type="dcterms:W3CDTF">2012-05-24T23:31:12Z</dcterms:modified>
</cp:coreProperties>
</file>