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76" r:id="rId3"/>
    <p:sldId id="291" r:id="rId4"/>
    <p:sldId id="299" r:id="rId5"/>
    <p:sldId id="297" r:id="rId6"/>
    <p:sldId id="301" r:id="rId7"/>
    <p:sldId id="290" r:id="rId8"/>
    <p:sldId id="302" r:id="rId9"/>
    <p:sldId id="305" r:id="rId10"/>
    <p:sldId id="303" r:id="rId11"/>
    <p:sldId id="300" r:id="rId12"/>
    <p:sldId id="298" r:id="rId1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84" autoAdjust="0"/>
    <p:restoredTop sz="22594" autoAdjust="0"/>
  </p:normalViewPr>
  <p:slideViewPr>
    <p:cSldViewPr>
      <p:cViewPr>
        <p:scale>
          <a:sx n="80" d="100"/>
          <a:sy n="80" d="100"/>
        </p:scale>
        <p:origin x="-1301" y="12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3" y="5453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2496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0B1F9C-D4D9-4272-A315-C9A68CBB5628}" type="datetimeFigureOut">
              <a:rPr lang="de-AT" smtClean="0"/>
              <a:pPr/>
              <a:t>03.03.2012</a:t>
            </a:fld>
            <a:endParaRPr lang="de-AT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5EB44-2BE6-46B5-9A77-3AC3C76357D0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="" xmlns:p14="http://schemas.microsoft.com/office/powerpoint/2010/main" val="27814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Die Startfolie</a:t>
            </a:r>
            <a:r>
              <a:rPr lang="de-AT" baseline="0" dirty="0" smtClean="0"/>
              <a:t> enthält das Modell (Schema) einer Datenbank</a:t>
            </a:r>
          </a:p>
          <a:p>
            <a:endParaRPr lang="de-AT" baseline="0" dirty="0" smtClean="0"/>
          </a:p>
          <a:p>
            <a:r>
              <a:rPr lang="de-AT" baseline="0" dirty="0" smtClean="0"/>
              <a:t>Kunde, Auftrag sind die Namen der Tabellen (stehen oberhalb des Kästchens),</a:t>
            </a:r>
          </a:p>
          <a:p>
            <a:r>
              <a:rPr lang="de-AT" baseline="0" dirty="0" smtClean="0"/>
              <a:t>Im Kästchen drinnen stehen Namen der Felder, </a:t>
            </a:r>
          </a:p>
          <a:p>
            <a:r>
              <a:rPr lang="de-AT" baseline="0" dirty="0" smtClean="0"/>
              <a:t>     der </a:t>
            </a:r>
            <a:r>
              <a:rPr lang="de-AT" baseline="0" dirty="0" err="1" smtClean="0"/>
              <a:t>Primary</a:t>
            </a:r>
            <a:r>
              <a:rPr lang="de-AT" baseline="0" dirty="0" smtClean="0"/>
              <a:t> Key (PK)  steht oben und ist durch einen Querstrich von den anderen getrennt</a:t>
            </a:r>
          </a:p>
          <a:p>
            <a:endParaRPr lang="de-AT" baseline="0" dirty="0" smtClean="0"/>
          </a:p>
          <a:p>
            <a:r>
              <a:rPr lang="de-AT" baseline="0" dirty="0" err="1" smtClean="0"/>
              <a:t>Foreign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Keys</a:t>
            </a:r>
            <a:r>
              <a:rPr lang="de-AT" baseline="0" dirty="0" smtClean="0"/>
              <a:t> (FK)  sind entsprechend gekennzeichnet.</a:t>
            </a:r>
          </a:p>
          <a:p>
            <a:endParaRPr lang="de-AT" baseline="0" dirty="0" smtClean="0"/>
          </a:p>
          <a:p>
            <a:r>
              <a:rPr lang="de-AT" baseline="0" dirty="0" smtClean="0"/>
              <a:t>Die Beziehungen habe eine etwas eigenartige Symbolik, </a:t>
            </a:r>
          </a:p>
          <a:p>
            <a:r>
              <a:rPr lang="de-AT" baseline="0" dirty="0" smtClean="0"/>
              <a:t>      die Seite mit der schwarzen Kugel ist immer die n Seite der  1:n  Beziehungen</a:t>
            </a:r>
          </a:p>
          <a:p>
            <a:endParaRPr lang="de-AT" baseline="0" dirty="0" smtClean="0"/>
          </a:p>
          <a:p>
            <a:r>
              <a:rPr lang="de-AT" baseline="0" dirty="0" smtClean="0"/>
              <a:t>Also:</a:t>
            </a:r>
          </a:p>
          <a:p>
            <a:r>
              <a:rPr lang="de-AT" baseline="0" dirty="0" smtClean="0"/>
              <a:t>1 Kunde erteilt n Aufträge           aber 1 Auftrag gehört zu genau einem Kunden</a:t>
            </a:r>
          </a:p>
          <a:p>
            <a:r>
              <a:rPr lang="de-AT" baseline="0" dirty="0" smtClean="0"/>
              <a:t>1 Verlag verlegt n Bücher            aber 1 Buch wird nur von genau einem Verlag verlegt</a:t>
            </a:r>
          </a:p>
          <a:p>
            <a:r>
              <a:rPr lang="de-AT" baseline="0" dirty="0" smtClean="0"/>
              <a:t>1 Auftrag hat n Auftragspositionen</a:t>
            </a:r>
          </a:p>
          <a:p>
            <a:r>
              <a:rPr lang="de-AT" baseline="0" dirty="0" smtClean="0"/>
              <a:t>1 Buch wird in n Auftragspositionen verkauft</a:t>
            </a:r>
          </a:p>
          <a:p>
            <a:endParaRPr lang="de-AT" baseline="0" dirty="0" smtClean="0"/>
          </a:p>
          <a:p>
            <a:r>
              <a:rPr lang="de-AT" baseline="0" dirty="0" smtClean="0"/>
              <a:t>Zwischen Buch und Auftrag kann man eine   n:m  Beziehung unterstellen.</a:t>
            </a:r>
          </a:p>
          <a:p>
            <a:r>
              <a:rPr lang="de-AT" baseline="0" dirty="0" smtClean="0"/>
              <a:t>Weil es so etwas in Datenbank nicht gibt wurde die </a:t>
            </a:r>
          </a:p>
          <a:p>
            <a:r>
              <a:rPr lang="de-AT" baseline="0" dirty="0" smtClean="0"/>
              <a:t>wurde die Tabelle Auftragsposition zur Auflösung der n:m Beziehung geschaffen.</a:t>
            </a:r>
          </a:p>
          <a:p>
            <a:endParaRPr lang="de-AT" baseline="0" dirty="0" smtClean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1</a:t>
            </a:fld>
            <a:endParaRPr lang="de-AT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Die Lehrer   PS  und   DP  kommen nicht in die Ausgabe, weil sie keine </a:t>
            </a:r>
            <a:r>
              <a:rPr lang="de-AT" dirty="0" err="1" smtClean="0"/>
              <a:t>KVs</a:t>
            </a:r>
            <a:r>
              <a:rPr lang="de-AT" dirty="0" smtClean="0"/>
              <a:t> sind</a:t>
            </a:r>
          </a:p>
          <a:p>
            <a:r>
              <a:rPr lang="de-AT" dirty="0" smtClean="0"/>
              <a:t>                                    (nie in </a:t>
            </a:r>
            <a:r>
              <a:rPr lang="de-AT" dirty="0" err="1" smtClean="0"/>
              <a:t>K_Vorstand</a:t>
            </a:r>
            <a:r>
              <a:rPr lang="de-AT" dirty="0" smtClean="0"/>
              <a:t> vorkommen)</a:t>
            </a:r>
          </a:p>
          <a:p>
            <a:endParaRPr lang="de-AT" dirty="0" smtClean="0"/>
          </a:p>
          <a:p>
            <a:r>
              <a:rPr lang="de-AT" dirty="0" smtClean="0"/>
              <a:t>Die Klasse    2AHIF     fehlt in der Ausgabe, weil STJ hier nicht in </a:t>
            </a:r>
            <a:r>
              <a:rPr lang="de-AT" dirty="0" err="1" smtClean="0"/>
              <a:t>L_Nr</a:t>
            </a:r>
            <a:r>
              <a:rPr lang="de-AT" dirty="0" smtClean="0"/>
              <a:t> vorkommt</a:t>
            </a:r>
          </a:p>
          <a:p>
            <a:r>
              <a:rPr lang="de-AT" dirty="0" smtClean="0"/>
              <a:t>                                (dies ist in der Datenbank nicht möglich, weil die definierte Beziehung</a:t>
            </a:r>
          </a:p>
          <a:p>
            <a:r>
              <a:rPr lang="de-AT" dirty="0" smtClean="0"/>
              <a:t>                                    zwischen</a:t>
            </a:r>
            <a:r>
              <a:rPr lang="de-AT" baseline="0" dirty="0" smtClean="0"/>
              <a:t> Lehrer und Klassen falsche Werte im FK verhindert)</a:t>
            </a:r>
          </a:p>
          <a:p>
            <a:r>
              <a:rPr lang="de-AT" baseline="0" dirty="0" smtClean="0"/>
              <a:t>                                allerdings könnte </a:t>
            </a:r>
            <a:r>
              <a:rPr lang="de-AT" baseline="0" dirty="0" err="1" smtClean="0"/>
              <a:t>K_Vorstand</a:t>
            </a:r>
            <a:r>
              <a:rPr lang="de-AT" baseline="0" dirty="0" smtClean="0"/>
              <a:t> leer sein, dann fehlt die Zeile auch</a:t>
            </a:r>
          </a:p>
          <a:p>
            <a:endParaRPr lang="de-AT" baseline="0" dirty="0" smtClean="0"/>
          </a:p>
          <a:p>
            <a:r>
              <a:rPr lang="de-AT" baseline="0" dirty="0" smtClean="0"/>
              <a:t>Somit sind 2 Lehrer und 3 Klassen in der Ausgabe</a:t>
            </a:r>
          </a:p>
          <a:p>
            <a:r>
              <a:rPr lang="de-AT" baseline="0" dirty="0" smtClean="0"/>
              <a:t>	(SKO ist 2mal als KV eingetragen)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10</a:t>
            </a:fld>
            <a:endParaRPr lang="de-AT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Was </a:t>
            </a:r>
            <a:r>
              <a:rPr lang="en-US" baseline="0" dirty="0" err="1" smtClean="0"/>
              <a:t>ist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Transdanubien</a:t>
            </a:r>
            <a:endParaRPr lang="en-US" baseline="0" dirty="0" smtClean="0"/>
          </a:p>
          <a:p>
            <a:r>
              <a:rPr lang="en-US" baseline="0" dirty="0" smtClean="0"/>
              <a:t>       In Wien </a:t>
            </a:r>
            <a:r>
              <a:rPr lang="en-US" baseline="0" dirty="0" err="1" smtClean="0"/>
              <a:t>üblicher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Ausdruck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für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Bezirke</a:t>
            </a:r>
            <a:r>
              <a:rPr lang="en-US" baseline="0" dirty="0" smtClean="0"/>
              <a:t> (21,22) </a:t>
            </a:r>
            <a:r>
              <a:rPr lang="en-US" baseline="0" dirty="0" err="1" smtClean="0"/>
              <a:t>jenseits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Donau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Abfrage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der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ev</a:t>
            </a:r>
            <a:r>
              <a:rPr lang="en-US" baseline="0" dirty="0" smtClean="0"/>
              <a:t>. Religion hat </a:t>
            </a:r>
            <a:r>
              <a:rPr lang="en-US" baseline="0" dirty="0" err="1" smtClean="0"/>
              <a:t>keine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Ausgabe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weil</a:t>
            </a:r>
            <a:r>
              <a:rPr lang="en-US" baseline="0" dirty="0" smtClean="0"/>
              <a:t> das </a:t>
            </a:r>
            <a:r>
              <a:rPr lang="en-US" baseline="0" dirty="0" err="1" smtClean="0"/>
              <a:t>Fremdschlüsselfeld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S_Religion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immer</a:t>
            </a:r>
            <a:r>
              <a:rPr lang="en-US" baseline="0" dirty="0" smtClean="0"/>
              <a:t> leer </a:t>
            </a:r>
            <a:r>
              <a:rPr lang="en-US" baseline="0" dirty="0" err="1" smtClean="0"/>
              <a:t>ist</a:t>
            </a:r>
            <a:r>
              <a:rPr lang="en-US" baseline="0" dirty="0" smtClean="0"/>
              <a:t>,</a:t>
            </a:r>
          </a:p>
          <a:p>
            <a:r>
              <a:rPr lang="en-US" baseline="0" dirty="0" smtClean="0"/>
              <a:t>   dies </a:t>
            </a:r>
            <a:r>
              <a:rPr lang="en-US" baseline="0" dirty="0" err="1" smtClean="0"/>
              <a:t>zeigt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recht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deutlich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dass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Einträge</a:t>
            </a:r>
            <a:r>
              <a:rPr lang="en-US" baseline="0" dirty="0" smtClean="0"/>
              <a:t> auf </a:t>
            </a:r>
            <a:r>
              <a:rPr lang="en-US" baseline="0" dirty="0" err="1" smtClean="0"/>
              <a:t>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Fremdschlüsselseite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   die (</a:t>
            </a:r>
            <a:r>
              <a:rPr lang="en-US" baseline="0" dirty="0" err="1" smtClean="0"/>
              <a:t>Anzahl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der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Ausgabesätze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bestimmen</a:t>
            </a: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11</a:t>
            </a:fld>
            <a:endParaRPr lang="de-AT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err="1" smtClean="0"/>
              <a:t>Bei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Klassen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Schuljahre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liegt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Datenbank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folgende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Überlegung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zugrunde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Schuljahr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steht</a:t>
            </a:r>
            <a:r>
              <a:rPr lang="en-US" baseline="0" dirty="0" smtClean="0"/>
              <a:t> auf </a:t>
            </a:r>
            <a:r>
              <a:rPr lang="en-US" baseline="0" dirty="0" err="1" smtClean="0"/>
              <a:t>jeden</a:t>
            </a:r>
            <a:r>
              <a:rPr lang="en-US" baseline="0" dirty="0" smtClean="0"/>
              <a:t> Fall  </a:t>
            </a:r>
            <a:r>
              <a:rPr lang="en-US" baseline="0" dirty="0" err="1" smtClean="0"/>
              <a:t>ein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Beginn</a:t>
            </a:r>
            <a:r>
              <a:rPr lang="en-US" baseline="0" dirty="0" smtClean="0"/>
              <a:t>- und </a:t>
            </a:r>
            <a:r>
              <a:rPr lang="en-US" baseline="0" dirty="0" err="1" smtClean="0"/>
              <a:t>Endedatum</a:t>
            </a:r>
            <a:r>
              <a:rPr lang="en-US" baseline="0" dirty="0" smtClean="0"/>
              <a:t>  ( </a:t>
            </a:r>
            <a:r>
              <a:rPr lang="en-US" baseline="0" dirty="0" err="1" smtClean="0"/>
              <a:t>Sja_Datumvon</a:t>
            </a:r>
            <a:r>
              <a:rPr lang="en-US" baseline="0" dirty="0" smtClean="0"/>
              <a:t>, 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 </a:t>
            </a:r>
            <a:r>
              <a:rPr lang="en-US" baseline="0" dirty="0" err="1" smtClean="0"/>
              <a:t>Sja_Datumbis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Klassen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gehören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genau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Schuljahr</a:t>
            </a:r>
            <a:r>
              <a:rPr lang="en-US" baseline="0" dirty="0" smtClean="0"/>
              <a:t>  (</a:t>
            </a:r>
            <a:r>
              <a:rPr lang="en-US" baseline="0" dirty="0" err="1" smtClean="0"/>
              <a:t>siehe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Beziehung</a:t>
            </a:r>
            <a:r>
              <a:rPr lang="en-US" baseline="0" dirty="0" smtClean="0"/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 </a:t>
            </a:r>
            <a:r>
              <a:rPr lang="en-US" baseline="0" dirty="0" err="1" smtClean="0"/>
              <a:t>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Klasse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gibt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ebenfalls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ein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Beginn</a:t>
            </a:r>
            <a:r>
              <a:rPr lang="en-US" baseline="0" dirty="0" smtClean="0"/>
              <a:t>- und </a:t>
            </a:r>
            <a:r>
              <a:rPr lang="en-US" baseline="0" dirty="0" err="1" smtClean="0"/>
              <a:t>Endedatum</a:t>
            </a:r>
            <a:r>
              <a:rPr lang="en-US" baseline="0" dirty="0" smtClean="0"/>
              <a:t>  ( </a:t>
            </a:r>
            <a:r>
              <a:rPr lang="en-US" baseline="0" dirty="0" err="1" smtClean="0"/>
              <a:t>K_Datumvon</a:t>
            </a:r>
            <a:r>
              <a:rPr lang="en-US" baseline="0" dirty="0" smtClean="0"/>
              <a:t>,  </a:t>
            </a:r>
            <a:r>
              <a:rPr lang="en-US" baseline="0" dirty="0" err="1" smtClean="0"/>
              <a:t>K_Datumbis</a:t>
            </a:r>
            <a:r>
              <a:rPr lang="en-US" baseline="0" dirty="0" smtClean="0"/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  dies </a:t>
            </a:r>
            <a:r>
              <a:rPr lang="en-US" baseline="0" dirty="0" err="1" smtClean="0"/>
              <a:t>ist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aber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ausgefüllt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wenn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diese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Klasse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Schuljahr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abweichende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Dauer</a:t>
            </a:r>
            <a:r>
              <a:rPr lang="en-US" baseline="0" dirty="0" smtClean="0"/>
              <a:t> hat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Will man </a:t>
            </a:r>
            <a:r>
              <a:rPr lang="en-US" baseline="0" dirty="0" err="1" smtClean="0"/>
              <a:t>für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Klasse</a:t>
            </a:r>
            <a:r>
              <a:rPr lang="en-US" baseline="0" dirty="0" smtClean="0"/>
              <a:t> das </a:t>
            </a:r>
            <a:r>
              <a:rPr lang="en-US" baseline="0" dirty="0" err="1" smtClean="0"/>
              <a:t>korrekte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Beginn</a:t>
            </a:r>
            <a:r>
              <a:rPr lang="en-US" baseline="0" dirty="0" smtClean="0"/>
              <a:t>- und </a:t>
            </a:r>
            <a:r>
              <a:rPr lang="en-US" baseline="0" dirty="0" err="1" smtClean="0"/>
              <a:t>Endedatum</a:t>
            </a:r>
            <a:r>
              <a:rPr lang="en-US" baseline="0" dirty="0" smtClean="0"/>
              <a:t> muss man das </a:t>
            </a:r>
            <a:r>
              <a:rPr lang="en-US" baseline="0" dirty="0" err="1" smtClean="0"/>
              <a:t>Schuljahr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  </a:t>
            </a:r>
            <a:r>
              <a:rPr lang="en-US" baseline="0" dirty="0" err="1" smtClean="0"/>
              <a:t>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Befehl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dazunehmen</a:t>
            </a:r>
            <a:r>
              <a:rPr lang="en-US" baseline="0" dirty="0" smtClean="0"/>
              <a:t>  (JOIN </a:t>
            </a:r>
            <a:r>
              <a:rPr lang="en-US" baseline="0" dirty="0" err="1" smtClean="0"/>
              <a:t>Klasse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Schuljahr</a:t>
            </a:r>
            <a:r>
              <a:rPr lang="en-US" baseline="0" dirty="0" smtClean="0"/>
              <a:t>) und </a:t>
            </a:r>
            <a:r>
              <a:rPr lang="en-US" baseline="0" dirty="0" err="1" smtClean="0"/>
              <a:t>dann</a:t>
            </a:r>
            <a:r>
              <a:rPr lang="en-US" baseline="0" dirty="0" smtClean="0"/>
              <a:t> das </a:t>
            </a:r>
            <a:r>
              <a:rPr lang="en-US" baseline="0" dirty="0" err="1" smtClean="0"/>
              <a:t>jeweilige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Datumsfeld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  </a:t>
            </a:r>
            <a:r>
              <a:rPr lang="en-US" baseline="0" dirty="0" err="1" smtClean="0"/>
              <a:t>aus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Klasse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nehmen</a:t>
            </a:r>
            <a:r>
              <a:rPr lang="en-US" baseline="0" dirty="0" smtClean="0"/>
              <a:t>, falls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befüllt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ist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ansonsten</a:t>
            </a:r>
            <a:r>
              <a:rPr lang="en-US" baseline="0" dirty="0" smtClean="0"/>
              <a:t> das Datum </a:t>
            </a:r>
            <a:r>
              <a:rPr lang="en-US" baseline="0" dirty="0" err="1" smtClean="0"/>
              <a:t>aus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Schuljahr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nehmen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Die </a:t>
            </a:r>
            <a:r>
              <a:rPr lang="en-US" baseline="0" dirty="0" err="1" smtClean="0"/>
              <a:t>Nz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Funktion</a:t>
            </a:r>
            <a:r>
              <a:rPr lang="en-US" baseline="0" dirty="0" smtClean="0"/>
              <a:t>     </a:t>
            </a:r>
            <a:r>
              <a:rPr lang="en-US" baseline="0" dirty="0" err="1" smtClean="0"/>
              <a:t>Nz</a:t>
            </a:r>
            <a:r>
              <a:rPr lang="en-US" baseline="0" dirty="0" smtClean="0"/>
              <a:t>(wert1,wert2)      </a:t>
            </a:r>
            <a:r>
              <a:rPr lang="en-US" baseline="0" dirty="0" err="1" smtClean="0"/>
              <a:t>liefert</a:t>
            </a:r>
            <a:r>
              <a:rPr lang="en-US" baseline="0" dirty="0" smtClean="0"/>
              <a:t> wert1 falls </a:t>
            </a:r>
            <a:r>
              <a:rPr lang="en-US" baseline="0" dirty="0" err="1" smtClean="0"/>
              <a:t>dieser</a:t>
            </a:r>
            <a:r>
              <a:rPr lang="en-US" baseline="0" dirty="0" smtClean="0"/>
              <a:t>  IS NOT NULL, </a:t>
            </a:r>
            <a:r>
              <a:rPr lang="en-US" baseline="0" dirty="0" err="1" smtClean="0"/>
              <a:t>ansonsten</a:t>
            </a:r>
            <a:r>
              <a:rPr lang="en-US" baseline="0" dirty="0" smtClean="0"/>
              <a:t> wert2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Wenn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Sie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Funktion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Entwurfsansicht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benutzen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dann</a:t>
            </a:r>
            <a:r>
              <a:rPr lang="en-US" baseline="0" dirty="0" smtClean="0"/>
              <a:t>  ; </a:t>
            </a:r>
            <a:r>
              <a:rPr lang="en-US" baseline="0" dirty="0" err="1" smtClean="0"/>
              <a:t>statt</a:t>
            </a:r>
            <a:r>
              <a:rPr lang="en-US" baseline="0" dirty="0" smtClean="0"/>
              <a:t> ,         </a:t>
            </a:r>
            <a:r>
              <a:rPr lang="en-US" baseline="0" dirty="0" err="1" smtClean="0"/>
              <a:t>Nz</a:t>
            </a:r>
            <a:r>
              <a:rPr lang="en-US" baseline="0" dirty="0" smtClean="0"/>
              <a:t>(wert1;wert2)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-----------------------------------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Ab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der</a:t>
            </a:r>
            <a:r>
              <a:rPr lang="en-US" baseline="0" dirty="0" smtClean="0"/>
              <a:t> 2. </a:t>
            </a:r>
            <a:r>
              <a:rPr lang="en-US" baseline="0" dirty="0" err="1" smtClean="0"/>
              <a:t>Fragestellung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benötigt</a:t>
            </a:r>
            <a:r>
              <a:rPr lang="en-US" baseline="0" dirty="0" smtClean="0"/>
              <a:t> man </a:t>
            </a:r>
            <a:r>
              <a:rPr lang="en-US" baseline="0" dirty="0" err="1" smtClean="0"/>
              <a:t>mehr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als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Tabellen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 dies </a:t>
            </a:r>
            <a:r>
              <a:rPr lang="en-US" baseline="0" dirty="0" err="1" smtClean="0"/>
              <a:t>ist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Entwurfsansicht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völlig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unproblematisch</a:t>
            </a:r>
            <a:r>
              <a:rPr lang="en-US" baseline="0" dirty="0" smtClean="0"/>
              <a:t>,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 </a:t>
            </a:r>
            <a:r>
              <a:rPr lang="en-US" baseline="0" dirty="0" err="1" smtClean="0"/>
              <a:t>schreibt</a:t>
            </a:r>
            <a:r>
              <a:rPr lang="en-US" baseline="0" dirty="0" smtClean="0"/>
              <a:t> man den </a:t>
            </a:r>
            <a:r>
              <a:rPr lang="en-US" baseline="0" dirty="0" err="1" smtClean="0"/>
              <a:t>Befehl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selbst</a:t>
            </a:r>
            <a:r>
              <a:rPr lang="en-US" baseline="0" dirty="0" smtClean="0"/>
              <a:t> muss </a:t>
            </a:r>
            <a:r>
              <a:rPr lang="en-US" baseline="0" dirty="0" err="1" smtClean="0"/>
              <a:t>im</a:t>
            </a:r>
            <a:r>
              <a:rPr lang="en-US" baseline="0" dirty="0" smtClean="0"/>
              <a:t> From Zweig  </a:t>
            </a:r>
            <a:r>
              <a:rPr lang="en-US" baseline="0" dirty="0" err="1" smtClean="0"/>
              <a:t>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erste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geklammert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werden</a:t>
            </a:r>
            <a:r>
              <a:rPr lang="en-US" baseline="0" dirty="0" smtClean="0"/>
              <a:t> (Access </a:t>
            </a:r>
            <a:r>
              <a:rPr lang="en-US" baseline="0" dirty="0" err="1" smtClean="0"/>
              <a:t>Sonderfall</a:t>
            </a:r>
            <a:r>
              <a:rPr lang="en-US" baseline="0" dirty="0" smtClean="0"/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-----------------------------------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Ad </a:t>
            </a:r>
            <a:r>
              <a:rPr lang="en-US" baseline="0" dirty="0" err="1" smtClean="0"/>
              <a:t>letzte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Fragestellung</a:t>
            </a:r>
            <a:r>
              <a:rPr lang="en-US" baseline="0" dirty="0" smtClean="0"/>
              <a:t>     (</a:t>
            </a:r>
            <a:r>
              <a:rPr lang="en-US" baseline="0" dirty="0" err="1" smtClean="0"/>
              <a:t>fortgeschrittene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Abfrage</a:t>
            </a:r>
            <a:r>
              <a:rPr lang="en-US" baseline="0" dirty="0" smtClean="0"/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     Dies </a:t>
            </a:r>
            <a:r>
              <a:rPr lang="en-US" baseline="0" dirty="0" err="1" smtClean="0"/>
              <a:t>ist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schaffen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wenn</a:t>
            </a:r>
            <a:r>
              <a:rPr lang="en-US" baseline="0" dirty="0" smtClean="0"/>
              <a:t> man die </a:t>
            </a:r>
            <a:r>
              <a:rPr lang="en-US" baseline="0" dirty="0" err="1" smtClean="0"/>
              <a:t>Tabelle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lehrer</a:t>
            </a:r>
            <a:r>
              <a:rPr lang="en-US" baseline="0" dirty="0" smtClean="0"/>
              <a:t>  2 mal  </a:t>
            </a:r>
            <a:r>
              <a:rPr lang="en-US" baseline="0" dirty="0" err="1" smtClean="0"/>
              <a:t>im</a:t>
            </a:r>
            <a:r>
              <a:rPr lang="en-US" baseline="0" dirty="0" smtClean="0"/>
              <a:t> From </a:t>
            </a:r>
            <a:r>
              <a:rPr lang="en-US" baseline="0" dirty="0" err="1" smtClean="0"/>
              <a:t>benutzt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     In </a:t>
            </a:r>
            <a:r>
              <a:rPr lang="en-US" baseline="0" dirty="0" err="1" smtClean="0"/>
              <a:t>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Entwurfsansicht</a:t>
            </a:r>
            <a:r>
              <a:rPr lang="en-US" baseline="0" dirty="0" smtClean="0"/>
              <a:t> 2 mal </a:t>
            </a:r>
            <a:r>
              <a:rPr lang="en-US" baseline="0" dirty="0" err="1" smtClean="0"/>
              <a:t>reingeben</a:t>
            </a:r>
            <a:r>
              <a:rPr lang="en-US" baseline="0" dirty="0" smtClean="0"/>
              <a:t> und die JOIN – </a:t>
            </a:r>
            <a:r>
              <a:rPr lang="en-US" baseline="0" dirty="0" err="1" smtClean="0"/>
              <a:t>Striche</a:t>
            </a:r>
            <a:r>
              <a:rPr lang="en-US" baseline="0" dirty="0" smtClean="0"/>
              <a:t> so </a:t>
            </a:r>
            <a:r>
              <a:rPr lang="en-US" baseline="0" dirty="0" err="1" smtClean="0"/>
              <a:t>setzen</a:t>
            </a:r>
            <a:r>
              <a:rPr lang="en-US" baseline="0" dirty="0" smtClean="0"/>
              <a:t>,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     </a:t>
            </a:r>
            <a:r>
              <a:rPr lang="en-US" baseline="0" dirty="0" err="1" smtClean="0"/>
              <a:t>dass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</a:t>
            </a:r>
            <a:r>
              <a:rPr lang="en-US" baseline="0" dirty="0" smtClean="0"/>
              <a:t> Lehrer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Klasse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andere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Abteilung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Beziehung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steht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12</a:t>
            </a:fld>
            <a:endParaRPr lang="de-AT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de-AT" dirty="0" smtClean="0"/>
              <a:t>Ein Bild (genauer Modell) der Datenbank sollte man immer bereit haben</a:t>
            </a:r>
          </a:p>
          <a:p>
            <a:endParaRPr lang="de-AT" dirty="0" smtClean="0"/>
          </a:p>
          <a:p>
            <a:r>
              <a:rPr lang="de-AT" dirty="0" smtClean="0"/>
              <a:t>Die Dateninhalt muß man notfalls durch öffnen der Tabelle nachschlagen</a:t>
            </a:r>
          </a:p>
          <a:p>
            <a:r>
              <a:rPr lang="de-AT" dirty="0" smtClean="0"/>
              <a:t>	z.B. </a:t>
            </a:r>
            <a:r>
              <a:rPr lang="de-AT" dirty="0" err="1" smtClean="0"/>
              <a:t>Ges_Mw</a:t>
            </a:r>
            <a:r>
              <a:rPr lang="de-AT" dirty="0" smtClean="0"/>
              <a:t>   enthält die Werte   „m“  </a:t>
            </a:r>
            <a:r>
              <a:rPr lang="de-AT" dirty="0" err="1" smtClean="0"/>
              <a:t>bzw</a:t>
            </a:r>
            <a:r>
              <a:rPr lang="de-AT" dirty="0" smtClean="0"/>
              <a:t> „w“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2</a:t>
            </a:fld>
            <a:endParaRPr lang="de-AT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de-AT" dirty="0" smtClean="0"/>
              <a:t>-- Lehrer mit Sprechstunde am Montag</a:t>
            </a:r>
          </a:p>
          <a:p>
            <a:r>
              <a:rPr lang="de-AT" dirty="0" smtClean="0"/>
              <a:t>--            wird in der Entwurfsansicht so erzeugt</a:t>
            </a:r>
          </a:p>
          <a:p>
            <a:r>
              <a:rPr lang="de-AT" dirty="0" smtClean="0"/>
              <a:t>SELECT Lehrer.[</a:t>
            </a:r>
            <a:r>
              <a:rPr lang="de-AT" dirty="0" err="1" smtClean="0"/>
              <a:t>L_Nr</a:t>
            </a:r>
            <a:r>
              <a:rPr lang="de-AT" dirty="0" smtClean="0"/>
              <a:t>], Lehrer.[</a:t>
            </a:r>
            <a:r>
              <a:rPr lang="de-AT" dirty="0" err="1" smtClean="0"/>
              <a:t>L_Zuname</a:t>
            </a:r>
            <a:r>
              <a:rPr lang="de-AT" dirty="0" smtClean="0"/>
              <a:t>], Lehrer.[</a:t>
            </a:r>
            <a:r>
              <a:rPr lang="de-AT" dirty="0" err="1" smtClean="0"/>
              <a:t>L_Sprechstunde_tag</a:t>
            </a:r>
            <a:r>
              <a:rPr lang="de-AT" dirty="0" smtClean="0"/>
              <a:t>]</a:t>
            </a:r>
          </a:p>
          <a:p>
            <a:r>
              <a:rPr lang="de-AT" dirty="0" smtClean="0"/>
              <a:t>FROM Lehrer</a:t>
            </a:r>
          </a:p>
          <a:p>
            <a:r>
              <a:rPr lang="de-AT" dirty="0" smtClean="0"/>
              <a:t>WHERE (((Lehrer.[</a:t>
            </a:r>
            <a:r>
              <a:rPr lang="de-AT" dirty="0" err="1" smtClean="0"/>
              <a:t>L_Sprechstunde_tag</a:t>
            </a:r>
            <a:r>
              <a:rPr lang="de-AT" dirty="0" smtClean="0"/>
              <a:t>])="Montag"))</a:t>
            </a:r>
          </a:p>
          <a:p>
            <a:r>
              <a:rPr lang="de-AT" dirty="0" smtClean="0"/>
              <a:t>ORDER BY Lehrer.[</a:t>
            </a:r>
            <a:r>
              <a:rPr lang="de-AT" dirty="0" err="1" smtClean="0"/>
              <a:t>L_Nr</a:t>
            </a:r>
            <a:r>
              <a:rPr lang="de-AT" dirty="0" smtClean="0"/>
              <a:t>];</a:t>
            </a:r>
          </a:p>
          <a:p>
            <a:r>
              <a:rPr lang="de-AT" dirty="0" smtClean="0"/>
              <a:t>	-- genauso</a:t>
            </a:r>
            <a:r>
              <a:rPr lang="de-AT" baseline="0" dirty="0" smtClean="0"/>
              <a:t> </a:t>
            </a:r>
            <a:r>
              <a:rPr lang="de-AT" baseline="0" dirty="0" err="1" smtClean="0"/>
              <a:t>ok</a:t>
            </a:r>
            <a:r>
              <a:rPr lang="de-AT" baseline="0" dirty="0" smtClean="0"/>
              <a:t> ist der folgende Befehl (ohne unnütze Zeichen)</a:t>
            </a:r>
            <a:endParaRPr lang="de-AT" dirty="0" smtClean="0"/>
          </a:p>
          <a:p>
            <a:r>
              <a:rPr lang="de-AT" dirty="0" smtClean="0"/>
              <a:t>SELECT </a:t>
            </a:r>
            <a:r>
              <a:rPr lang="de-AT" dirty="0" err="1" smtClean="0"/>
              <a:t>L_Nr</a:t>
            </a:r>
            <a:r>
              <a:rPr lang="de-AT" dirty="0" smtClean="0"/>
              <a:t>, </a:t>
            </a:r>
            <a:r>
              <a:rPr lang="de-AT" dirty="0" err="1" smtClean="0"/>
              <a:t>L_Zuname</a:t>
            </a:r>
            <a:r>
              <a:rPr lang="de-AT" dirty="0" smtClean="0"/>
              <a:t>, </a:t>
            </a:r>
            <a:r>
              <a:rPr lang="de-AT" dirty="0" err="1" smtClean="0"/>
              <a:t>L_Sprechstunde_tag</a:t>
            </a:r>
            <a:endParaRPr lang="de-AT" dirty="0" smtClean="0"/>
          </a:p>
          <a:p>
            <a:r>
              <a:rPr lang="de-AT" dirty="0" smtClean="0"/>
              <a:t>FROM Lehrer</a:t>
            </a:r>
          </a:p>
          <a:p>
            <a:r>
              <a:rPr lang="de-AT" dirty="0" smtClean="0"/>
              <a:t>WHERE </a:t>
            </a:r>
            <a:r>
              <a:rPr lang="de-AT" dirty="0" err="1" smtClean="0"/>
              <a:t>L_Sprechstunde_tag="Montag</a:t>
            </a:r>
            <a:r>
              <a:rPr lang="de-AT" dirty="0" smtClean="0"/>
              <a:t>"</a:t>
            </a:r>
          </a:p>
          <a:p>
            <a:r>
              <a:rPr lang="de-AT" dirty="0" smtClean="0"/>
              <a:t>ORDER BY </a:t>
            </a:r>
            <a:r>
              <a:rPr lang="de-AT" dirty="0" err="1" smtClean="0"/>
              <a:t>L_Nr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3</a:t>
            </a:fld>
            <a:endParaRPr lang="de-AT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de-AT" dirty="0" smtClean="0"/>
              <a:t>Alle Datenbanken kennen den speziellen Zustand  „leer“,   dieser </a:t>
            </a:r>
            <a:r>
              <a:rPr lang="de-AT" dirty="0" err="1" smtClean="0"/>
              <a:t>muss</a:t>
            </a:r>
            <a:r>
              <a:rPr lang="de-AT" dirty="0" smtClean="0"/>
              <a:t> mit    IS NULL  abgefragt werden</a:t>
            </a:r>
          </a:p>
          <a:p>
            <a:endParaRPr lang="de-AT" dirty="0" smtClean="0"/>
          </a:p>
          <a:p>
            <a:r>
              <a:rPr lang="de-AT" dirty="0" err="1" smtClean="0"/>
              <a:t>Like</a:t>
            </a:r>
            <a:r>
              <a:rPr lang="de-AT" dirty="0" smtClean="0"/>
              <a:t>  kennt in Access   ?  (für genau 1 beliebiges Zeichen) </a:t>
            </a:r>
            <a:r>
              <a:rPr lang="de-AT" dirty="0" err="1" smtClean="0"/>
              <a:t>bzw</a:t>
            </a:r>
            <a:r>
              <a:rPr lang="de-AT" dirty="0" smtClean="0"/>
              <a:t>  *   für 0 bis n beliebige Zeichen</a:t>
            </a:r>
          </a:p>
          <a:p>
            <a:r>
              <a:rPr lang="de-AT" dirty="0" smtClean="0"/>
              <a:t>In anderen </a:t>
            </a:r>
            <a:r>
              <a:rPr lang="de-AT" dirty="0" err="1" smtClean="0"/>
              <a:t>DBs</a:t>
            </a:r>
            <a:r>
              <a:rPr lang="de-AT" dirty="0" smtClean="0"/>
              <a:t> werden statt dessen  _ und % verwendet</a:t>
            </a:r>
          </a:p>
          <a:p>
            <a:endParaRPr lang="de-AT" dirty="0" smtClean="0"/>
          </a:p>
          <a:p>
            <a:r>
              <a:rPr lang="de-AT" dirty="0" smtClean="0"/>
              <a:t>Erweiterungen auf mächtigere Bedingungen (wie </a:t>
            </a:r>
            <a:r>
              <a:rPr lang="de-AT" dirty="0" err="1" smtClean="0"/>
              <a:t>regex</a:t>
            </a:r>
            <a:r>
              <a:rPr lang="de-AT" dirty="0" smtClean="0"/>
              <a:t>) gibt es in manchen </a:t>
            </a:r>
            <a:r>
              <a:rPr lang="de-AT" dirty="0" err="1" smtClean="0"/>
              <a:t>DBs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4</a:t>
            </a:fld>
            <a:endParaRPr lang="de-AT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Die </a:t>
            </a:r>
            <a:r>
              <a:rPr lang="en-US" baseline="0" dirty="0" err="1" smtClean="0"/>
              <a:t>Kenntnis</a:t>
            </a:r>
            <a:r>
              <a:rPr lang="en-US" baseline="0" dirty="0" smtClean="0"/>
              <a:t>  von </a:t>
            </a:r>
            <a:r>
              <a:rPr lang="en-US" baseline="0" dirty="0" err="1" smtClean="0"/>
              <a:t>Datums</a:t>
            </a:r>
            <a:r>
              <a:rPr lang="en-US" baseline="0" dirty="0" smtClean="0"/>
              <a:t>- und </a:t>
            </a:r>
            <a:r>
              <a:rPr lang="en-US" baseline="0" dirty="0" err="1" smtClean="0"/>
              <a:t>auch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Textfunktionen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sehr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praktisch</a:t>
            </a:r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5</a:t>
            </a:fld>
            <a:endParaRPr lang="de-AT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  <a:p>
            <a:r>
              <a:rPr lang="en-US" baseline="0" dirty="0" err="1" smtClean="0"/>
              <a:t>Natürlich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ist</a:t>
            </a:r>
            <a:r>
              <a:rPr lang="en-US" baseline="0" dirty="0" smtClean="0"/>
              <a:t>     </a:t>
            </a:r>
            <a:r>
              <a:rPr lang="de-AT" dirty="0" err="1" smtClean="0"/>
              <a:t>where</a:t>
            </a:r>
            <a:r>
              <a:rPr lang="de-AT" dirty="0" smtClean="0"/>
              <a:t> </a:t>
            </a:r>
            <a:r>
              <a:rPr lang="de-AT" dirty="0" err="1" smtClean="0"/>
              <a:t>s_geschlecht</a:t>
            </a:r>
            <a:r>
              <a:rPr lang="de-AT" dirty="0" smtClean="0"/>
              <a:t> =  </a:t>
            </a:r>
            <a:r>
              <a:rPr lang="de-AT" dirty="0" err="1" smtClean="0"/>
              <a:t>month</a:t>
            </a:r>
            <a:r>
              <a:rPr lang="de-AT" dirty="0" smtClean="0"/>
              <a:t>(</a:t>
            </a:r>
            <a:r>
              <a:rPr lang="de-AT" dirty="0" err="1" smtClean="0"/>
              <a:t>s_gebdatum</a:t>
            </a:r>
            <a:r>
              <a:rPr lang="de-AT" dirty="0" smtClean="0"/>
              <a:t>) </a:t>
            </a:r>
          </a:p>
          <a:p>
            <a:r>
              <a:rPr lang="de-AT" baseline="0" dirty="0" smtClean="0"/>
              <a:t>schon eine abstruse Bedingung, aber Lehrer müssen sich Übungen einfallen lassen</a:t>
            </a:r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6</a:t>
            </a:fld>
            <a:endParaRPr lang="de-AT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 smtClean="0"/>
          </a:p>
          <a:p>
            <a:r>
              <a:rPr lang="de-AT" dirty="0" smtClean="0"/>
              <a:t>SELECT </a:t>
            </a:r>
            <a:r>
              <a:rPr lang="de-AT" dirty="0" err="1" smtClean="0"/>
              <a:t>Lehrer.L_Nr</a:t>
            </a:r>
            <a:r>
              <a:rPr lang="de-AT" dirty="0" smtClean="0"/>
              <a:t>, </a:t>
            </a:r>
            <a:r>
              <a:rPr lang="de-AT" dirty="0" err="1" smtClean="0"/>
              <a:t>Lehrer.L_Zuname</a:t>
            </a:r>
            <a:r>
              <a:rPr lang="de-AT" dirty="0" smtClean="0"/>
              <a:t>, </a:t>
            </a:r>
            <a:r>
              <a:rPr lang="de-AT" dirty="0" err="1" smtClean="0"/>
              <a:t>Klassen.K_Nr</a:t>
            </a:r>
            <a:r>
              <a:rPr lang="de-AT" dirty="0" smtClean="0"/>
              <a:t>, </a:t>
            </a:r>
            <a:r>
              <a:rPr lang="de-AT" dirty="0" err="1" smtClean="0"/>
              <a:t>Klassen.K_Jahrsem</a:t>
            </a:r>
            <a:endParaRPr lang="de-AT" dirty="0" smtClean="0"/>
          </a:p>
          <a:p>
            <a:r>
              <a:rPr lang="de-AT" dirty="0" smtClean="0"/>
              <a:t>FROM Lehrer INNER JOIN Klassen </a:t>
            </a:r>
          </a:p>
          <a:p>
            <a:r>
              <a:rPr lang="de-AT" dirty="0" smtClean="0"/>
              <a:t>     ON </a:t>
            </a:r>
            <a:r>
              <a:rPr lang="de-AT" dirty="0" err="1" smtClean="0"/>
              <a:t>Lehrer.L_Nr</a:t>
            </a:r>
            <a:r>
              <a:rPr lang="de-AT" dirty="0" smtClean="0"/>
              <a:t> = </a:t>
            </a:r>
            <a:r>
              <a:rPr lang="de-AT" dirty="0" err="1" smtClean="0"/>
              <a:t>Klassen.K_Vorstand</a:t>
            </a:r>
            <a:endParaRPr lang="de-AT" dirty="0" smtClean="0"/>
          </a:p>
          <a:p>
            <a:r>
              <a:rPr lang="de-AT" dirty="0" smtClean="0"/>
              <a:t>ORDER BY </a:t>
            </a:r>
            <a:r>
              <a:rPr lang="de-AT" dirty="0" err="1" smtClean="0"/>
              <a:t>Lehrer.L_Nr</a:t>
            </a:r>
            <a:r>
              <a:rPr lang="de-AT" dirty="0" smtClean="0"/>
              <a:t>;</a:t>
            </a:r>
          </a:p>
          <a:p>
            <a:endParaRPr lang="de-AT" dirty="0" smtClean="0"/>
          </a:p>
          <a:p>
            <a:endParaRPr lang="de-AT" dirty="0" smtClean="0"/>
          </a:p>
          <a:p>
            <a:r>
              <a:rPr lang="de-AT" dirty="0" smtClean="0"/>
              <a:t>INNER JOIN wird benutzt um die Tabellen zu verbinden</a:t>
            </a:r>
          </a:p>
          <a:p>
            <a:endParaRPr lang="de-AT" dirty="0" smtClean="0"/>
          </a:p>
          <a:p>
            <a:r>
              <a:rPr lang="de-AT" dirty="0" smtClean="0"/>
              <a:t>ON Klausel</a:t>
            </a:r>
            <a:r>
              <a:rPr lang="de-AT" baseline="0" dirty="0" smtClean="0"/>
              <a:t> definiert, welche  Datensätze aus den beiden Tabellen kombiniert werden,</a:t>
            </a:r>
          </a:p>
          <a:p>
            <a:r>
              <a:rPr lang="de-AT" baseline="0" dirty="0" smtClean="0"/>
              <a:t>      praktisch wird hier immer eine existierende Beziehung verwendet,</a:t>
            </a:r>
          </a:p>
          <a:p>
            <a:r>
              <a:rPr lang="de-AT" baseline="0" dirty="0" smtClean="0"/>
              <a:t>      also  tabelle1.PrimaryKey = tabelle2.ForeignKey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7</a:t>
            </a:fld>
            <a:endParaRPr lang="de-AT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Im oberen Bereich des Abfrage Entwurfsfensters </a:t>
            </a:r>
          </a:p>
          <a:p>
            <a:r>
              <a:rPr lang="de-AT" dirty="0" smtClean="0"/>
              <a:t>   wird die FROM</a:t>
            </a:r>
            <a:r>
              <a:rPr lang="de-AT" baseline="0" dirty="0" smtClean="0"/>
              <a:t> Klausel sehr übersichtlich dargestellt</a:t>
            </a:r>
          </a:p>
          <a:p>
            <a:endParaRPr lang="de-AT" baseline="0" dirty="0" smtClean="0"/>
          </a:p>
          <a:p>
            <a:r>
              <a:rPr lang="de-AT" baseline="0" dirty="0" smtClean="0"/>
              <a:t>Feld und Tabelle zeigt (wo immer ein </a:t>
            </a:r>
            <a:r>
              <a:rPr lang="de-AT" baseline="0" dirty="0" err="1" smtClean="0"/>
              <a:t>Hackerl</a:t>
            </a:r>
            <a:r>
              <a:rPr lang="de-AT" baseline="0" dirty="0" smtClean="0"/>
              <a:t> bei Anzeigen steht) die </a:t>
            </a:r>
            <a:r>
              <a:rPr lang="de-AT" baseline="0" dirty="0" err="1" smtClean="0"/>
              <a:t>Select</a:t>
            </a:r>
            <a:r>
              <a:rPr lang="de-AT" baseline="0" dirty="0" smtClean="0"/>
              <a:t> Klausel</a:t>
            </a:r>
          </a:p>
          <a:p>
            <a:r>
              <a:rPr lang="de-AT" baseline="0" dirty="0" smtClean="0"/>
              <a:t>   	hier können Felder aus allen im </a:t>
            </a:r>
            <a:r>
              <a:rPr lang="de-AT" baseline="0" dirty="0" err="1" smtClean="0"/>
              <a:t>from</a:t>
            </a:r>
            <a:r>
              <a:rPr lang="de-AT" baseline="0" dirty="0" smtClean="0"/>
              <a:t> stehenden Tabellen aufscheinen</a:t>
            </a:r>
          </a:p>
          <a:p>
            <a:endParaRPr lang="de-AT" baseline="0" dirty="0" smtClean="0"/>
          </a:p>
          <a:p>
            <a:r>
              <a:rPr lang="de-AT" baseline="0" dirty="0" smtClean="0"/>
              <a:t>Die Sortierung Zeile regelt den Inhalt des  Order </a:t>
            </a:r>
            <a:r>
              <a:rPr lang="de-AT" baseline="0" dirty="0" err="1" smtClean="0"/>
              <a:t>by</a:t>
            </a:r>
            <a:endParaRPr lang="de-AT" baseline="0" dirty="0" smtClean="0"/>
          </a:p>
          <a:p>
            <a:endParaRPr lang="de-AT" baseline="0" dirty="0" smtClean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8</a:t>
            </a:fld>
            <a:endParaRPr lang="de-AT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AT" baseline="0" dirty="0" smtClean="0"/>
              <a:t>Die Anzahl der Ausgabedatensätze wird durch die Anzahl der  FK Einträge bestimmt.</a:t>
            </a:r>
          </a:p>
          <a:p>
            <a:r>
              <a:rPr lang="de-AT" baseline="0" dirty="0" smtClean="0"/>
              <a:t>Zu jeder Klasse, die einen Eintrag im FK </a:t>
            </a:r>
            <a:r>
              <a:rPr lang="de-AT" baseline="0" dirty="0" err="1" smtClean="0"/>
              <a:t>K_Vorstand</a:t>
            </a:r>
            <a:r>
              <a:rPr lang="de-AT" baseline="0" dirty="0" smtClean="0"/>
              <a:t> hat wird der passende Lehrer-Datensatz </a:t>
            </a:r>
            <a:r>
              <a:rPr lang="de-AT" baseline="0" dirty="0" err="1" smtClean="0"/>
              <a:t>dazugejoint</a:t>
            </a:r>
            <a:r>
              <a:rPr lang="de-AT" baseline="0" dirty="0" smtClean="0"/>
              <a:t>.</a:t>
            </a:r>
          </a:p>
          <a:p>
            <a:endParaRPr lang="de-AT" baseline="0" dirty="0" smtClean="0"/>
          </a:p>
          <a:p>
            <a:r>
              <a:rPr lang="de-AT" baseline="0" dirty="0" smtClean="0"/>
              <a:t>Lehrer, die nicht KV sind kommen in der Ausgabe nicht vor.</a:t>
            </a:r>
          </a:p>
          <a:p>
            <a:r>
              <a:rPr lang="de-AT" baseline="0" dirty="0" smtClean="0"/>
              <a:t>Klassen, die keinen </a:t>
            </a:r>
            <a:r>
              <a:rPr lang="de-AT" baseline="0" dirty="0" err="1" smtClean="0"/>
              <a:t>K_Vorstand</a:t>
            </a:r>
            <a:r>
              <a:rPr lang="de-AT" baseline="0" dirty="0" smtClean="0"/>
              <a:t> eingetragen haben würden ebenfalls fehlen</a:t>
            </a:r>
          </a:p>
          <a:p>
            <a:endParaRPr lang="de-AT" baseline="0" dirty="0" smtClean="0"/>
          </a:p>
          <a:p>
            <a:r>
              <a:rPr lang="de-AT" baseline="0" dirty="0" smtClean="0"/>
              <a:t>Weil in diesem Fall alle 27 Klassen auch einen eingetragenen Klassenvorstand haben </a:t>
            </a:r>
          </a:p>
          <a:p>
            <a:r>
              <a:rPr lang="de-AT" baseline="0" dirty="0" smtClean="0"/>
              <a:t>      kommt </a:t>
            </a:r>
            <a:r>
              <a:rPr lang="de-AT" baseline="0" dirty="0" err="1" smtClean="0"/>
              <a:t>sinngemäss</a:t>
            </a:r>
            <a:r>
              <a:rPr lang="de-AT" baseline="0" dirty="0" smtClean="0"/>
              <a:t> jede Klasse in die Ausgabe, dazu die Daten des Lehrers, welcher KV ist.</a:t>
            </a:r>
          </a:p>
          <a:p>
            <a:endParaRPr lang="de-AT" baseline="0" dirty="0" smtClean="0"/>
          </a:p>
          <a:p>
            <a:r>
              <a:rPr lang="de-AT" baseline="0" dirty="0" smtClean="0"/>
              <a:t>Würde eine Klasse keinen KV </a:t>
            </a:r>
            <a:r>
              <a:rPr lang="de-AT" baseline="0" dirty="0" err="1" smtClean="0"/>
              <a:t>eingtragen</a:t>
            </a:r>
            <a:r>
              <a:rPr lang="de-AT" baseline="0" dirty="0" smtClean="0"/>
              <a:t> haben, dann gäbe es 26 Ergebnissätze</a:t>
            </a:r>
          </a:p>
          <a:p>
            <a:endParaRPr lang="de-AT" baseline="0" dirty="0" smtClean="0"/>
          </a:p>
          <a:p>
            <a:r>
              <a:rPr lang="de-AT" baseline="0" dirty="0" smtClean="0"/>
              <a:t>????  Kann es vorkommen, </a:t>
            </a:r>
            <a:r>
              <a:rPr lang="de-AT" baseline="0" dirty="0" err="1" smtClean="0"/>
              <a:t>dass</a:t>
            </a:r>
            <a:r>
              <a:rPr lang="de-AT" baseline="0" dirty="0" smtClean="0"/>
              <a:t> im FK </a:t>
            </a:r>
            <a:r>
              <a:rPr lang="de-AT" baseline="0" dirty="0" err="1" smtClean="0"/>
              <a:t>K_Vorstand</a:t>
            </a:r>
            <a:r>
              <a:rPr lang="de-AT" baseline="0" dirty="0" smtClean="0"/>
              <a:t>  eine nicht existierendes Lehrerkürzel steht (</a:t>
            </a:r>
            <a:r>
              <a:rPr lang="de-AT" baseline="0" dirty="0" err="1" smtClean="0"/>
              <a:t>z.B</a:t>
            </a:r>
            <a:r>
              <a:rPr lang="de-AT" baseline="0" dirty="0" smtClean="0"/>
              <a:t>:  </a:t>
            </a:r>
            <a:r>
              <a:rPr lang="de-AT" baseline="0" dirty="0" err="1" smtClean="0"/>
              <a:t>xyz</a:t>
            </a:r>
            <a:r>
              <a:rPr lang="de-AT" baseline="0" dirty="0" smtClean="0"/>
              <a:t>) ??????</a:t>
            </a:r>
          </a:p>
          <a:p>
            <a:r>
              <a:rPr lang="de-AT" baseline="0" dirty="0" smtClean="0"/>
              <a:t>        wenn ja, wie würde sich das auswirken</a:t>
            </a:r>
          </a:p>
          <a:p>
            <a:endParaRPr lang="de-AT" baseline="0" dirty="0" smtClean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9</a:t>
            </a:fld>
            <a:endParaRPr lang="de-AT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6048672" cy="1282154"/>
          </a:xfrm>
          <a:noFill/>
        </p:spPr>
        <p:txBody>
          <a:bodyPr>
            <a:normAutofit/>
          </a:bodyPr>
          <a:lstStyle>
            <a:lvl1pPr marL="0" indent="0">
              <a:defRPr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9BA9-D4A2-4974-B0A4-496C727882B1}" type="datetime1">
              <a:rPr lang="de-DE" smtClean="0"/>
              <a:pPr/>
              <a:t>03.03.2012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251520" y="6309320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A01</a:t>
            </a:r>
            <a:endParaRPr lang="de-AT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6049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A6FEC-2C28-4AC6-8084-72439C930F7B}" type="datetime1">
              <a:rPr lang="de-DE" smtClean="0"/>
              <a:pPr/>
              <a:t>03.03.2012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 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380312" y="6298922"/>
            <a:ext cx="936104" cy="365125"/>
          </a:xfrm>
        </p:spPr>
        <p:txBody>
          <a:bodyPr/>
          <a:lstStyle/>
          <a:p>
            <a:fld id="{1CEECB6C-7AC0-49CE-A0AB-6987B2290DED}" type="datetime1">
              <a:rPr lang="de-DE" smtClean="0"/>
              <a:pPr/>
              <a:t>03.03.2012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39952" y="6309320"/>
            <a:ext cx="3168352" cy="365125"/>
          </a:xfrm>
        </p:spPr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388424" y="6289093"/>
            <a:ext cx="432048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0D15-7462-40D7-BBE7-A80B4E765789}" type="datetime1">
              <a:rPr lang="de-DE" smtClean="0"/>
              <a:pPr/>
              <a:t>03.03.2012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273CE-2723-4D1E-9275-1374613DC6A3}" type="datetime1">
              <a:rPr lang="de-DE" smtClean="0"/>
              <a:pPr/>
              <a:t>03.03.2012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395536" y="1124744"/>
            <a:ext cx="8424936" cy="500141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580909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4778" y="1124744"/>
            <a:ext cx="4100264" cy="50014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20208" y="1124744"/>
            <a:ext cx="4100264" cy="50014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6E1C-61AF-4B5F-94AD-292A8821161B}" type="datetime1">
              <a:rPr lang="de-DE" smtClean="0"/>
              <a:pPr/>
              <a:t>03.03.2012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253A-9148-41AA-8104-CF6B296C3813}" type="datetime1">
              <a:rPr lang="de-DE" smtClean="0"/>
              <a:pPr/>
              <a:t>03.03.2012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E676A-A8AF-4F77-8884-1612DAC5D386}" type="datetime1">
              <a:rPr lang="de-DE" smtClean="0"/>
              <a:pPr/>
              <a:t>03.03.2012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4A6FA-A494-48E0-9AC7-BC4F1720BBC2}" type="datetime1">
              <a:rPr lang="de-DE" smtClean="0"/>
              <a:pPr/>
              <a:t>03.03.2012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 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72" descr="MED_Befundung_Banner_Korr01_ECI_A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980" t="-174" r="13318" b="16530"/>
          <a:stretch>
            <a:fillRect/>
          </a:stretch>
        </p:blipFill>
        <p:spPr bwMode="auto">
          <a:xfrm>
            <a:off x="0" y="-18090"/>
            <a:ext cx="9144000" cy="68760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147002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3568" y="206084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E89EA-1223-4B0B-89C3-2B45EDFEA5B8}" type="datetime1">
              <a:rPr lang="de-DE" smtClean="0"/>
              <a:pPr/>
              <a:t>03.03.2012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E6B2-8CAB-4138-9B8D-D85947345EB6}" type="datetime1">
              <a:rPr lang="de-DE" smtClean="0"/>
              <a:pPr/>
              <a:t>03.03.2012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0846-834F-44D5-BD5B-49A3B76BEE27}" type="datetime1">
              <a:rPr lang="de-DE" smtClean="0"/>
              <a:pPr/>
              <a:t>03.03.2012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-17682" y="202630"/>
            <a:ext cx="8876674" cy="77809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5536" y="1124744"/>
            <a:ext cx="8424936" cy="500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271792" y="6298922"/>
            <a:ext cx="9361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9CF7F14-78A3-40D6-BCCD-1B0989A7D923}" type="datetime1">
              <a:rPr lang="de-DE" smtClean="0"/>
              <a:pPr/>
              <a:t>03.03.2012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995936" y="6309320"/>
            <a:ext cx="3168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79904" y="6289093"/>
            <a:ext cx="5405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74" y="6309320"/>
            <a:ext cx="3782786" cy="509789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 rot="16200000">
            <a:off x="7031797" y="4463534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AT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de-AT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2" r:id="rId3"/>
    <p:sldLayoutId id="2147483653" r:id="rId4"/>
    <p:sldLayoutId id="2147483654" r:id="rId5"/>
    <p:sldLayoutId id="2147483655" r:id="rId6"/>
    <p:sldLayoutId id="2147483649" r:id="rId7"/>
    <p:sldLayoutId id="2147483656" r:id="rId8"/>
    <p:sldLayoutId id="2147483657" r:id="rId9"/>
    <p:sldLayoutId id="2147483658" r:id="rId10"/>
    <p:sldLayoutId id="2147483650" r:id="rId11"/>
    <p:sldLayoutId id="2147483659" r:id="rId12"/>
  </p:sldLayoutIdLst>
  <p:hf hdr="0" dt="0"/>
  <p:txStyles>
    <p:titleStyle>
      <a:lvl1pPr marL="273050" indent="0"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7416824" cy="1282154"/>
          </a:xfrm>
        </p:spPr>
        <p:txBody>
          <a:bodyPr>
            <a:normAutofit fontScale="90000"/>
          </a:bodyPr>
          <a:lstStyle/>
          <a:p>
            <a:r>
              <a:rPr lang="de-AT" dirty="0" smtClean="0"/>
              <a:t>DBIS2 – </a:t>
            </a:r>
            <a:br>
              <a:rPr lang="de-AT" dirty="0" smtClean="0"/>
            </a:br>
            <a:r>
              <a:rPr lang="de-AT" dirty="0" smtClean="0"/>
              <a:t>Datenbanken und Informationssysteme</a:t>
            </a:r>
            <a:endParaRPr lang="de-AT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4" y="1988840"/>
            <a:ext cx="6068425" cy="385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feld 5"/>
          <p:cNvSpPr txBox="1"/>
          <p:nvPr/>
        </p:nvSpPr>
        <p:spPr>
          <a:xfrm>
            <a:off x="2051720" y="2996952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b="1" dirty="0" smtClean="0">
                <a:solidFill>
                  <a:srgbClr val="FF0000"/>
                </a:solidFill>
              </a:rPr>
              <a:t>1 : n</a:t>
            </a:r>
            <a:endParaRPr lang="de-AT" b="1" dirty="0">
              <a:solidFill>
                <a:srgbClr val="FF0000"/>
              </a:solidFill>
            </a:endParaRPr>
          </a:p>
        </p:txBody>
      </p:sp>
      <p:pic>
        <p:nvPicPr>
          <p:cNvPr id="1032" name="Picture 8" descr="C:\Users\psad\AppData\Local\Temp\SNAGHTML6be36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4128" y="3180580"/>
            <a:ext cx="904875" cy="752476"/>
          </a:xfrm>
          <a:prstGeom prst="rect">
            <a:avLst/>
          </a:prstGeom>
          <a:noFill/>
        </p:spPr>
      </p:pic>
      <p:pic>
        <p:nvPicPr>
          <p:cNvPr id="10" name="Picture 8" descr="C:\Users\psad\AppData\Local\Temp\SNAGHTML6be36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1700808"/>
            <a:ext cx="1584176" cy="752476"/>
          </a:xfrm>
          <a:prstGeom prst="rect">
            <a:avLst/>
          </a:prstGeom>
          <a:noFill/>
        </p:spPr>
      </p:pic>
      <p:pic>
        <p:nvPicPr>
          <p:cNvPr id="11" name="Picture 8" descr="C:\Users\psad\AppData\Local\Temp\SNAGHTML6be36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5776" y="2373263"/>
            <a:ext cx="1512168" cy="608460"/>
          </a:xfrm>
          <a:prstGeom prst="rect">
            <a:avLst/>
          </a:prstGeom>
          <a:noFill/>
        </p:spPr>
      </p:pic>
      <p:sp>
        <p:nvSpPr>
          <p:cNvPr id="12" name="Abgerundete rechteckige Legende 11"/>
          <p:cNvSpPr/>
          <p:nvPr/>
        </p:nvSpPr>
        <p:spPr>
          <a:xfrm>
            <a:off x="4716016" y="5229200"/>
            <a:ext cx="2016224" cy="936104"/>
          </a:xfrm>
          <a:prstGeom prst="wedgeRoundRectCallout">
            <a:avLst>
              <a:gd name="adj1" fmla="val -43509"/>
              <a:gd name="adj2" fmla="val -10233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Erläutern Sie dieses Modell</a:t>
            </a:r>
            <a:endParaRPr lang="de-AT" dirty="0"/>
          </a:p>
        </p:txBody>
      </p:sp>
      <p:sp>
        <p:nvSpPr>
          <p:cNvPr id="13" name="Rechteck 12"/>
          <p:cNvSpPr/>
          <p:nvPr/>
        </p:nvSpPr>
        <p:spPr>
          <a:xfrm rot="5400000">
            <a:off x="7013884" y="1275148"/>
            <a:ext cx="309634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de-DE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Lektion </a:t>
            </a:r>
            <a:r>
              <a:rPr lang="de-DE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4</a:t>
            </a:r>
            <a:endParaRPr lang="de-DE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14" name="Picture 3" descr="C:\Users\Divi\Documents\200 HTL Spengergasse\#PH\3. Einheit\#2. Lehrauftritt\Acces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64288" y="4869160"/>
            <a:ext cx="1835696" cy="1835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09075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 smtClean="0">
                <a:solidFill>
                  <a:srgbClr val="FF0000"/>
                </a:solidFill>
              </a:rPr>
              <a:t>Abfragen</a:t>
            </a:r>
            <a:r>
              <a:rPr lang="de-AT" dirty="0" smtClean="0"/>
              <a:t> in Access mit mehreren Tabellen 4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95536" y="1196752"/>
            <a:ext cx="8424936" cy="4785395"/>
          </a:xfrm>
        </p:spPr>
        <p:txBody>
          <a:bodyPr>
            <a:normAutofit/>
          </a:bodyPr>
          <a:lstStyle/>
          <a:p>
            <a:endParaRPr lang="de-AT" dirty="0" smtClean="0"/>
          </a:p>
          <a:p>
            <a:endParaRPr lang="de-AT" dirty="0" smtClean="0"/>
          </a:p>
          <a:p>
            <a:endParaRPr lang="de-AT" dirty="0" smtClean="0"/>
          </a:p>
          <a:p>
            <a:endParaRPr lang="de-AT" dirty="0" smtClean="0"/>
          </a:p>
          <a:p>
            <a:endParaRPr lang="de-AT" dirty="0" smtClean="0"/>
          </a:p>
        </p:txBody>
      </p:sp>
      <p:pic>
        <p:nvPicPr>
          <p:cNvPr id="6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188640"/>
            <a:ext cx="792088" cy="792088"/>
          </a:xfrm>
          <a:prstGeom prst="rect">
            <a:avLst/>
          </a:prstGeom>
          <a:noFill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1196752"/>
            <a:ext cx="738685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Gewinkelte Verbindung 11"/>
          <p:cNvCxnSpPr/>
          <p:nvPr/>
        </p:nvCxnSpPr>
        <p:spPr>
          <a:xfrm rot="10800000" flipV="1">
            <a:off x="4283968" y="4005064"/>
            <a:ext cx="720080" cy="43204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14" name="Tabelle 13"/>
          <p:cNvGraphicFramePr>
            <a:graphicFrameLocks noGrp="1"/>
          </p:cNvGraphicFramePr>
          <p:nvPr/>
        </p:nvGraphicFramePr>
        <p:xfrm>
          <a:off x="683568" y="2132856"/>
          <a:ext cx="244827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1224136"/>
              </a:tblGrid>
              <a:tr h="370840">
                <a:tc>
                  <a:txBody>
                    <a:bodyPr/>
                    <a:lstStyle/>
                    <a:p>
                      <a:r>
                        <a:rPr lang="de-AT" dirty="0" err="1" smtClean="0"/>
                        <a:t>L_Nr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err="1" smtClean="0"/>
                        <a:t>L_Name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SKO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err="1" smtClean="0"/>
                        <a:t>Skolud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PS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err="1" smtClean="0"/>
                        <a:t>Preißl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DP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err="1" smtClean="0"/>
                        <a:t>Divjak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CAM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err="1" smtClean="0"/>
                        <a:t>Camrda</a:t>
                      </a:r>
                      <a:endParaRPr lang="de-AT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elle 15"/>
          <p:cNvGraphicFramePr>
            <a:graphicFrameLocks noGrp="1"/>
          </p:cNvGraphicFramePr>
          <p:nvPr/>
        </p:nvGraphicFramePr>
        <p:xfrm>
          <a:off x="5004048" y="2132856"/>
          <a:ext cx="295232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164"/>
                <a:gridCol w="1476164"/>
              </a:tblGrid>
              <a:tr h="370840">
                <a:tc>
                  <a:txBody>
                    <a:bodyPr/>
                    <a:lstStyle/>
                    <a:p>
                      <a:r>
                        <a:rPr lang="de-AT" dirty="0" err="1" smtClean="0"/>
                        <a:t>K_Nr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err="1" smtClean="0"/>
                        <a:t>K_Vorstand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2CHIF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SKO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2AHIF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STJ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1BFID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CAM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3BFID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SKO</a:t>
                      </a:r>
                      <a:endParaRPr lang="de-AT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9" name="Gerade Verbindung 18"/>
          <p:cNvCxnSpPr/>
          <p:nvPr/>
        </p:nvCxnSpPr>
        <p:spPr>
          <a:xfrm>
            <a:off x="3203848" y="2708920"/>
            <a:ext cx="180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 flipV="1">
            <a:off x="3131840" y="3429000"/>
            <a:ext cx="1800200" cy="3600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elle 21"/>
          <p:cNvGraphicFramePr>
            <a:graphicFrameLocks noGrp="1"/>
          </p:cNvGraphicFramePr>
          <p:nvPr/>
        </p:nvGraphicFramePr>
        <p:xfrm>
          <a:off x="2411760" y="4509120"/>
          <a:ext cx="4608512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/>
                <a:gridCol w="1152128"/>
                <a:gridCol w="1008112"/>
                <a:gridCol w="1584176"/>
              </a:tblGrid>
              <a:tr h="0">
                <a:tc>
                  <a:txBody>
                    <a:bodyPr/>
                    <a:lstStyle/>
                    <a:p>
                      <a:r>
                        <a:rPr lang="de-AT" dirty="0" err="1" smtClean="0"/>
                        <a:t>L_Nr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err="1" smtClean="0"/>
                        <a:t>L_Name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err="1" smtClean="0"/>
                        <a:t>K_Nr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err="1" smtClean="0"/>
                        <a:t>K_Vorstand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SKO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err="1" smtClean="0"/>
                        <a:t>Skolud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2CHIF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SKO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CAM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err="1" smtClean="0"/>
                        <a:t>Camrda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1BFID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CAM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SKO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err="1" smtClean="0"/>
                        <a:t>Skolud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3BFID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SKO</a:t>
                      </a:r>
                      <a:endParaRPr lang="de-AT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4" name="Gewinkelte Verbindung 23"/>
          <p:cNvCxnSpPr/>
          <p:nvPr/>
        </p:nvCxnSpPr>
        <p:spPr>
          <a:xfrm>
            <a:off x="3203848" y="4005064"/>
            <a:ext cx="792088" cy="43204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Abgerundete rechteckige Legende 29"/>
          <p:cNvSpPr/>
          <p:nvPr/>
        </p:nvSpPr>
        <p:spPr>
          <a:xfrm>
            <a:off x="179512" y="4293096"/>
            <a:ext cx="2016224" cy="1800200"/>
          </a:xfrm>
          <a:prstGeom prst="wedgeRoundRectCallout">
            <a:avLst>
              <a:gd name="adj1" fmla="val 61368"/>
              <a:gd name="adj2" fmla="val 2109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Nur jene Zeilen in der Ausgabe, wo das Lehrerkürzel auf beiden Seiten existiert !</a:t>
            </a:r>
            <a:endParaRPr lang="de-AT" dirty="0"/>
          </a:p>
        </p:txBody>
      </p:sp>
      <p:cxnSp>
        <p:nvCxnSpPr>
          <p:cNvPr id="31" name="Gerade Verbindung 30"/>
          <p:cNvCxnSpPr/>
          <p:nvPr/>
        </p:nvCxnSpPr>
        <p:spPr>
          <a:xfrm>
            <a:off x="3203848" y="2708920"/>
            <a:ext cx="1800200" cy="10801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Abgerundete rechteckige Legende 32"/>
          <p:cNvSpPr/>
          <p:nvPr/>
        </p:nvSpPr>
        <p:spPr>
          <a:xfrm>
            <a:off x="7236296" y="4509120"/>
            <a:ext cx="1728192" cy="1584176"/>
          </a:xfrm>
          <a:prstGeom prst="wedgeRoundRectCallout">
            <a:avLst>
              <a:gd name="adj1" fmla="val -55477"/>
              <a:gd name="adj2" fmla="val -806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SKO gibt es hier 2mal, daher auch 2 Ausgabezeilen</a:t>
            </a:r>
            <a:endParaRPr lang="de-AT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In welcher Abteilung ist der Lehrer Bruckner der Abteilungsvorstand (Ausgabe Abteilungsname,…)</a:t>
            </a:r>
          </a:p>
          <a:p>
            <a:r>
              <a:rPr lang="de-AT" dirty="0" smtClean="0"/>
              <a:t>In welchen Klassen (</a:t>
            </a:r>
            <a:r>
              <a:rPr lang="de-AT" dirty="0" err="1" smtClean="0"/>
              <a:t>K_Nr</a:t>
            </a:r>
            <a:r>
              <a:rPr lang="de-AT" dirty="0" smtClean="0"/>
              <a:t>, </a:t>
            </a:r>
            <a:r>
              <a:rPr lang="de-AT" dirty="0" err="1" smtClean="0"/>
              <a:t>K_jahrsem</a:t>
            </a:r>
            <a:r>
              <a:rPr lang="de-AT" dirty="0" smtClean="0"/>
              <a:t> ausgeben) sind Schüler aus </a:t>
            </a:r>
            <a:r>
              <a:rPr lang="de-AT" dirty="0" err="1" smtClean="0"/>
              <a:t>Transdanubien</a:t>
            </a:r>
            <a:endParaRPr lang="de-AT" dirty="0" smtClean="0"/>
          </a:p>
          <a:p>
            <a:r>
              <a:rPr lang="de-AT" dirty="0" smtClean="0"/>
              <a:t>Gebe alle Klassen (</a:t>
            </a:r>
            <a:r>
              <a:rPr lang="de-AT" dirty="0" err="1" smtClean="0"/>
              <a:t>K_Nr</a:t>
            </a:r>
            <a:r>
              <a:rPr lang="de-AT" dirty="0" smtClean="0"/>
              <a:t>) mit dem Namen der Abteilung aus</a:t>
            </a:r>
          </a:p>
          <a:p>
            <a:r>
              <a:rPr lang="de-AT" dirty="0" smtClean="0"/>
              <a:t>Gebe alle Abteilungen mit Namen und Geschlecht des AV aus</a:t>
            </a:r>
          </a:p>
          <a:p>
            <a:r>
              <a:rPr lang="de-AT" dirty="0" smtClean="0"/>
              <a:t>Welche Schüler haben ein evangelisches Religionsbekenntnis             Warum kommt nix raus?</a:t>
            </a:r>
          </a:p>
          <a:p>
            <a:pPr>
              <a:buNone/>
            </a:pPr>
            <a:endParaRPr lang="de-AT" dirty="0" smtClean="0"/>
          </a:p>
          <a:p>
            <a:endParaRPr lang="de-AT" dirty="0" smtClean="0"/>
          </a:p>
          <a:p>
            <a:endParaRPr lang="de-AT" dirty="0" smtClean="0"/>
          </a:p>
          <a:p>
            <a:endParaRPr lang="de-AT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Abfragen in Access Übungen für Sie schuldb1_V3.mdb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 dirty="0"/>
          </a:p>
        </p:txBody>
      </p:sp>
      <p:pic>
        <p:nvPicPr>
          <p:cNvPr id="18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188640"/>
            <a:ext cx="792088" cy="7920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Gebe alle Klassen aus, dazu das Beginndatum und das </a:t>
            </a:r>
            <a:r>
              <a:rPr lang="de-AT" dirty="0" err="1" smtClean="0"/>
              <a:t>Endedatum</a:t>
            </a:r>
            <a:r>
              <a:rPr lang="de-AT" dirty="0" smtClean="0"/>
              <a:t> (falls dies in der Klasse leer ist verwende den Wert aus dem Schuljahr)     Hinweis: </a:t>
            </a:r>
            <a:r>
              <a:rPr lang="de-AT" dirty="0" err="1" smtClean="0"/>
              <a:t>Nz-Funktion</a:t>
            </a:r>
            <a:endParaRPr lang="de-AT" dirty="0" smtClean="0"/>
          </a:p>
          <a:p>
            <a:r>
              <a:rPr lang="de-AT" dirty="0" smtClean="0"/>
              <a:t>Gebe alle Klassen mit dem Namen des AV aus</a:t>
            </a:r>
          </a:p>
          <a:p>
            <a:r>
              <a:rPr lang="de-AT" dirty="0" smtClean="0"/>
              <a:t>Gebe alle Schülerinnennamen (also nur weibliche) mit dem Namen des KV aus, falls auch dieser weiblich ist (</a:t>
            </a:r>
            <a:r>
              <a:rPr lang="de-AT" dirty="0" err="1" smtClean="0"/>
              <a:t>S_Geschlecht</a:t>
            </a:r>
            <a:r>
              <a:rPr lang="de-AT" dirty="0" smtClean="0"/>
              <a:t> </a:t>
            </a:r>
            <a:r>
              <a:rPr lang="de-AT" dirty="0" err="1" smtClean="0"/>
              <a:t>bzw</a:t>
            </a:r>
            <a:r>
              <a:rPr lang="de-AT" dirty="0" smtClean="0"/>
              <a:t> </a:t>
            </a:r>
            <a:r>
              <a:rPr lang="de-AT" dirty="0" err="1" smtClean="0"/>
              <a:t>L_Geschlecht</a:t>
            </a:r>
            <a:r>
              <a:rPr lang="de-AT" dirty="0" smtClean="0"/>
              <a:t> muß 2 sein)</a:t>
            </a:r>
          </a:p>
          <a:p>
            <a:r>
              <a:rPr lang="de-AT" dirty="0" smtClean="0"/>
              <a:t>Gebe alle Klassen mit dem Namen des KV und des AV aus       (trickreiche Abfrage, benötigt Lehrer 2mal)</a:t>
            </a:r>
          </a:p>
          <a:p>
            <a:endParaRPr lang="de-AT" dirty="0" smtClean="0"/>
          </a:p>
          <a:p>
            <a:endParaRPr lang="de-AT" dirty="0" smtClean="0"/>
          </a:p>
          <a:p>
            <a:endParaRPr lang="de-AT" dirty="0" smtClean="0"/>
          </a:p>
          <a:p>
            <a:endParaRPr lang="de-AT" dirty="0" smtClean="0"/>
          </a:p>
          <a:p>
            <a:endParaRPr lang="de-AT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Abfragen in Access Übungen für Sie schuldb1_V3.mdb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 dirty="0"/>
          </a:p>
        </p:txBody>
      </p:sp>
      <p:pic>
        <p:nvPicPr>
          <p:cNvPr id="18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188640"/>
            <a:ext cx="792088" cy="7920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Wiederholung Abfragen (auf 1 Tabelle)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Man muß die abzufragende Datenbank gut kennen</a:t>
            </a:r>
          </a:p>
          <a:p>
            <a:endParaRPr lang="de-AT" dirty="0" smtClean="0"/>
          </a:p>
          <a:p>
            <a:endParaRPr lang="de-AT" dirty="0" smtClean="0"/>
          </a:p>
          <a:p>
            <a:pPr>
              <a:buNone/>
            </a:pPr>
            <a:endParaRPr lang="de-AT" dirty="0" smtClean="0"/>
          </a:p>
          <a:p>
            <a:endParaRPr lang="de-AT" dirty="0" smtClean="0"/>
          </a:p>
          <a:p>
            <a:endParaRPr lang="de-AT" dirty="0" smtClean="0"/>
          </a:p>
          <a:p>
            <a:endParaRPr lang="de-AT" sz="1400" dirty="0" smtClean="0"/>
          </a:p>
        </p:txBody>
      </p:sp>
      <p:pic>
        <p:nvPicPr>
          <p:cNvPr id="6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188640"/>
            <a:ext cx="792088" cy="792088"/>
          </a:xfrm>
          <a:prstGeom prst="rect">
            <a:avLst/>
          </a:prstGeom>
          <a:noFill/>
        </p:spPr>
      </p:pic>
      <p:pic>
        <p:nvPicPr>
          <p:cNvPr id="1026" name="Picture 2" descr="C:\Users\psad\Desktop\DBIS2\20110323_Access04\schuldb1_v03_model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1628800"/>
            <a:ext cx="7704856" cy="466523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Wiederholung Abfragen (auf 1 Tabelle) 2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sz="2600" dirty="0" smtClean="0"/>
              <a:t>Alle Übungen vom Ende der letzten Stunde verwendeten genau eine Tabelle (z.B. FROM </a:t>
            </a:r>
            <a:r>
              <a:rPr lang="de-AT" sz="2600" dirty="0" err="1" smtClean="0"/>
              <a:t>lehrer</a:t>
            </a:r>
            <a:r>
              <a:rPr lang="de-AT" sz="2600" dirty="0" smtClean="0"/>
              <a:t>), es mußte eine Bedingung formuliert werden (z.B. WHERE </a:t>
            </a:r>
            <a:r>
              <a:rPr lang="de-AT" sz="2600" dirty="0" err="1" smtClean="0"/>
              <a:t>S_Name</a:t>
            </a:r>
            <a:r>
              <a:rPr lang="de-AT" sz="2600" dirty="0" smtClean="0"/>
              <a:t> LIKE ″S*″ ) und beliebige Spalten ausgegeben werden.</a:t>
            </a:r>
          </a:p>
          <a:p>
            <a:r>
              <a:rPr lang="de-AT" dirty="0" smtClean="0"/>
              <a:t>Lehrer mit Sprechstunde</a:t>
            </a:r>
            <a:br>
              <a:rPr lang="de-AT" dirty="0" smtClean="0"/>
            </a:br>
            <a:r>
              <a:rPr lang="de-AT" dirty="0" smtClean="0"/>
              <a:t>am Montag, sortiert </a:t>
            </a:r>
            <a:br>
              <a:rPr lang="de-AT" dirty="0" smtClean="0"/>
            </a:br>
            <a:r>
              <a:rPr lang="de-AT" dirty="0" smtClean="0"/>
              <a:t>nach Lehrerkürzel</a:t>
            </a:r>
          </a:p>
          <a:p>
            <a:endParaRPr lang="de-AT" dirty="0" smtClean="0"/>
          </a:p>
          <a:p>
            <a:endParaRPr lang="de-AT" dirty="0" smtClean="0"/>
          </a:p>
          <a:p>
            <a:endParaRPr lang="de-AT" dirty="0" smtClean="0"/>
          </a:p>
        </p:txBody>
      </p:sp>
      <p:pic>
        <p:nvPicPr>
          <p:cNvPr id="6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188640"/>
            <a:ext cx="792088" cy="792088"/>
          </a:xfrm>
          <a:prstGeom prst="rect">
            <a:avLst/>
          </a:prstGeom>
          <a:noFill/>
        </p:spPr>
      </p:pic>
      <p:pic>
        <p:nvPicPr>
          <p:cNvPr id="27650" name="Picture 2" descr="C:\Users\psad\AppData\Local\Temp\SNAGHTML14e20c5c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2852936"/>
            <a:ext cx="4644008" cy="3405605"/>
          </a:xfrm>
          <a:prstGeom prst="rect">
            <a:avLst/>
          </a:prstGeom>
          <a:noFill/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7504" y="4653136"/>
            <a:ext cx="4603651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Gerade Verbindung mit Pfeil 12"/>
          <p:cNvCxnSpPr/>
          <p:nvPr/>
        </p:nvCxnSpPr>
        <p:spPr>
          <a:xfrm rot="10800000">
            <a:off x="1043608" y="5589240"/>
            <a:ext cx="2304256" cy="648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 flipV="1">
            <a:off x="3419872" y="5373216"/>
            <a:ext cx="2232248" cy="86409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 rot="10800000" flipV="1">
            <a:off x="3851920" y="3933056"/>
            <a:ext cx="3168352" cy="12241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rot="16200000" flipH="1">
            <a:off x="6408204" y="4617132"/>
            <a:ext cx="1728192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 flipV="1">
            <a:off x="1403648" y="3933056"/>
            <a:ext cx="3456384" cy="10801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Wiederholung Abfragen (auf 1 Tabelle) 3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Welche Lehrer haben keine Sprechstunde eingetragen</a:t>
            </a:r>
            <a:br>
              <a:rPr lang="de-AT" dirty="0" smtClean="0"/>
            </a:br>
            <a:endParaRPr lang="de-AT" sz="3600" dirty="0" smtClean="0"/>
          </a:p>
          <a:p>
            <a:r>
              <a:rPr lang="de-AT" dirty="0" smtClean="0"/>
              <a:t>Welche Klassen enden vor dem Schuljahresende </a:t>
            </a:r>
            <a:br>
              <a:rPr lang="de-AT" dirty="0" smtClean="0"/>
            </a:br>
            <a:r>
              <a:rPr lang="de-AT" dirty="0" smtClean="0"/>
              <a:t>(haben Inhalt in </a:t>
            </a:r>
            <a:r>
              <a:rPr lang="de-AT" dirty="0" err="1" smtClean="0"/>
              <a:t>K_Datumbis</a:t>
            </a:r>
            <a:r>
              <a:rPr lang="de-AT" dirty="0" smtClean="0"/>
              <a:t>)</a:t>
            </a:r>
          </a:p>
          <a:p>
            <a:pPr>
              <a:buNone/>
            </a:pPr>
            <a:r>
              <a:rPr lang="de-AT" dirty="0" smtClean="0"/>
              <a:t/>
            </a:r>
            <a:br>
              <a:rPr lang="de-AT" dirty="0" smtClean="0"/>
            </a:br>
            <a:endParaRPr lang="de-AT" sz="2000" dirty="0" smtClean="0"/>
          </a:p>
          <a:p>
            <a:r>
              <a:rPr lang="de-AT" dirty="0" smtClean="0"/>
              <a:t>Welche Klassen sind Fachschulklassen (enthalten FID)</a:t>
            </a:r>
          </a:p>
          <a:p>
            <a:endParaRPr lang="de-AT" sz="3600" dirty="0" smtClean="0"/>
          </a:p>
          <a:p>
            <a:r>
              <a:rPr lang="de-AT" dirty="0" smtClean="0"/>
              <a:t>welche Klassen sind 1. </a:t>
            </a:r>
            <a:r>
              <a:rPr lang="de-AT" dirty="0" err="1" smtClean="0"/>
              <a:t>jahrgänge</a:t>
            </a:r>
            <a:endParaRPr lang="de-AT" dirty="0" smtClean="0"/>
          </a:p>
          <a:p>
            <a:endParaRPr lang="de-AT" dirty="0" smtClean="0"/>
          </a:p>
          <a:p>
            <a:endParaRPr lang="de-AT" dirty="0" smtClean="0"/>
          </a:p>
        </p:txBody>
      </p:sp>
      <p:pic>
        <p:nvPicPr>
          <p:cNvPr id="6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188640"/>
            <a:ext cx="792088" cy="792088"/>
          </a:xfrm>
          <a:prstGeom prst="rect">
            <a:avLst/>
          </a:prstGeom>
          <a:noFill/>
        </p:spPr>
      </p:pic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16399" y="1587306"/>
            <a:ext cx="5544616" cy="632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915816" y="3212976"/>
            <a:ext cx="4531766" cy="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99592" y="4437112"/>
            <a:ext cx="3407348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427984" y="4437112"/>
            <a:ext cx="3429549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Wolkenförmige Legende 12"/>
          <p:cNvSpPr/>
          <p:nvPr/>
        </p:nvSpPr>
        <p:spPr>
          <a:xfrm>
            <a:off x="6804248" y="2564904"/>
            <a:ext cx="2160240" cy="936104"/>
          </a:xfrm>
          <a:prstGeom prst="cloudCallout">
            <a:avLst>
              <a:gd name="adj1" fmla="val -61398"/>
              <a:gd name="adj2" fmla="val 299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000" dirty="0" smtClean="0"/>
              <a:t>Leer oder nicht leer</a:t>
            </a:r>
            <a:endParaRPr lang="de-AT" sz="2000" dirty="0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835696" y="5589240"/>
            <a:ext cx="3330639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Wolkenförmige Legende 14"/>
          <p:cNvSpPr/>
          <p:nvPr/>
        </p:nvSpPr>
        <p:spPr>
          <a:xfrm>
            <a:off x="6732240" y="5373216"/>
            <a:ext cx="2160240" cy="936104"/>
          </a:xfrm>
          <a:prstGeom prst="cloudCallout">
            <a:avLst>
              <a:gd name="adj1" fmla="val -69776"/>
              <a:gd name="adj2" fmla="val -331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000" dirty="0" err="1" smtClean="0"/>
              <a:t>Like</a:t>
            </a:r>
            <a:r>
              <a:rPr lang="de-AT" sz="2000" dirty="0" smtClean="0"/>
              <a:t> </a:t>
            </a:r>
            <a:r>
              <a:rPr lang="de-AT" sz="2000" dirty="0" err="1" smtClean="0"/>
              <a:t>mog</a:t>
            </a:r>
            <a:r>
              <a:rPr lang="de-AT" sz="2000" dirty="0" smtClean="0"/>
              <a:t> I</a:t>
            </a:r>
            <a:endParaRPr lang="de-AT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Welche Schuljahre beginnen im Jahr 2009</a:t>
            </a:r>
            <a:br>
              <a:rPr lang="de-AT" dirty="0" smtClean="0"/>
            </a:br>
            <a:r>
              <a:rPr lang="de-AT" dirty="0" smtClean="0"/>
              <a:t/>
            </a:r>
            <a:br>
              <a:rPr lang="de-AT" dirty="0" smtClean="0"/>
            </a:br>
            <a:endParaRPr lang="de-AT" dirty="0" smtClean="0"/>
          </a:p>
          <a:p>
            <a:r>
              <a:rPr lang="de-AT" dirty="0" smtClean="0"/>
              <a:t>Wie lange dauern die verschiedenen Schuljahre</a:t>
            </a:r>
            <a:br>
              <a:rPr lang="de-AT" dirty="0" smtClean="0"/>
            </a:br>
            <a:r>
              <a:rPr lang="de-AT" dirty="0" smtClean="0"/>
              <a:t/>
            </a:r>
            <a:br>
              <a:rPr lang="de-AT" dirty="0" smtClean="0"/>
            </a:br>
            <a:endParaRPr lang="de-AT" sz="4000" dirty="0" smtClean="0"/>
          </a:p>
          <a:p>
            <a:r>
              <a:rPr lang="de-AT" dirty="0" smtClean="0"/>
              <a:t>Welche Schüler wohnen an einem "weg" in den Bezirken 2,12 oder 22   (über die Postleitzahl)</a:t>
            </a:r>
          </a:p>
          <a:p>
            <a:endParaRPr lang="de-AT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Wiederholung Abfragen (auf 1 Tabelle) 4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18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188640"/>
            <a:ext cx="792088" cy="792088"/>
          </a:xfrm>
          <a:prstGeom prst="rect">
            <a:avLst/>
          </a:prstGeom>
          <a:noFill/>
        </p:spPr>
      </p:pic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9632" y="1628800"/>
            <a:ext cx="4608959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Wolkenförmige Legende 7"/>
          <p:cNvSpPr/>
          <p:nvPr/>
        </p:nvSpPr>
        <p:spPr>
          <a:xfrm>
            <a:off x="6839744" y="1124744"/>
            <a:ext cx="2304256" cy="1224136"/>
          </a:xfrm>
          <a:prstGeom prst="cloudCallout">
            <a:avLst>
              <a:gd name="adj1" fmla="val -76390"/>
              <a:gd name="adj2" fmla="val 401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 smtClean="0"/>
              <a:t>Datums-funktionen</a:t>
            </a:r>
            <a:r>
              <a:rPr lang="de-AT" dirty="0" smtClean="0"/>
              <a:t>  sind praktisch</a:t>
            </a:r>
            <a:endParaRPr lang="de-AT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39752" y="2996952"/>
            <a:ext cx="5966938" cy="87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4941168"/>
            <a:ext cx="9144184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Wolkenförmige Legende 10"/>
          <p:cNvSpPr/>
          <p:nvPr/>
        </p:nvSpPr>
        <p:spPr>
          <a:xfrm>
            <a:off x="3203848" y="5589240"/>
            <a:ext cx="2880320" cy="792088"/>
          </a:xfrm>
          <a:prstGeom prst="cloudCallout">
            <a:avLst>
              <a:gd name="adj1" fmla="val -52911"/>
              <a:gd name="adj2" fmla="val -368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erspart viele OR</a:t>
            </a:r>
            <a:endParaRPr lang="de-AT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Welche Schüler wohnen nicht in Wien und sind vor 1993 geboren</a:t>
            </a:r>
            <a:br>
              <a:rPr lang="de-AT" dirty="0" smtClean="0"/>
            </a:br>
            <a:r>
              <a:rPr lang="de-AT" dirty="0" smtClean="0"/>
              <a:t/>
            </a:r>
            <a:br>
              <a:rPr lang="de-AT" dirty="0" smtClean="0"/>
            </a:br>
            <a:endParaRPr lang="de-AT" sz="1800" dirty="0" smtClean="0"/>
          </a:p>
          <a:p>
            <a:r>
              <a:rPr lang="de-AT" dirty="0" smtClean="0"/>
              <a:t>Welche Schüler wohnen in Bezirken, die an  die Ringstraße bzw. die 2er-Linie grenzen</a:t>
            </a:r>
          </a:p>
          <a:p>
            <a:endParaRPr lang="de-AT" dirty="0" smtClean="0"/>
          </a:p>
          <a:p>
            <a:endParaRPr lang="de-AT" sz="2200" dirty="0" smtClean="0"/>
          </a:p>
          <a:p>
            <a:r>
              <a:rPr lang="de-AT" dirty="0" err="1" smtClean="0"/>
              <a:t>where</a:t>
            </a:r>
            <a:r>
              <a:rPr lang="de-AT" dirty="0" smtClean="0"/>
              <a:t> </a:t>
            </a:r>
            <a:r>
              <a:rPr lang="de-AT" dirty="0" err="1" smtClean="0"/>
              <a:t>s_geschlecht</a:t>
            </a:r>
            <a:r>
              <a:rPr lang="de-AT" dirty="0" smtClean="0"/>
              <a:t> =  </a:t>
            </a:r>
            <a:r>
              <a:rPr lang="de-AT" dirty="0" err="1" smtClean="0"/>
              <a:t>month</a:t>
            </a:r>
            <a:r>
              <a:rPr lang="de-AT" dirty="0" smtClean="0"/>
              <a:t>(</a:t>
            </a:r>
            <a:r>
              <a:rPr lang="de-AT" dirty="0" err="1" smtClean="0"/>
              <a:t>s_gebdatum</a:t>
            </a:r>
            <a:r>
              <a:rPr lang="de-AT" dirty="0" smtClean="0"/>
              <a:t>) </a:t>
            </a:r>
            <a:br>
              <a:rPr lang="de-AT" dirty="0" smtClean="0"/>
            </a:br>
            <a:r>
              <a:rPr lang="de-AT" sz="2400" dirty="0" smtClean="0"/>
              <a:t/>
            </a:r>
            <a:br>
              <a:rPr lang="de-AT" sz="2400" dirty="0" smtClean="0"/>
            </a:br>
            <a:r>
              <a:rPr lang="de-AT" dirty="0" err="1" smtClean="0"/>
              <a:t>where</a:t>
            </a:r>
            <a:r>
              <a:rPr lang="de-AT" dirty="0" smtClean="0"/>
              <a:t> </a:t>
            </a:r>
            <a:r>
              <a:rPr lang="de-AT" dirty="0" err="1" smtClean="0"/>
              <a:t>Instr</a:t>
            </a:r>
            <a:r>
              <a:rPr lang="de-AT" dirty="0" smtClean="0"/>
              <a:t>(</a:t>
            </a:r>
            <a:r>
              <a:rPr lang="de-AT" dirty="0" err="1" smtClean="0"/>
              <a:t>S_Hausnummer</a:t>
            </a:r>
            <a:r>
              <a:rPr lang="de-AT" dirty="0" smtClean="0"/>
              <a:t>,'/') = 0</a:t>
            </a:r>
          </a:p>
          <a:p>
            <a:endParaRPr lang="de-AT" dirty="0" smtClean="0"/>
          </a:p>
          <a:p>
            <a:endParaRPr lang="de-AT" dirty="0" smtClean="0"/>
          </a:p>
          <a:p>
            <a:endParaRPr lang="de-AT" dirty="0" smtClean="0"/>
          </a:p>
          <a:p>
            <a:endParaRPr lang="de-AT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Wiederholung Abfragen (auf 1 Tabelle) 5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18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188640"/>
            <a:ext cx="792088" cy="792088"/>
          </a:xfrm>
          <a:prstGeom prst="rect">
            <a:avLst/>
          </a:prstGeom>
          <a:noFill/>
        </p:spPr>
      </p:pic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31840" y="1724027"/>
            <a:ext cx="5112568" cy="984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83768" y="3717032"/>
            <a:ext cx="6271897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35696" y="5085184"/>
            <a:ext cx="6912768" cy="303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086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35696" y="5877272"/>
            <a:ext cx="6076492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 smtClean="0">
                <a:solidFill>
                  <a:srgbClr val="FF0000"/>
                </a:solidFill>
              </a:rPr>
              <a:t>Abfragen</a:t>
            </a:r>
            <a:r>
              <a:rPr lang="de-AT" dirty="0" smtClean="0"/>
              <a:t> in Access mit mehreren Tabellen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95536" y="1340768"/>
            <a:ext cx="8424936" cy="4785395"/>
          </a:xfrm>
        </p:spPr>
        <p:txBody>
          <a:bodyPr>
            <a:normAutofit/>
          </a:bodyPr>
          <a:lstStyle/>
          <a:p>
            <a:r>
              <a:rPr lang="de-AT" dirty="0" smtClean="0"/>
              <a:t>                 wäre sicher nie verwendet worden, wenn man immer nur eine Tabelle abfragen könnte.</a:t>
            </a:r>
          </a:p>
          <a:p>
            <a:r>
              <a:rPr lang="de-AT" b="1" dirty="0" smtClean="0">
                <a:solidFill>
                  <a:srgbClr val="FF0000"/>
                </a:solidFill>
              </a:rPr>
              <a:t>Die wirkliche Stärke liegt im JOIN mehrerer Tabellen </a:t>
            </a:r>
          </a:p>
          <a:p>
            <a:r>
              <a:rPr lang="de-AT" dirty="0" smtClean="0"/>
              <a:t>Es können 2 oder mehr Tabellen im FROM kombiniert (mit JOIN verbunden) werden, man muß angeben, welcher Datensatz  mit welchen anderen kombiniert werden soll.</a:t>
            </a:r>
          </a:p>
          <a:p>
            <a:endParaRPr lang="de-AT" dirty="0" smtClean="0"/>
          </a:p>
        </p:txBody>
      </p:sp>
      <p:pic>
        <p:nvPicPr>
          <p:cNvPr id="6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188640"/>
            <a:ext cx="792088" cy="792088"/>
          </a:xfrm>
          <a:prstGeom prst="rect">
            <a:avLst/>
          </a:prstGeom>
          <a:noFill/>
        </p:spPr>
      </p:pic>
      <p:sp>
        <p:nvSpPr>
          <p:cNvPr id="7" name="Rechteck 6"/>
          <p:cNvSpPr/>
          <p:nvPr/>
        </p:nvSpPr>
        <p:spPr>
          <a:xfrm>
            <a:off x="755576" y="1052736"/>
            <a:ext cx="12987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de-DE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SQL</a:t>
            </a:r>
            <a:endParaRPr lang="de-DE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9632" y="4869160"/>
            <a:ext cx="738685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Abgerundete rechteckige Legende 8"/>
          <p:cNvSpPr/>
          <p:nvPr/>
        </p:nvSpPr>
        <p:spPr>
          <a:xfrm>
            <a:off x="2771800" y="4293096"/>
            <a:ext cx="1224136" cy="504056"/>
          </a:xfrm>
          <a:prstGeom prst="wedgeRoundRectCallout">
            <a:avLst>
              <a:gd name="adj1" fmla="val -20833"/>
              <a:gd name="adj2" fmla="val 7194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Tabelle 1</a:t>
            </a:r>
            <a:endParaRPr lang="de-AT" dirty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5220072" y="4293096"/>
            <a:ext cx="1224136" cy="504056"/>
          </a:xfrm>
          <a:prstGeom prst="wedgeRoundRectCallout">
            <a:avLst>
              <a:gd name="adj1" fmla="val -20833"/>
              <a:gd name="adj2" fmla="val 7194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Tabelle 2</a:t>
            </a:r>
            <a:endParaRPr lang="de-AT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2987824" y="5805264"/>
            <a:ext cx="1728192" cy="504056"/>
          </a:xfrm>
          <a:prstGeom prst="wedgeRoundRectCallout">
            <a:avLst>
              <a:gd name="adj1" fmla="val -20055"/>
              <a:gd name="adj2" fmla="val -7355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Tabelle 1.PK</a:t>
            </a:r>
            <a:endParaRPr lang="de-AT" dirty="0"/>
          </a:p>
        </p:txBody>
      </p:sp>
      <p:sp>
        <p:nvSpPr>
          <p:cNvPr id="12" name="Abgerundete rechteckige Legende 11"/>
          <p:cNvSpPr/>
          <p:nvPr/>
        </p:nvSpPr>
        <p:spPr>
          <a:xfrm>
            <a:off x="5292080" y="5805264"/>
            <a:ext cx="1728192" cy="504056"/>
          </a:xfrm>
          <a:prstGeom prst="wedgeRoundRectCallout">
            <a:avLst>
              <a:gd name="adj1" fmla="val -20055"/>
              <a:gd name="adj2" fmla="val -7355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Tabelle2.FK</a:t>
            </a:r>
            <a:endParaRPr lang="de-AT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 smtClean="0">
                <a:solidFill>
                  <a:srgbClr val="FF0000"/>
                </a:solidFill>
              </a:rPr>
              <a:t>Abfragen</a:t>
            </a:r>
            <a:r>
              <a:rPr lang="de-AT" dirty="0" smtClean="0"/>
              <a:t> in Access mit mehreren Tabellen 2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95536" y="1196752"/>
            <a:ext cx="8424936" cy="4785395"/>
          </a:xfrm>
        </p:spPr>
        <p:txBody>
          <a:bodyPr>
            <a:normAutofit/>
          </a:bodyPr>
          <a:lstStyle/>
          <a:p>
            <a:r>
              <a:rPr lang="de-AT" dirty="0" smtClean="0"/>
              <a:t>Die Entwurfsansicht zeigt den FROM sehr gut an</a:t>
            </a:r>
          </a:p>
        </p:txBody>
      </p:sp>
      <p:pic>
        <p:nvPicPr>
          <p:cNvPr id="6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188640"/>
            <a:ext cx="792088" cy="792088"/>
          </a:xfrm>
          <a:prstGeom prst="rect">
            <a:avLst/>
          </a:prstGeom>
          <a:noFill/>
        </p:spPr>
      </p:pic>
      <p:pic>
        <p:nvPicPr>
          <p:cNvPr id="20482" name="Picture 2" descr="C:\Users\psad\AppData\Local\Temp\SNAGHTML18f38b5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59832" y="2708920"/>
            <a:ext cx="5915025" cy="3657600"/>
          </a:xfrm>
          <a:prstGeom prst="rect">
            <a:avLst/>
          </a:prstGeom>
          <a:noFill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5536" y="1844824"/>
            <a:ext cx="738685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Gewinkelte Verbindung 10"/>
          <p:cNvCxnSpPr/>
          <p:nvPr/>
        </p:nvCxnSpPr>
        <p:spPr>
          <a:xfrm>
            <a:off x="2267744" y="2636912"/>
            <a:ext cx="1440160" cy="86409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Gewinkelte Verbindung 11"/>
          <p:cNvCxnSpPr/>
          <p:nvPr/>
        </p:nvCxnSpPr>
        <p:spPr>
          <a:xfrm rot="5400000">
            <a:off x="5940152" y="3068960"/>
            <a:ext cx="1368152" cy="5040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88024" y="5949280"/>
            <a:ext cx="3834426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Gerade Verbindung mit Pfeil 16"/>
          <p:cNvCxnSpPr/>
          <p:nvPr/>
        </p:nvCxnSpPr>
        <p:spPr>
          <a:xfrm>
            <a:off x="5004048" y="5661248"/>
            <a:ext cx="432048" cy="3600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4797152"/>
            <a:ext cx="3336202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 smtClean="0">
                <a:solidFill>
                  <a:srgbClr val="FF0000"/>
                </a:solidFill>
              </a:rPr>
              <a:t>Abfragen</a:t>
            </a:r>
            <a:r>
              <a:rPr lang="de-AT" dirty="0" smtClean="0"/>
              <a:t> in Access mit mehreren Tabellen 3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95536" y="1196752"/>
            <a:ext cx="8424936" cy="4968552"/>
          </a:xfrm>
        </p:spPr>
        <p:txBody>
          <a:bodyPr>
            <a:normAutofit fontScale="92500" lnSpcReduction="10000"/>
          </a:bodyPr>
          <a:lstStyle/>
          <a:p>
            <a:r>
              <a:rPr lang="de-AT" dirty="0" smtClean="0"/>
              <a:t>Was passiert beim JOIN?</a:t>
            </a:r>
          </a:p>
          <a:p>
            <a:endParaRPr lang="de-AT" dirty="0" smtClean="0"/>
          </a:p>
          <a:p>
            <a:endParaRPr lang="de-AT" dirty="0" smtClean="0"/>
          </a:p>
          <a:p>
            <a:endParaRPr lang="de-AT" dirty="0" smtClean="0"/>
          </a:p>
          <a:p>
            <a:endParaRPr lang="de-AT" dirty="0" smtClean="0"/>
          </a:p>
          <a:p>
            <a:endParaRPr lang="de-AT" dirty="0" smtClean="0"/>
          </a:p>
          <a:p>
            <a:endParaRPr lang="de-AT" dirty="0" smtClean="0"/>
          </a:p>
          <a:p>
            <a:r>
              <a:rPr lang="de-AT" dirty="0" smtClean="0"/>
              <a:t>In der Ausgabe sind jene Lehrer enthalten, deren PK Wert (</a:t>
            </a:r>
            <a:r>
              <a:rPr lang="de-AT" dirty="0" err="1" smtClean="0"/>
              <a:t>L_Nr</a:t>
            </a:r>
            <a:r>
              <a:rPr lang="de-AT" dirty="0" smtClean="0"/>
              <a:t>) auch im FK der Tabelle Klassen (</a:t>
            </a:r>
            <a:r>
              <a:rPr lang="de-AT" dirty="0" err="1" smtClean="0"/>
              <a:t>K_Vorstand</a:t>
            </a:r>
            <a:r>
              <a:rPr lang="de-AT" dirty="0" smtClean="0"/>
              <a:t>) vorkommt. Weil alle Klassen einen KV haben gibt es 27 Ergebnissätze (jede Klasse mit den passenden KV Daten)</a:t>
            </a:r>
            <a:br>
              <a:rPr lang="de-AT" dirty="0" smtClean="0"/>
            </a:br>
            <a:r>
              <a:rPr lang="de-AT" dirty="0" smtClean="0"/>
              <a:t>(Hinweis: Ihre DB kann andere Anzahlen haben) </a:t>
            </a:r>
          </a:p>
        </p:txBody>
      </p:sp>
      <p:pic>
        <p:nvPicPr>
          <p:cNvPr id="6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188640"/>
            <a:ext cx="792088" cy="792088"/>
          </a:xfrm>
          <a:prstGeom prst="rect">
            <a:avLst/>
          </a:prstGeom>
          <a:noFill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1628800"/>
            <a:ext cx="7386854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Gewinkelte Verbindung 11"/>
          <p:cNvCxnSpPr/>
          <p:nvPr/>
        </p:nvCxnSpPr>
        <p:spPr>
          <a:xfrm rot="5400000">
            <a:off x="4716016" y="2924944"/>
            <a:ext cx="504056" cy="5040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Rechteck 9"/>
          <p:cNvSpPr/>
          <p:nvPr/>
        </p:nvSpPr>
        <p:spPr>
          <a:xfrm>
            <a:off x="1763688" y="2636912"/>
            <a:ext cx="172819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61 Lehrer</a:t>
            </a:r>
            <a:endParaRPr lang="de-AT" dirty="0"/>
          </a:p>
        </p:txBody>
      </p:sp>
      <p:cxnSp>
        <p:nvCxnSpPr>
          <p:cNvPr id="14" name="Gewinkelte Verbindung 13"/>
          <p:cNvCxnSpPr/>
          <p:nvPr/>
        </p:nvCxnSpPr>
        <p:spPr>
          <a:xfrm rot="16200000" flipH="1">
            <a:off x="3563888" y="2924944"/>
            <a:ext cx="504056" cy="50405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5292080" y="2636912"/>
            <a:ext cx="172819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27 Klassen</a:t>
            </a:r>
            <a:endParaRPr lang="de-AT" dirty="0"/>
          </a:p>
        </p:txBody>
      </p:sp>
      <p:sp>
        <p:nvSpPr>
          <p:cNvPr id="21" name="Rechteck 20"/>
          <p:cNvSpPr/>
          <p:nvPr/>
        </p:nvSpPr>
        <p:spPr>
          <a:xfrm>
            <a:off x="3491880" y="3501008"/>
            <a:ext cx="1872208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27 Ergebnissätze </a:t>
            </a:r>
            <a:endParaRPr lang="de-AT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BZQUTYFKESgvC81jUT6uQ"/>
</p:tagLst>
</file>

<file path=ppt/theme/theme1.xml><?xml version="1.0" encoding="utf-8"?>
<a:theme xmlns:a="http://schemas.openxmlformats.org/drawingml/2006/main" name="HTL Spengergasse Vorlage V01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HTL Spengergasse Vorlage V01</Template>
  <TotalTime>0</TotalTime>
  <Words>1275</Words>
  <Application>Microsoft Office PowerPoint</Application>
  <PresentationFormat>Bildschirmpräsentation (4:3)</PresentationFormat>
  <Paragraphs>270</Paragraphs>
  <Slides>12</Slides>
  <Notes>12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HTL Spengergasse Vorlage V01</vt:lpstr>
      <vt:lpstr>DBIS2 –  Datenbanken und Informationssysteme</vt:lpstr>
      <vt:lpstr>Wiederholung Abfragen (auf 1 Tabelle)</vt:lpstr>
      <vt:lpstr>Wiederholung Abfragen (auf 1 Tabelle) 2</vt:lpstr>
      <vt:lpstr>Wiederholung Abfragen (auf 1 Tabelle) 3</vt:lpstr>
      <vt:lpstr>Wiederholung Abfragen (auf 1 Tabelle) 4</vt:lpstr>
      <vt:lpstr>Wiederholung Abfragen (auf 1 Tabelle) 5</vt:lpstr>
      <vt:lpstr>Abfragen in Access mit mehreren Tabellen</vt:lpstr>
      <vt:lpstr>Abfragen in Access mit mehreren Tabellen 2</vt:lpstr>
      <vt:lpstr>Abfragen in Access mit mehreren Tabellen 3</vt:lpstr>
      <vt:lpstr>Abfragen in Access mit mehreren Tabellen 4</vt:lpstr>
      <vt:lpstr>Abfragen in Access Übungen für Sie schuldb1_V3.mdb</vt:lpstr>
      <vt:lpstr>Abfragen in Access Übungen für Sie schuldb1_V3.mdb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DBIS2 –  Datenbanken und Informationssysteme</dc:title>
  <dc:creator>Divi</dc:creator>
  <cp:lastModifiedBy>psad</cp:lastModifiedBy>
  <cp:revision>226</cp:revision>
  <dcterms:created xsi:type="dcterms:W3CDTF">2010-09-09T10:26:00Z</dcterms:created>
  <dcterms:modified xsi:type="dcterms:W3CDTF">2012-03-03T11:35:12Z</dcterms:modified>
</cp:coreProperties>
</file>