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290" r:id="rId5"/>
    <p:sldId id="322" r:id="rId6"/>
    <p:sldId id="323" r:id="rId7"/>
    <p:sldId id="324" r:id="rId8"/>
    <p:sldId id="327" r:id="rId9"/>
    <p:sldId id="326" r:id="rId10"/>
    <p:sldId id="312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79053" autoAdjust="0"/>
  </p:normalViewPr>
  <p:slideViewPr>
    <p:cSldViewPr>
      <p:cViewPr>
        <p:scale>
          <a:sx n="80" d="100"/>
          <a:sy n="80" d="100"/>
        </p:scale>
        <p:origin x="-1301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544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0B1F9C-D4D9-4272-A315-C9A68CBB5628}" type="datetimeFigureOut">
              <a:rPr lang="de-AT" smtClean="0"/>
              <a:pPr/>
              <a:t>27.04.2012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0"/>
            <a:ext cx="6205538" cy="465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95278" y="4861441"/>
            <a:ext cx="6708745" cy="5373172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 (bezüglich der Datenbank aus Test Wiederholung der letzten Stunde)</a:t>
            </a:r>
          </a:p>
          <a:p>
            <a:endParaRPr lang="de-AT" baseline="0" dirty="0" smtClean="0"/>
          </a:p>
          <a:p>
            <a:r>
              <a:rPr lang="de-AT" dirty="0" smtClean="0"/>
              <a:t>Ist es möglich, </a:t>
            </a:r>
            <a:r>
              <a:rPr lang="de-AT" dirty="0" err="1" smtClean="0"/>
              <a:t>dass</a:t>
            </a:r>
            <a:r>
              <a:rPr lang="de-AT" dirty="0" smtClean="0"/>
              <a:t> zwischen 2 Tabellen mehr als eine Beziehung existiert</a:t>
            </a:r>
          </a:p>
          <a:p>
            <a:r>
              <a:rPr lang="de-AT" dirty="0" smtClean="0"/>
              <a:t>  ja, aber nicht in jedem Fall ist dies sinnvoll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Oberes Beispiel:   Schüler </a:t>
            </a:r>
            <a:r>
              <a:rPr lang="de-AT" baseline="0" dirty="0" err="1" smtClean="0"/>
              <a:t>PKs</a:t>
            </a:r>
            <a:r>
              <a:rPr lang="de-AT" baseline="0" dirty="0" smtClean="0"/>
              <a:t>  finden sich zweimal als FK in der Klasse,</a:t>
            </a:r>
          </a:p>
          <a:p>
            <a:r>
              <a:rPr lang="de-AT" baseline="0" dirty="0" smtClean="0"/>
              <a:t>                          abgebildet werden Klassensprecher und Stellvertreter</a:t>
            </a:r>
          </a:p>
          <a:p>
            <a:r>
              <a:rPr lang="de-AT" baseline="0" dirty="0" smtClean="0"/>
              <a:t>                          das sind 2  voneinander unabhängige Zuordnungen, </a:t>
            </a:r>
          </a:p>
          <a:p>
            <a:r>
              <a:rPr lang="de-AT" baseline="0" dirty="0" smtClean="0"/>
              <a:t>                          jede Klasse hat genau einen Klassensprecher und einen Stellvertreter</a:t>
            </a:r>
          </a:p>
          <a:p>
            <a:r>
              <a:rPr lang="de-AT" baseline="0" dirty="0" smtClean="0"/>
              <a:t>                          Bei Falscheingaben ist es leider möglich,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Schüler in falschen oder mehreren Klassen Klassensprecher sind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         Unabhängig davon gibt es noch eine Beziehung  von Klasse zu Schüler,</a:t>
            </a:r>
          </a:p>
          <a:p>
            <a:r>
              <a:rPr lang="de-AT" baseline="0" dirty="0" smtClean="0"/>
              <a:t>            diese regelt, in welche Klasse (nur eine) ein Schüler geht</a:t>
            </a:r>
          </a:p>
          <a:p>
            <a:r>
              <a:rPr lang="de-AT" baseline="0" dirty="0" smtClean="0"/>
              <a:t>            dies ist daher </a:t>
            </a:r>
            <a:r>
              <a:rPr lang="de-AT" baseline="0" dirty="0" err="1" smtClean="0"/>
              <a:t>ok</a:t>
            </a:r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Unteres Beispiel: Lehrer </a:t>
            </a:r>
            <a:r>
              <a:rPr lang="de-AT" baseline="0" dirty="0" err="1" smtClean="0"/>
              <a:t>PKs</a:t>
            </a:r>
            <a:r>
              <a:rPr lang="de-AT" baseline="0" dirty="0" smtClean="0"/>
              <a:t> finden sich 3 mal als Fremdschlüssel in Tabelle stunden</a:t>
            </a:r>
          </a:p>
          <a:p>
            <a:r>
              <a:rPr lang="de-AT" baseline="0" dirty="0" smtClean="0"/>
              <a:t>                         In einer Unterrichtsstunde (= 1 Datenzeile in Tabelle stunden)</a:t>
            </a:r>
          </a:p>
          <a:p>
            <a:r>
              <a:rPr lang="de-AT" baseline="0" dirty="0" smtClean="0"/>
              <a:t>                         soll mehr als ein Lehrer unterrichten können, weil es wahrscheinlich nie mehr als 3 sind wurden mal 3 Fremdschlüssel vorgesehen</a:t>
            </a:r>
          </a:p>
          <a:p>
            <a:r>
              <a:rPr lang="de-AT" baseline="0" dirty="0" smtClean="0"/>
              <a:t>                         Technisch ist </a:t>
            </a:r>
            <a:r>
              <a:rPr lang="de-AT" baseline="0" dirty="0" err="1" smtClean="0"/>
              <a:t>Lehrer</a:t>
            </a:r>
            <a:r>
              <a:rPr lang="de-AT" baseline="0" dirty="0" err="1" smtClean="0">
                <a:sym typeface="Wingdings" pitchFamily="2" charset="2"/>
              </a:rPr>
              <a:t></a:t>
            </a:r>
            <a:r>
              <a:rPr lang="de-AT" baseline="0" dirty="0" smtClean="0">
                <a:sym typeface="Wingdings" pitchFamily="2" charset="2"/>
              </a:rPr>
              <a:t> stunden also keine 1 zu n Beziehung, </a:t>
            </a:r>
          </a:p>
          <a:p>
            <a:r>
              <a:rPr lang="de-AT" baseline="0" dirty="0" smtClean="0">
                <a:sym typeface="Wingdings" pitchFamily="2" charset="2"/>
              </a:rPr>
              <a:t>                         dann sollte man gleich einem m:n Beziehung unterstellen und eine Zwischentabelle erstellen</a:t>
            </a:r>
            <a:endParaRPr lang="de-AT" baseline="0" dirty="0" smtClean="0"/>
          </a:p>
          <a:p>
            <a:r>
              <a:rPr lang="de-AT" baseline="0" dirty="0" smtClean="0"/>
              <a:t>                         Die oben gezeigte Variante mit 3 Fremdschlüssel ist nicht zu empfehlen</a:t>
            </a:r>
          </a:p>
          <a:p>
            <a:r>
              <a:rPr lang="de-AT" baseline="0" dirty="0" smtClean="0"/>
              <a:t>                        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Hinweis</a:t>
            </a:r>
          </a:p>
          <a:p>
            <a:r>
              <a:rPr lang="de-AT" dirty="0" smtClean="0"/>
              <a:t>  Access erlaubt zwar solche Beziehungen (nach Rückfrage), </a:t>
            </a:r>
          </a:p>
          <a:p>
            <a:r>
              <a:rPr lang="de-AT" dirty="0" smtClean="0"/>
              <a:t>  es wird</a:t>
            </a:r>
            <a:r>
              <a:rPr lang="de-AT" baseline="0" dirty="0" smtClean="0"/>
              <a:t> aber in der grafischen Darstellung</a:t>
            </a:r>
          </a:p>
          <a:p>
            <a:r>
              <a:rPr lang="de-AT" baseline="0" dirty="0" smtClean="0"/>
              <a:t>  eine Tabelle 2mal gezeichnet (obwohl physisch nur einmal vorhanden) </a:t>
            </a:r>
          </a:p>
          <a:p>
            <a:r>
              <a:rPr lang="de-AT" baseline="0" dirty="0" smtClean="0"/>
              <a:t>  Man stellt die dann einfach übereinander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Hinweis 2:  Dies hat aber starke Auswirkungen auf die Entwurfsansicht von Abfragen</a:t>
            </a:r>
          </a:p>
          <a:p>
            <a:r>
              <a:rPr lang="de-AT" baseline="0" dirty="0" smtClean="0"/>
              <a:t>                 Hat man beide Tabellen im FROM  (genauer zur Entwurfsansicht hinzugefügt)</a:t>
            </a:r>
          </a:p>
          <a:p>
            <a:r>
              <a:rPr lang="de-AT" baseline="0" dirty="0" smtClean="0"/>
              <a:t>                 werden auch beide Beziehungen für den ON Zweig vorgeschlagen.</a:t>
            </a:r>
          </a:p>
          <a:p>
            <a:r>
              <a:rPr lang="de-AT" baseline="0" dirty="0" smtClean="0"/>
              <a:t>        !!!!!! Je nach Fragestellung ist nur eine sinnvoll, die andere 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aus der Entwurfsansicht</a:t>
            </a:r>
          </a:p>
          <a:p>
            <a:r>
              <a:rPr lang="de-AT" baseline="0" dirty="0" smtClean="0"/>
              <a:t>                            entfernt werden (Strich durch Klicken markieren und </a:t>
            </a:r>
            <a:r>
              <a:rPr lang="de-AT" baseline="0" dirty="0" err="1" smtClean="0"/>
              <a:t>Entf</a:t>
            </a:r>
            <a:r>
              <a:rPr lang="de-AT" baseline="0" dirty="0" smtClean="0"/>
              <a:t> drücken)</a:t>
            </a:r>
          </a:p>
          <a:p>
            <a:r>
              <a:rPr lang="de-AT" baseline="0" dirty="0" smtClean="0"/>
              <a:t>                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Schritt 4 und 5 sind unterschiedlich,</a:t>
            </a:r>
          </a:p>
          <a:p>
            <a:endParaRPr lang="de-AT" dirty="0" smtClean="0"/>
          </a:p>
          <a:p>
            <a:r>
              <a:rPr lang="de-AT" dirty="0" smtClean="0"/>
              <a:t>Je</a:t>
            </a:r>
            <a:r>
              <a:rPr lang="de-AT" baseline="0" dirty="0" smtClean="0"/>
              <a:t> nachdem für welche Art der Abfrage man sich entscheidet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Wie kann man sich informieren</a:t>
            </a:r>
          </a:p>
          <a:p>
            <a:r>
              <a:rPr lang="de-AT" dirty="0" smtClean="0"/>
              <a:t> - Lesen (und verstehen) von wichtigen Vorgaben,</a:t>
            </a:r>
          </a:p>
          <a:p>
            <a:r>
              <a:rPr lang="de-AT" dirty="0" smtClean="0"/>
              <a:t>   wie</a:t>
            </a:r>
            <a:r>
              <a:rPr lang="de-AT" baseline="0" dirty="0" smtClean="0"/>
              <a:t> z.B.  Gesetzen, Schulungsunterlagen der Mitarbeiter,</a:t>
            </a:r>
          </a:p>
          <a:p>
            <a:r>
              <a:rPr lang="de-AT" baseline="0" dirty="0" smtClean="0"/>
              <a:t>   Beschreibungen von Arbeitsanleitungen</a:t>
            </a:r>
          </a:p>
          <a:p>
            <a:r>
              <a:rPr lang="de-AT" baseline="0" dirty="0" smtClean="0"/>
              <a:t>       (diese können aber veraltet sein bzw. nicht genau eingehalten werden)</a:t>
            </a:r>
          </a:p>
          <a:p>
            <a:pPr>
              <a:buFontTx/>
              <a:buChar char="-"/>
            </a:pPr>
            <a:r>
              <a:rPr lang="de-AT" baseline="0" dirty="0" smtClean="0"/>
              <a:t> Interviews . Man befragt die Leute, was Ihre wesentlichen Arbeitsschritte sind</a:t>
            </a:r>
            <a:br>
              <a:rPr lang="de-AT" baseline="0" dirty="0" smtClean="0"/>
            </a:br>
            <a:r>
              <a:rPr lang="de-AT" baseline="0" dirty="0" smtClean="0"/>
              <a:t>       (leider erzählen verschiedene Personen durchwegs verschiedene Geschichten)</a:t>
            </a:r>
            <a:br>
              <a:rPr lang="de-AT" baseline="0" dirty="0" smtClean="0"/>
            </a:br>
            <a:r>
              <a:rPr lang="de-AT" baseline="0" dirty="0" smtClean="0"/>
              <a:t>       auch erfährt man nur was verbesserungswürdig ist und kaum Dinge, die zufriedenstellend funktionieren aber sehr wichtig sind</a:t>
            </a:r>
          </a:p>
          <a:p>
            <a:pPr>
              <a:buFontTx/>
              <a:buChar char="-"/>
            </a:pPr>
            <a:r>
              <a:rPr lang="de-AT" baseline="0" dirty="0" smtClean="0"/>
              <a:t> verwendete Formulare und Computerprogramme </a:t>
            </a:r>
            <a:br>
              <a:rPr lang="de-AT" baseline="0" dirty="0" smtClean="0"/>
            </a:br>
            <a:r>
              <a:rPr lang="de-AT" baseline="0" dirty="0" smtClean="0"/>
              <a:t>       sind häufig sehr </a:t>
            </a:r>
            <a:r>
              <a:rPr lang="de-AT" baseline="0" dirty="0" err="1" smtClean="0"/>
              <a:t>verlässliche</a:t>
            </a:r>
            <a:r>
              <a:rPr lang="de-AT" baseline="0" dirty="0" smtClean="0"/>
              <a:t> Quellen bezüglich der tatsächlichen Abläufe	</a:t>
            </a:r>
            <a:br>
              <a:rPr lang="de-AT" baseline="0" dirty="0" smtClean="0"/>
            </a:br>
            <a:r>
              <a:rPr lang="de-AT" baseline="0" dirty="0" smtClean="0"/>
              <a:t>   In der Schule wäre beispielsweise der Stundenplan oder ein Zeugnis ein solches wichtiges Formular</a:t>
            </a:r>
          </a:p>
          <a:p>
            <a:pPr>
              <a:buFontTx/>
              <a:buNone/>
            </a:pP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Familie vermerkt alle Ausgaben (!!!! Wichtig, 1 Zeile ist eine Ausgabe) im Haushaltsbuch.</a:t>
            </a:r>
          </a:p>
          <a:p>
            <a:endParaRPr lang="de-AT" dirty="0" smtClean="0"/>
          </a:p>
          <a:p>
            <a:r>
              <a:rPr lang="de-AT" dirty="0" smtClean="0"/>
              <a:t>Die</a:t>
            </a:r>
            <a:r>
              <a:rPr lang="de-AT" baseline="0" dirty="0" smtClean="0"/>
              <a:t> Familienmitglieder (4)  sind hier  als  Eltern,  </a:t>
            </a:r>
            <a:r>
              <a:rPr lang="de-AT" baseline="0" dirty="0" err="1" smtClean="0"/>
              <a:t>Wissi</a:t>
            </a:r>
            <a:r>
              <a:rPr lang="de-AT" baseline="0" dirty="0" smtClean="0"/>
              <a:t> (1. Kind) und </a:t>
            </a:r>
            <a:r>
              <a:rPr lang="de-AT" baseline="0" dirty="0" err="1" smtClean="0"/>
              <a:t>Wisseline</a:t>
            </a:r>
            <a:r>
              <a:rPr lang="de-AT" baseline="0" dirty="0" smtClean="0"/>
              <a:t> (2. Kind) bezeichnet.</a:t>
            </a:r>
          </a:p>
          <a:p>
            <a:r>
              <a:rPr lang="de-AT" baseline="0" dirty="0" smtClean="0"/>
              <a:t>      Die Eltern fungieren offensichtlich bei den Ausgaben nur als eine Person.</a:t>
            </a:r>
          </a:p>
          <a:p>
            <a:r>
              <a:rPr lang="de-AT" baseline="0" dirty="0" smtClean="0"/>
              <a:t>                 </a:t>
            </a:r>
          </a:p>
          <a:p>
            <a:r>
              <a:rPr lang="de-AT" baseline="0" dirty="0" smtClean="0"/>
              <a:t>Jede Ausgabe wird  als eine Zeile eingetragen und der Geldbetrag wird der Person (oder den Personen) zugeteilt.</a:t>
            </a:r>
          </a:p>
          <a:p>
            <a:r>
              <a:rPr lang="de-AT" baseline="0" dirty="0" smtClean="0"/>
              <a:t>        Die Linie innerhalb der Personenspalten steht für den Dezimalpunkt.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Vergleichbar ist </a:t>
            </a:r>
            <a:r>
              <a:rPr lang="de-AT" dirty="0" err="1" smtClean="0"/>
              <a:t>z,B</a:t>
            </a:r>
            <a:r>
              <a:rPr lang="de-AT" dirty="0" smtClean="0"/>
              <a:t>, die Tabelle </a:t>
            </a:r>
            <a:r>
              <a:rPr lang="de-AT" dirty="0" err="1" smtClean="0"/>
              <a:t>schueler</a:t>
            </a:r>
            <a:endParaRPr lang="de-AT" dirty="0" smtClean="0"/>
          </a:p>
          <a:p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Auch dort ist die </a:t>
            </a:r>
            <a:r>
              <a:rPr lang="de-AT" dirty="0" err="1" smtClean="0"/>
              <a:t>S_Nr</a:t>
            </a:r>
            <a:r>
              <a:rPr lang="de-AT" dirty="0" smtClean="0"/>
              <a:t> eine fortlaufende </a:t>
            </a:r>
            <a:r>
              <a:rPr lang="de-AT" dirty="0" err="1" smtClean="0"/>
              <a:t>Nummerierung</a:t>
            </a:r>
            <a:endParaRPr lang="de-AT" dirty="0" smtClean="0"/>
          </a:p>
          <a:p>
            <a:pPr>
              <a:buFontTx/>
              <a:buChar char="-"/>
            </a:pPr>
            <a:r>
              <a:rPr lang="de-AT" dirty="0" smtClean="0"/>
              <a:t>Es gibt beim Schüler mehrere kategorisierende</a:t>
            </a:r>
            <a:r>
              <a:rPr lang="de-AT" baseline="0" dirty="0" smtClean="0"/>
              <a:t> Spalten (</a:t>
            </a:r>
            <a:r>
              <a:rPr lang="de-AT" baseline="0" dirty="0" err="1" smtClean="0"/>
              <a:t>z.B</a:t>
            </a:r>
            <a:r>
              <a:rPr lang="de-AT" baseline="0" dirty="0" smtClean="0"/>
              <a:t>: Geschlecht, Religion, Staatsbürgerschaft)</a:t>
            </a:r>
            <a:br>
              <a:rPr lang="de-AT" baseline="0" dirty="0" smtClean="0"/>
            </a:br>
            <a:r>
              <a:rPr lang="de-AT" baseline="0" dirty="0" smtClean="0"/>
              <a:t>  dies sind dort alles Fremdschlüssel, die erlaubten eintragbaren Werte stehen jeweils in </a:t>
            </a:r>
            <a:r>
              <a:rPr lang="de-AT" baseline="0" dirty="0" err="1" smtClean="0"/>
              <a:t>in</a:t>
            </a:r>
            <a:r>
              <a:rPr lang="de-AT" baseline="0" dirty="0" smtClean="0"/>
              <a:t> den Tabellen  Geschlechter, Religionen</a:t>
            </a:r>
          </a:p>
          <a:p>
            <a:pPr>
              <a:buFontTx/>
              <a:buChar char="-"/>
            </a:pPr>
            <a:endParaRPr lang="de-AT" baseline="0" dirty="0" smtClean="0"/>
          </a:p>
          <a:p>
            <a:pPr>
              <a:buFontTx/>
              <a:buChar char="-"/>
            </a:pPr>
            <a:r>
              <a:rPr lang="de-AT" baseline="0" dirty="0" smtClean="0"/>
              <a:t>Die Personenspalten würden so nie in einer Datenbank vorkommen,</a:t>
            </a:r>
          </a:p>
          <a:p>
            <a:pPr>
              <a:buFontTx/>
              <a:buChar char="-"/>
            </a:pPr>
            <a:r>
              <a:rPr lang="de-AT" baseline="0" dirty="0" smtClean="0"/>
              <a:t>Vielmehr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es  Personen als eigene Tabelle geben,</a:t>
            </a:r>
            <a:r>
              <a:rPr lang="de-AT" baseline="0" dirty="0"/>
              <a:t/>
            </a:r>
            <a:br>
              <a:rPr lang="de-AT" baseline="0" dirty="0"/>
            </a:br>
            <a:r>
              <a:rPr lang="de-AT" baseline="0" dirty="0" smtClean="0"/>
              <a:t>  </a:t>
            </a:r>
          </a:p>
          <a:p>
            <a:pPr>
              <a:buFontTx/>
              <a:buChar char="-"/>
            </a:pPr>
            <a:r>
              <a:rPr lang="de-AT" baseline="0" dirty="0" smtClean="0"/>
              <a:t>Zwischen Personen und Ausgaben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eine passende Beziehung erstellt werden</a:t>
            </a:r>
          </a:p>
          <a:p>
            <a:pPr>
              <a:buFontTx/>
              <a:buChar char="-"/>
            </a:pPr>
            <a:endParaRPr lang="de-AT" baseline="0" dirty="0" smtClean="0"/>
          </a:p>
          <a:p>
            <a:pPr>
              <a:buFontTx/>
              <a:buChar char="-"/>
            </a:pPr>
            <a:r>
              <a:rPr lang="de-AT" baseline="0" dirty="0" smtClean="0"/>
              <a:t>Hinweis  sie wissen hoffentlich wie bei n:m Beziehungen vorgegangen werden </a:t>
            </a:r>
            <a:r>
              <a:rPr lang="de-AT" baseline="0" dirty="0" err="1" smtClean="0"/>
              <a:t>muss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Haben Sie in Access eine Datenbank geöffnet wird diese grundsätzlich geschlossen wenn Sie eine neue DB </a:t>
            </a:r>
          </a:p>
          <a:p>
            <a:r>
              <a:rPr lang="de-AT" baseline="0" dirty="0" smtClean="0"/>
              <a:t>  um Menü  Datei Neu anlegen.</a:t>
            </a:r>
          </a:p>
          <a:p>
            <a:r>
              <a:rPr lang="de-AT" baseline="0" dirty="0" smtClean="0"/>
              <a:t>Sie müssen sofort den Dateinamen zur Speicherung angeben,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beiden </a:t>
            </a:r>
            <a:r>
              <a:rPr lang="de-AT" baseline="0" dirty="0" err="1" smtClean="0"/>
              <a:t>Settings</a:t>
            </a:r>
            <a:r>
              <a:rPr lang="de-AT" baseline="0" dirty="0" smtClean="0"/>
              <a:t> sind nur Empfehlungen, </a:t>
            </a:r>
          </a:p>
          <a:p>
            <a:r>
              <a:rPr lang="de-AT" baseline="0" dirty="0" smtClean="0"/>
              <a:t>  speziell der 2. Punkt ist aber in der Praxis ein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!</a:t>
            </a:r>
          </a:p>
          <a:p>
            <a:r>
              <a:rPr lang="de-AT" baseline="0" dirty="0" smtClean="0"/>
              <a:t>Entwurfsänderungen sollten NUR in Entwurfsansicht getätigt werden!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Nur im Tabellenentwurf  kann man im Detail angeben wie die neue Tabelle aussehen soll</a:t>
            </a:r>
          </a:p>
          <a:p>
            <a:r>
              <a:rPr lang="de-AT" baseline="0" dirty="0" smtClean="0"/>
              <a:t> Ausfüllen von  Feldname, Datentyp, unten erweiterte Angaben wie Feldgröße, Eingabe erforderlich</a:t>
            </a:r>
          </a:p>
          <a:p>
            <a:r>
              <a:rPr lang="de-AT" baseline="0" dirty="0" smtClean="0"/>
              <a:t>                  oder auch Beschriftung, Bezeichnung, Formate</a:t>
            </a:r>
          </a:p>
          <a:p>
            <a:endParaRPr lang="de-AT" baseline="0" dirty="0" smtClean="0"/>
          </a:p>
          <a:p>
            <a:r>
              <a:rPr lang="de-AT" baseline="0" dirty="0" smtClean="0"/>
              <a:t>Vergessen Sie nicht auf  Primärschlüssel und Fremdschlüssel</a:t>
            </a:r>
          </a:p>
          <a:p>
            <a:r>
              <a:rPr lang="de-AT" baseline="0" dirty="0" smtClean="0"/>
              <a:t>                sowie auf die Beziehungen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Datenbanken wird grundsätzlich zuerst die Struktur der Daten festgelegt, erst danach können Daten gespeichert werden!!!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27.04.2012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060848"/>
            <a:ext cx="2627784" cy="2775852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5652120" y="4725144"/>
            <a:ext cx="3240360" cy="1296144"/>
          </a:xfrm>
          <a:prstGeom prst="wedgeRoundRectCallout">
            <a:avLst>
              <a:gd name="adj1" fmla="val -62046"/>
              <a:gd name="adj2" fmla="val -1353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Gibt es sinnvolle Beispiele für mehrere  Beziehungen zwischen 2 Tabellen  II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56792"/>
            <a:ext cx="39877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3" y="3789040"/>
            <a:ext cx="481290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124744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DB vorbereiten </a:t>
            </a:r>
          </a:p>
          <a:p>
            <a:pPr algn="ctr"/>
            <a:r>
              <a:rPr lang="de-AT" sz="6600" dirty="0" smtClean="0">
                <a:latin typeface="Calibri" pitchFamily="34" charset="0"/>
              </a:rPr>
              <a:t>Für Formulare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3491880" y="3573016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7694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Praktisches Beispiel</a:t>
            </a:r>
            <a:b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 - modellieren und auch erstellen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 vorbereiten für Formulare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</p:nvPr>
        </p:nvGraphicFramePr>
        <p:xfrm>
          <a:off x="1043609" y="4869160"/>
          <a:ext cx="77047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60"/>
                <a:gridCol w="2568260"/>
                <a:gridCol w="2568260"/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484784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DB   modellieren</a:t>
            </a:r>
            <a:endParaRPr lang="de-AT" sz="44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395536" y="2636912"/>
            <a:ext cx="8424936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                                            </a:t>
            </a:r>
            <a:r>
              <a:rPr lang="de-AT" b="1" dirty="0" smtClean="0">
                <a:solidFill>
                  <a:srgbClr val="FF0000"/>
                </a:solidFill>
              </a:rPr>
              <a:t> - nennt man bei Datenbanken den </a:t>
            </a:r>
            <a:r>
              <a:rPr lang="de-AT" b="1" dirty="0" err="1" smtClean="0">
                <a:solidFill>
                  <a:srgbClr val="FF0000"/>
                </a:solidFill>
              </a:rPr>
              <a:t>Entwurfsprozess</a:t>
            </a:r>
            <a:r>
              <a:rPr lang="de-AT" b="1" dirty="0" smtClean="0">
                <a:solidFill>
                  <a:srgbClr val="FF0000"/>
                </a:solidFill>
              </a:rPr>
              <a:t> wie man von Anforderungen zu einem DB-Modell (Tabellen und Beziehungen) und später zu einer wirklichen Datenbank kommt. </a:t>
            </a:r>
            <a:br>
              <a:rPr lang="de-AT" b="1" dirty="0" smtClean="0">
                <a:solidFill>
                  <a:srgbClr val="FF0000"/>
                </a:solidFill>
              </a:rPr>
            </a:br>
            <a:r>
              <a:rPr lang="de-AT" sz="4000" b="1" dirty="0" smtClean="0"/>
              <a:t>Wie geht man grundsätzlich vor?</a:t>
            </a:r>
            <a:endParaRPr lang="de-AT" dirty="0" smtClean="0"/>
          </a:p>
          <a:p>
            <a:r>
              <a:rPr lang="de-AT" dirty="0" smtClean="0"/>
              <a:t>Man versucht einen möglichst guten Wissensstand über die Realität zu erlangen, dazu sieht man sich im Detail an wie die Abläufe jetzt funktionieren.</a:t>
            </a:r>
          </a:p>
          <a:p>
            <a:r>
              <a:rPr lang="de-AT" dirty="0" smtClean="0"/>
              <a:t>Und bildet dies in der Datenbank ab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730755" y="980728"/>
            <a:ext cx="3769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Modellieren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>
            <a:normAutofit/>
          </a:bodyPr>
          <a:lstStyle/>
          <a:p>
            <a:r>
              <a:rPr lang="de-AT" dirty="0" smtClean="0"/>
              <a:t>So sieht unser Formular aus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7" name="Picture 3" descr="C:\Users\psad\Desktop\DBIS2\20110504_Access07\scanwissiwisseli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8818254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In der tabellarischen Darstellung ist eine Zeile eine Ausgabe.</a:t>
            </a:r>
          </a:p>
          <a:p>
            <a:r>
              <a:rPr lang="de-AT" dirty="0" smtClean="0"/>
              <a:t>Spalte Nummer ist eine fortlaufend numerierende Zahl (die Datenbank bietet dafür den Typ Autowert)</a:t>
            </a:r>
          </a:p>
          <a:p>
            <a:r>
              <a:rPr lang="de-AT" dirty="0" smtClean="0"/>
              <a:t>Datum und Bezeichnung sind normale Felder</a:t>
            </a:r>
          </a:p>
          <a:p>
            <a:r>
              <a:rPr lang="de-AT" dirty="0" smtClean="0"/>
              <a:t>Art ist ein kategorisierendes Feld und kann nur bestimmte Werte annehmen.</a:t>
            </a:r>
          </a:p>
          <a:p>
            <a:r>
              <a:rPr lang="de-AT" dirty="0" smtClean="0"/>
              <a:t>Die 3 Personenspalten (sehen aus wie eine Excel </a:t>
            </a:r>
            <a:r>
              <a:rPr lang="de-AT" dirty="0" err="1" smtClean="0"/>
              <a:t>Pivotausgabe</a:t>
            </a:r>
            <a:r>
              <a:rPr lang="de-AT" dirty="0" smtClean="0"/>
              <a:t>) zeigen welcher Geldbetrag welcher Person zugeordnet wird. </a:t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 Access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Erstellen Sie eine neue Datenbank </a:t>
            </a:r>
            <a:br>
              <a:rPr lang="de-AT" dirty="0" smtClean="0"/>
            </a:br>
            <a:r>
              <a:rPr lang="de-AT" dirty="0" smtClean="0"/>
              <a:t>in Access</a:t>
            </a:r>
          </a:p>
          <a:p>
            <a:endParaRPr lang="de-AT" dirty="0" smtClean="0"/>
          </a:p>
          <a:p>
            <a:r>
              <a:rPr lang="de-AT" dirty="0" smtClean="0"/>
              <a:t>Stellen Sie in Datei-Optionen-</a:t>
            </a:r>
            <a:br>
              <a:rPr lang="de-AT" dirty="0" smtClean="0"/>
            </a:br>
            <a:r>
              <a:rPr lang="de-AT" dirty="0" smtClean="0"/>
              <a:t>Aktuelle Datenbank  folgende</a:t>
            </a:r>
            <a:br>
              <a:rPr lang="de-AT" dirty="0" smtClean="0"/>
            </a:br>
            <a:r>
              <a:rPr lang="de-AT" dirty="0" err="1" smtClean="0"/>
              <a:t>Settings</a:t>
            </a:r>
            <a:r>
              <a:rPr lang="de-AT" dirty="0" smtClean="0"/>
              <a:t> sinnvoll ein:</a:t>
            </a:r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980728"/>
            <a:ext cx="27670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Users\psad\AppData\Local\Temp\SNAGHTML12047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149080"/>
            <a:ext cx="5743575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 Access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Erstellen von Tabellen IMMER in Entwurf!!!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Erstellen Tabelle ist völlig ungeeignet, Access errät dabei aus eingegebenen Daten den Datentyp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844824"/>
            <a:ext cx="4608512" cy="274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C:\Users\psad\AppData\Local\Temp\SNAGHTML137d54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564904"/>
            <a:ext cx="3600450" cy="1990725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>
            <a:off x="4572000" y="342900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DB modellieren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Und jetzt sind Sie dran</a:t>
            </a:r>
          </a:p>
          <a:p>
            <a:endParaRPr lang="de-AT" dirty="0" smtClean="0"/>
          </a:p>
          <a:p>
            <a:r>
              <a:rPr lang="de-AT" dirty="0" smtClean="0"/>
              <a:t>Wenn Sie noch keine klare Vorstellung vom Ergebnis haben beginnen Sie schon mal mit der Tabelle Ausgaben.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873</Words>
  <Application>Microsoft Office PowerPoint</Application>
  <PresentationFormat>Bildschirmpräsentation (4:3)</PresentationFormat>
  <Paragraphs>145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HTL Spengergasse Vorlage V01</vt:lpstr>
      <vt:lpstr>DBIS2 –  Datenbanken und Informationssysteme</vt:lpstr>
      <vt:lpstr>Lernziele</vt:lpstr>
      <vt:lpstr>Folie 3</vt:lpstr>
      <vt:lpstr>DB modellieren</vt:lpstr>
      <vt:lpstr>DB modellieren</vt:lpstr>
      <vt:lpstr>DB modellieren</vt:lpstr>
      <vt:lpstr>DB modellieren Access</vt:lpstr>
      <vt:lpstr>DB modellieren Access</vt:lpstr>
      <vt:lpstr>DB modellieren</vt:lpstr>
      <vt:lpstr>Folie 10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347</cp:revision>
  <dcterms:created xsi:type="dcterms:W3CDTF">2010-09-09T10:26:00Z</dcterms:created>
  <dcterms:modified xsi:type="dcterms:W3CDTF">2012-04-27T08:24:02Z</dcterms:modified>
</cp:coreProperties>
</file>