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79" r:id="rId6"/>
    <p:sldId id="280" r:id="rId7"/>
    <p:sldId id="273" r:id="rId8"/>
    <p:sldId id="281" r:id="rId9"/>
    <p:sldId id="287" r:id="rId10"/>
    <p:sldId id="288" r:id="rId11"/>
    <p:sldId id="282" r:id="rId12"/>
    <p:sldId id="272" r:id="rId13"/>
    <p:sldId id="283" r:id="rId14"/>
    <p:sldId id="284" r:id="rId15"/>
    <p:sldId id="285" r:id="rId16"/>
    <p:sldId id="286" r:id="rId17"/>
    <p:sldId id="27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80000" autoAdjust="0"/>
  </p:normalViewPr>
  <p:slideViewPr>
    <p:cSldViewPr>
      <p:cViewPr>
        <p:scale>
          <a:sx n="80" d="100"/>
          <a:sy n="80" d="100"/>
        </p:scale>
        <p:origin x="-1022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2136"/>
    </p:cViewPr>
  </p:notesTextViewPr>
  <p:notesViewPr>
    <p:cSldViewPr>
      <p:cViewPr varScale="1">
        <p:scale>
          <a:sx n="68" d="100"/>
          <a:sy n="68" d="100"/>
        </p:scale>
        <p:origin x="-249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13.02.2012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arpened.net/glossary/definition/petabyte" TargetMode="External"/><Relationship Id="rId3" Type="http://schemas.openxmlformats.org/officeDocument/2006/relationships/hyperlink" Target="http://www.sharpened.net/glossary/definition/byte" TargetMode="External"/><Relationship Id="rId7" Type="http://schemas.openxmlformats.org/officeDocument/2006/relationships/hyperlink" Target="http://www.sharpened.net/glossary/definition/terabyt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harpened.net/glossary/definition/gigabyte" TargetMode="External"/><Relationship Id="rId11" Type="http://schemas.openxmlformats.org/officeDocument/2006/relationships/hyperlink" Target="http://www.sharpened.net/glossary/definition/yottabyte" TargetMode="External"/><Relationship Id="rId5" Type="http://schemas.openxmlformats.org/officeDocument/2006/relationships/hyperlink" Target="http://www.sharpened.net/glossary/definition/megabyte" TargetMode="External"/><Relationship Id="rId10" Type="http://schemas.openxmlformats.org/officeDocument/2006/relationships/hyperlink" Target="http://www.sharpened.net/glossary/definition/zettabyte" TargetMode="External"/><Relationship Id="rId4" Type="http://schemas.openxmlformats.org/officeDocument/2006/relationships/hyperlink" Target="http://www.sharpened.net/glossary/definition/kilobyte" TargetMode="External"/><Relationship Id="rId9" Type="http://schemas.openxmlformats.org/officeDocument/2006/relationships/hyperlink" Target="http://www.sharpened.net/glossary/definition/exabyt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Excel   </a:t>
            </a:r>
            <a:r>
              <a:rPr lang="de-AT" dirty="0" smtClean="0">
                <a:sym typeface="Wingdings" pitchFamily="2" charset="2"/>
              </a:rPr>
              <a:t>  Access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Tabellen  enthalten  Felder (in </a:t>
            </a:r>
            <a:r>
              <a:rPr lang="de-AT" baseline="0" dirty="0" err="1" smtClean="0"/>
              <a:t>xls</a:t>
            </a:r>
            <a:r>
              <a:rPr lang="de-AT" baseline="0" dirty="0" smtClean="0"/>
              <a:t> die Spalten), welche über Datentypen (Text, Zahl, Datum) verfügen</a:t>
            </a:r>
            <a:br>
              <a:rPr lang="de-AT" baseline="0" dirty="0" smtClean="0"/>
            </a:br>
            <a:r>
              <a:rPr lang="de-AT" baseline="0" dirty="0" smtClean="0"/>
              <a:t>  ein (oder) mehrere Felder bilden den PK (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) welcher über alle Datensätze (Zeilen) der Tabelle eindeutig sein muß</a:t>
            </a:r>
          </a:p>
          <a:p>
            <a:endParaRPr lang="de-AT" baseline="0" dirty="0" smtClean="0"/>
          </a:p>
          <a:p>
            <a:r>
              <a:rPr lang="de-AT" baseline="0" dirty="0" smtClean="0"/>
              <a:t>Beziehungen werden mittels FK (</a:t>
            </a:r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) hergestellt,</a:t>
            </a:r>
          </a:p>
          <a:p>
            <a:r>
              <a:rPr lang="de-AT" baseline="0" dirty="0" smtClean="0"/>
              <a:t>  welche nur Werte enthalten können, welche im zugehörigen </a:t>
            </a:r>
            <a:r>
              <a:rPr lang="de-AT" baseline="0" dirty="0" err="1" smtClean="0"/>
              <a:t>pk</a:t>
            </a:r>
            <a:r>
              <a:rPr lang="de-AT" baseline="0" dirty="0" smtClean="0"/>
              <a:t> bereits vorkommen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baseline="0" dirty="0" smtClean="0"/>
              <a:t>Beziehungen werden in Datenbanken dargestellt, indem man</a:t>
            </a:r>
          </a:p>
          <a:p>
            <a:r>
              <a:rPr lang="de-AT" baseline="0" dirty="0" smtClean="0"/>
              <a:t>   zu einem PK (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)  einen FK (</a:t>
            </a:r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) definiert (im FK dürfen nur Werte des zugehörigen </a:t>
            </a:r>
            <a:r>
              <a:rPr lang="de-AT" baseline="0" dirty="0" err="1" smtClean="0"/>
              <a:t>pk</a:t>
            </a:r>
            <a:r>
              <a:rPr lang="de-AT" baseline="0" dirty="0" smtClean="0"/>
              <a:t> enthalten sein)</a:t>
            </a:r>
          </a:p>
          <a:p>
            <a:r>
              <a:rPr lang="de-AT" baseline="0" dirty="0" smtClean="0"/>
              <a:t/>
            </a:r>
            <a:br>
              <a:rPr lang="de-AT" baseline="0" dirty="0" smtClean="0"/>
            </a:br>
            <a:r>
              <a:rPr lang="de-AT" baseline="0" dirty="0" smtClean="0"/>
              <a:t>Beziehungen sind in Datenbanken praktisch immer  1  zu n</a:t>
            </a:r>
          </a:p>
          <a:p>
            <a:r>
              <a:rPr lang="de-AT" baseline="0" dirty="0" smtClean="0"/>
              <a:t>  hier kann ein Datensatz aus Geschlechter vielen verschiedenen Schülern zugewiesen werden</a:t>
            </a:r>
            <a:br>
              <a:rPr lang="de-AT" baseline="0" dirty="0" smtClean="0"/>
            </a:br>
            <a:r>
              <a:rPr lang="de-AT" baseline="0" dirty="0" smtClean="0"/>
              <a:t>  ein Schüler hat aber genau 1 Geschlecht (weil es einen </a:t>
            </a:r>
            <a:r>
              <a:rPr lang="de-AT" baseline="0" dirty="0" err="1" smtClean="0"/>
              <a:t>Ges_ID</a:t>
            </a:r>
            <a:r>
              <a:rPr lang="de-AT" baseline="0" dirty="0" smtClean="0"/>
              <a:t>  Wert nur einmal geben kann  </a:t>
            </a:r>
            <a:r>
              <a:rPr lang="de-AT" baseline="0" dirty="0" smtClean="0">
                <a:sym typeface="Wingdings" pitchFamily="2" charset="2"/>
              </a:rPr>
              <a:t> </a:t>
            </a:r>
            <a:r>
              <a:rPr lang="de-AT" baseline="0" dirty="0" err="1" smtClean="0">
                <a:sym typeface="Wingdings" pitchFamily="2" charset="2"/>
              </a:rPr>
              <a:t>pk</a:t>
            </a:r>
            <a:r>
              <a:rPr lang="de-AT" baseline="0" dirty="0" smtClean="0">
                <a:sym typeface="Wingdings" pitchFamily="2" charset="2"/>
              </a:rPr>
              <a:t> </a:t>
            </a:r>
            <a:r>
              <a:rPr lang="de-AT" baseline="0" dirty="0" err="1" smtClean="0">
                <a:sym typeface="Wingdings" pitchFamily="2" charset="2"/>
              </a:rPr>
              <a:t>muss</a:t>
            </a:r>
            <a:r>
              <a:rPr lang="de-AT" baseline="0" dirty="0" smtClean="0">
                <a:sym typeface="Wingdings" pitchFamily="2" charset="2"/>
              </a:rPr>
              <a:t> eindeutig sein</a:t>
            </a:r>
          </a:p>
          <a:p>
            <a:r>
              <a:rPr lang="de-AT" baseline="0" dirty="0" smtClean="0">
                <a:sym typeface="Wingdings" pitchFamily="2" charset="2"/>
              </a:rPr>
              <a:t>                                                              und bei einem </a:t>
            </a:r>
            <a:r>
              <a:rPr lang="de-AT" baseline="0" dirty="0" err="1" smtClean="0">
                <a:sym typeface="Wingdings" pitchFamily="2" charset="2"/>
              </a:rPr>
              <a:t>Schueler</a:t>
            </a:r>
            <a:r>
              <a:rPr lang="de-AT" baseline="0" dirty="0" smtClean="0">
                <a:sym typeface="Wingdings" pitchFamily="2" charset="2"/>
              </a:rPr>
              <a:t> nur ein </a:t>
            </a:r>
            <a:r>
              <a:rPr lang="de-AT" baseline="0" dirty="0" err="1" smtClean="0">
                <a:sym typeface="Wingdings" pitchFamily="2" charset="2"/>
              </a:rPr>
              <a:t>S_Geschlecht</a:t>
            </a:r>
            <a:r>
              <a:rPr lang="de-AT" baseline="0" dirty="0" smtClean="0">
                <a:sym typeface="Wingdings" pitchFamily="2" charset="2"/>
              </a:rPr>
              <a:t> Eintrag existiert)</a:t>
            </a:r>
            <a:r>
              <a:rPr lang="de-AT" baseline="0" dirty="0" smtClean="0"/>
              <a:t/>
            </a:r>
            <a:br>
              <a:rPr lang="de-AT" baseline="0" dirty="0" smtClean="0"/>
            </a:br>
            <a:endParaRPr lang="de-AT" baseline="0" dirty="0" smtClean="0"/>
          </a:p>
          <a:p>
            <a:r>
              <a:rPr lang="de-AT" baseline="0" dirty="0" smtClean="0"/>
              <a:t>  1 : n  kann man daher auch so sehen</a:t>
            </a:r>
          </a:p>
          <a:p>
            <a:r>
              <a:rPr lang="de-AT" baseline="0" dirty="0" smtClean="0"/>
              <a:t>           1 PK Wert kann (in verschiedenen Datensätzen) als FK Wert auftreten</a:t>
            </a:r>
          </a:p>
          <a:p>
            <a:r>
              <a:rPr lang="de-AT" baseline="0" dirty="0" smtClean="0"/>
              <a:t>           1 FK Wert verweist aber nur auf genau einen PK Wert (dieser kann ja nur einmal vorkommen)</a:t>
            </a:r>
          </a:p>
          <a:p>
            <a:endParaRPr lang="de-AT" baseline="0" dirty="0" smtClean="0"/>
          </a:p>
          <a:p>
            <a:r>
              <a:rPr lang="de-AT" baseline="0" dirty="0" smtClean="0"/>
              <a:t/>
            </a:r>
            <a:br>
              <a:rPr lang="de-AT" baseline="0" dirty="0" smtClean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</a:t>
            </a:r>
            <a:r>
              <a:rPr lang="de-AT" baseline="0" dirty="0" smtClean="0"/>
              <a:t> in MS Access verwendete Diagrammdarstellung (Menü Extras – Beziehungen  bzw. Datenbanktools - Beziehungen)</a:t>
            </a:r>
            <a:br>
              <a:rPr lang="de-AT" baseline="0" dirty="0" smtClean="0"/>
            </a:br>
            <a:r>
              <a:rPr lang="de-AT" baseline="0" dirty="0" smtClean="0"/>
              <a:t>zeigt bei den Beziehungen genau an wo der FK steht.</a:t>
            </a:r>
          </a:p>
          <a:p>
            <a:r>
              <a:rPr lang="de-AT" baseline="0" dirty="0" smtClean="0"/>
              <a:t>Beziehungspfeile haben am mit „1“ gekennzeichneten Ende den PK (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)</a:t>
            </a:r>
            <a:br>
              <a:rPr lang="de-AT" baseline="0" dirty="0" smtClean="0"/>
            </a:br>
            <a:r>
              <a:rPr lang="de-AT" baseline="0" dirty="0" smtClean="0"/>
              <a:t>     und am mit „unendlich“ gekennzeichneten Ende den FK stehen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Religionen hat derzeit keine Beziehungen, es ist daher zuerst nötig </a:t>
            </a:r>
            <a:br>
              <a:rPr lang="de-AT" baseline="0" dirty="0" smtClean="0"/>
            </a:br>
            <a:r>
              <a:rPr lang="de-AT" baseline="0" dirty="0" smtClean="0"/>
              <a:t>in </a:t>
            </a:r>
            <a:r>
              <a:rPr lang="de-AT" baseline="0" dirty="0" err="1" smtClean="0"/>
              <a:t>Schueler</a:t>
            </a:r>
            <a:r>
              <a:rPr lang="de-AT" baseline="0" dirty="0" smtClean="0"/>
              <a:t> ein passendes Fremdschlüsselfeld (Datentyp beachten) anzulegen und dann</a:t>
            </a:r>
          </a:p>
          <a:p>
            <a:r>
              <a:rPr lang="de-AT" baseline="0" dirty="0" smtClean="0"/>
              <a:t>   (mittels drag and drop) im Diagramm die Beziehung einzurichten.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Würde man in Klassen den PK über 2 Felder legen, dann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es auch </a:t>
            </a:r>
            <a:br>
              <a:rPr lang="de-AT" baseline="0" dirty="0" smtClean="0"/>
            </a:br>
            <a:r>
              <a:rPr lang="de-AT" baseline="0" dirty="0" smtClean="0"/>
              <a:t>2 passende Fremdschlüssel geben</a:t>
            </a:r>
            <a:br>
              <a:rPr lang="de-AT" baseline="0" dirty="0" smtClean="0"/>
            </a:br>
            <a:r>
              <a:rPr lang="de-AT" baseline="0" dirty="0" smtClean="0"/>
              <a:t>in der Folge </a:t>
            </a:r>
            <a:r>
              <a:rPr lang="de-AT" baseline="0" dirty="0" err="1" smtClean="0"/>
              <a:t>siind</a:t>
            </a:r>
            <a:r>
              <a:rPr lang="de-AT" baseline="0" dirty="0" smtClean="0"/>
              <a:t> auch 2 parallele Pfeile nötig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Das Datenbankfenster erscheint mit Taste F11 (falls es nicht angezeigt wird)</a:t>
            </a:r>
          </a:p>
          <a:p>
            <a:r>
              <a:rPr lang="de-AT" dirty="0" smtClean="0"/>
              <a:t>Oben gibt es einen kleinen runden </a:t>
            </a:r>
            <a:r>
              <a:rPr lang="de-AT" dirty="0" err="1" smtClean="0"/>
              <a:t>dropdown-Button</a:t>
            </a:r>
            <a:r>
              <a:rPr lang="de-AT" dirty="0" smtClean="0"/>
              <a:t>, mit dem man die Ansicht verändern kann</a:t>
            </a:r>
          </a:p>
          <a:p>
            <a:r>
              <a:rPr lang="de-AT" dirty="0" smtClean="0"/>
              <a:t>   „Tabellen“   oder   „Alle</a:t>
            </a:r>
            <a:r>
              <a:rPr lang="de-AT" baseline="0" dirty="0" smtClean="0"/>
              <a:t> Access Objekte“ ist die richtige Auswahl</a:t>
            </a:r>
          </a:p>
          <a:p>
            <a:endParaRPr lang="de-AT" baseline="0" dirty="0" smtClean="0"/>
          </a:p>
          <a:p>
            <a:r>
              <a:rPr lang="de-AT" baseline="0" dirty="0" smtClean="0"/>
              <a:t>Öffnen Sie mehrere Tabellen in Entwurfsansicht um einen Überblick zu den Datentypen zu bekommen</a:t>
            </a:r>
            <a:br>
              <a:rPr lang="de-AT" baseline="0" dirty="0" smtClean="0"/>
            </a:br>
            <a:r>
              <a:rPr lang="de-AT" baseline="0" dirty="0" smtClean="0"/>
              <a:t>           rechts unten gibt es auch taugliche Hilfestellung</a:t>
            </a:r>
          </a:p>
          <a:p>
            <a:r>
              <a:rPr lang="de-AT" baseline="0" dirty="0" smtClean="0"/>
              <a:t>Text	bis zu 255 Zeichen (wird intern nur in tatsächlicher Länge gespeichert)</a:t>
            </a:r>
          </a:p>
          <a:p>
            <a:r>
              <a:rPr lang="de-AT" baseline="0" dirty="0" smtClean="0"/>
              <a:t>Memo	für lange Texte (bis 64 K)</a:t>
            </a:r>
          </a:p>
          <a:p>
            <a:r>
              <a:rPr lang="de-AT" baseline="0" dirty="0" smtClean="0"/>
              <a:t>Zahl	alle Zahlentypen, Detaileinstellung beachten! (</a:t>
            </a:r>
            <a:r>
              <a:rPr lang="de-AT" baseline="0" dirty="0" err="1" smtClean="0"/>
              <a:t>decimal</a:t>
            </a:r>
            <a:r>
              <a:rPr lang="de-AT" baseline="0" dirty="0" smtClean="0"/>
              <a:t> für größere Zahlen mit Nachkommas)</a:t>
            </a:r>
          </a:p>
          <a:p>
            <a:r>
              <a:rPr lang="de-AT" baseline="0" dirty="0" smtClean="0"/>
              <a:t>Datum/Uhrzeit    wie der Name sagt (prüft auch korrekte Eingabe in Formularen)</a:t>
            </a:r>
          </a:p>
          <a:p>
            <a:r>
              <a:rPr lang="de-AT" baseline="0" dirty="0" smtClean="0"/>
              <a:t>Währung	großer Zahlentyp mit 4 Nachkommastellen und landesspezifischer Formatierung</a:t>
            </a:r>
          </a:p>
          <a:p>
            <a:r>
              <a:rPr lang="de-AT" baseline="0" dirty="0" smtClean="0"/>
              <a:t>Autowert	ein spezieller Zahlentyp(siehe Details), der beim Speichern neuer </a:t>
            </a:r>
          </a:p>
          <a:p>
            <a:r>
              <a:rPr lang="de-AT" baseline="0" dirty="0" smtClean="0"/>
              <a:t>                 	Datensätze automatisch eine neue Nummer vergibt</a:t>
            </a:r>
          </a:p>
          <a:p>
            <a:r>
              <a:rPr lang="de-AT" baseline="0" dirty="0" smtClean="0"/>
              <a:t>	Ist daher öfters für </a:t>
            </a:r>
            <a:r>
              <a:rPr lang="de-AT" baseline="0" dirty="0" err="1" smtClean="0"/>
              <a:t>PKs</a:t>
            </a:r>
            <a:r>
              <a:rPr lang="de-AT" baseline="0" dirty="0" smtClean="0"/>
              <a:t> in Verwendung</a:t>
            </a:r>
          </a:p>
          <a:p>
            <a:r>
              <a:rPr lang="de-AT" baseline="0" dirty="0" smtClean="0"/>
              <a:t>Ja/nein	sinngemäß ein </a:t>
            </a:r>
            <a:r>
              <a:rPr lang="de-AT" baseline="0" dirty="0" err="1" smtClean="0"/>
              <a:t>bool</a:t>
            </a:r>
            <a:r>
              <a:rPr lang="de-AT" baseline="0" dirty="0" smtClean="0"/>
              <a:t> Typ</a:t>
            </a:r>
          </a:p>
          <a:p>
            <a:r>
              <a:rPr lang="de-AT" baseline="0" dirty="0" smtClean="0"/>
              <a:t>Ole Objekt	nimmt Bilder, Töne, Excel Dokumente und ähnliches auf (</a:t>
            </a:r>
            <a:r>
              <a:rPr lang="de-AT" baseline="0" dirty="0" err="1" smtClean="0"/>
              <a:t>ole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object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linking</a:t>
            </a:r>
            <a:r>
              <a:rPr lang="de-AT" baseline="0" dirty="0" smtClean="0"/>
              <a:t> and </a:t>
            </a:r>
            <a:r>
              <a:rPr lang="de-AT" baseline="0" dirty="0" err="1" smtClean="0"/>
              <a:t>embedding</a:t>
            </a:r>
            <a:r>
              <a:rPr lang="de-AT" baseline="0" dirty="0" smtClean="0"/>
              <a:t>)</a:t>
            </a:r>
          </a:p>
          <a:p>
            <a:r>
              <a:rPr lang="de-AT" baseline="0" dirty="0" smtClean="0"/>
              <a:t>….</a:t>
            </a:r>
          </a:p>
          <a:p>
            <a:endParaRPr lang="de-AT" baseline="0" dirty="0" smtClean="0"/>
          </a:p>
          <a:p>
            <a:r>
              <a:rPr lang="de-AT" baseline="0" dirty="0" smtClean="0"/>
              <a:t>Steht der Cursor oben in einer Zeile (Feld), dann gilt der untere Einstellungsblock</a:t>
            </a:r>
            <a:br>
              <a:rPr lang="de-AT" baseline="0" dirty="0" smtClean="0"/>
            </a:br>
            <a:r>
              <a:rPr lang="de-AT" baseline="0" dirty="0" smtClean="0"/>
              <a:t>   für genau dieses Feld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Während man die Felder und Details einer Tabelle in der Tabellen Entwurfsansicht definiert</a:t>
            </a:r>
          </a:p>
          <a:p>
            <a:endParaRPr lang="de-AT" baseline="0" dirty="0" smtClean="0"/>
          </a:p>
          <a:p>
            <a:r>
              <a:rPr lang="de-AT" baseline="0" dirty="0" smtClean="0"/>
              <a:t>sind Beziehungen im eigenen Beziehungsfenster zu erstellen.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Leider müssen die Tabellenfenster komplett geschlossen werden </a:t>
            </a:r>
          </a:p>
          <a:p>
            <a:r>
              <a:rPr lang="de-AT" baseline="0" dirty="0" smtClean="0"/>
              <a:t>    bevor man eine Beziehung erstellen oder bearbeiten kann.</a:t>
            </a:r>
          </a:p>
          <a:p>
            <a:r>
              <a:rPr lang="de-AT" baseline="0" dirty="0" smtClean="0"/>
              <a:t>In den jeweiligen Tabellen muß der 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 bereits definiert sein,</a:t>
            </a:r>
          </a:p>
          <a:p>
            <a:r>
              <a:rPr lang="de-AT" baseline="0" dirty="0" smtClean="0"/>
              <a:t>    ebenso muß ein </a:t>
            </a:r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 mit passenden Datentyp bereits existieren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„mit </a:t>
            </a:r>
            <a:r>
              <a:rPr lang="de-AT" baseline="0" dirty="0" err="1" smtClean="0"/>
              <a:t>referentieller</a:t>
            </a:r>
            <a:r>
              <a:rPr lang="de-AT" baseline="0" dirty="0" smtClean="0"/>
              <a:t> Integrität“ muß !!!! Unbedingt angekreuzt werden, erst dann</a:t>
            </a:r>
            <a:br>
              <a:rPr lang="de-AT" baseline="0" dirty="0" smtClean="0"/>
            </a:br>
            <a:r>
              <a:rPr lang="de-AT" baseline="0" dirty="0" smtClean="0"/>
              <a:t>    wird die Datenbank selbst die Konsistenz der Beziehung überwachen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?? Wozu sind die anderen </a:t>
            </a:r>
            <a:r>
              <a:rPr lang="de-AT" baseline="0" dirty="0" err="1" smtClean="0"/>
              <a:t>Hackerl</a:t>
            </a:r>
            <a:r>
              <a:rPr lang="de-AT" baseline="0" dirty="0" smtClean="0"/>
              <a:t> ??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Nein, hier steht diesmal kein Text, selbst denken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16</a:t>
            </a:fld>
            <a:endParaRPr lang="de-A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Das sollte schon </a:t>
            </a:r>
            <a:r>
              <a:rPr lang="de-AT" smtClean="0"/>
              <a:t>halbwegs machbar sein,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auch wenn der Überblick noch etwas fehlt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Natürlich</a:t>
            </a:r>
            <a:r>
              <a:rPr lang="de-AT" baseline="0" dirty="0" smtClean="0"/>
              <a:t> sind die Logos unvollständig  (z.B.  IBM DB2)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Nur </a:t>
            </a:r>
            <a:r>
              <a:rPr lang="de-AT" dirty="0" err="1" smtClean="0"/>
              <a:t>mysql</a:t>
            </a:r>
            <a:r>
              <a:rPr lang="de-AT" dirty="0" smtClean="0"/>
              <a:t> und </a:t>
            </a:r>
            <a:r>
              <a:rPr lang="de-AT" dirty="0" err="1" smtClean="0"/>
              <a:t>postgres</a:t>
            </a:r>
            <a:r>
              <a:rPr lang="de-AT" dirty="0" smtClean="0"/>
              <a:t> sind Open </a:t>
            </a:r>
            <a:r>
              <a:rPr lang="de-AT" dirty="0" err="1" smtClean="0"/>
              <a:t>Source</a:t>
            </a:r>
            <a:r>
              <a:rPr lang="de-AT" dirty="0" smtClean="0"/>
              <a:t> Produkte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–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Sprachgebrauch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verwendet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konkrete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Hardware</a:t>
            </a:r>
            <a:b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Software, die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ihre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Dienste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Netzwerk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anbietet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z.B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Webserver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bietet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Dateien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</a:t>
            </a:r>
          </a:p>
          <a:p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Datenbankserver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bietet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Datenspeicherung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natürlich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auch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wieder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lesen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seine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Schnittstelle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</a:t>
            </a:r>
          </a:p>
          <a:p>
            <a:endParaRPr lang="fr-F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Datenbanken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wenn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Größe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megabyte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oder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kleinerem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gigabyte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Bereich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liegt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reicht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dann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bis in die </a:t>
            </a:r>
            <a:r>
              <a:rPr lang="fr-F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petabyte</a:t>
            </a:r>
            <a:r>
              <a:rPr lang="fr-F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Dimension</a:t>
            </a:r>
          </a:p>
          <a:p>
            <a:r>
              <a:rPr lang="de-AT" dirty="0" err="1" smtClean="0">
                <a:hlinkClick r:id="rId3" action="ppaction://hlinkfile"/>
              </a:rPr>
              <a:t>byte</a:t>
            </a:r>
            <a:r>
              <a:rPr lang="de-AT" dirty="0" smtClean="0"/>
              <a:t> (B)</a:t>
            </a:r>
          </a:p>
          <a:p>
            <a:r>
              <a:rPr lang="de-AT" dirty="0" err="1" smtClean="0">
                <a:hlinkClick r:id="rId4" action="ppaction://hlinkfile"/>
              </a:rPr>
              <a:t>kilobyte</a:t>
            </a:r>
            <a:r>
              <a:rPr lang="de-AT" dirty="0" smtClean="0"/>
              <a:t> (KB) - 1000^1</a:t>
            </a:r>
          </a:p>
          <a:p>
            <a:r>
              <a:rPr lang="de-AT" dirty="0" err="1" smtClean="0">
                <a:hlinkClick r:id="rId5" action="ppaction://hlinkfile"/>
              </a:rPr>
              <a:t>megabyte</a:t>
            </a:r>
            <a:r>
              <a:rPr lang="de-AT" dirty="0" smtClean="0"/>
              <a:t> (MB) - 1000^2</a:t>
            </a:r>
          </a:p>
          <a:p>
            <a:r>
              <a:rPr lang="de-AT" dirty="0" err="1" smtClean="0">
                <a:hlinkClick r:id="rId6" action="ppaction://hlinkfile"/>
              </a:rPr>
              <a:t>gigabyte</a:t>
            </a:r>
            <a:r>
              <a:rPr lang="de-AT" dirty="0" smtClean="0"/>
              <a:t> (GB) - 1000^3</a:t>
            </a:r>
          </a:p>
          <a:p>
            <a:r>
              <a:rPr lang="de-AT" dirty="0" err="1" smtClean="0">
                <a:hlinkClick r:id="rId7" action="ppaction://hlinkfile"/>
              </a:rPr>
              <a:t>terabyte</a:t>
            </a:r>
            <a:r>
              <a:rPr lang="de-AT" dirty="0" smtClean="0"/>
              <a:t> (TB) - 1000^4</a:t>
            </a:r>
          </a:p>
          <a:p>
            <a:r>
              <a:rPr lang="de-AT" dirty="0" err="1" smtClean="0">
                <a:hlinkClick r:id="rId8" action="ppaction://hlinkfile"/>
              </a:rPr>
              <a:t>petabyte</a:t>
            </a:r>
            <a:r>
              <a:rPr lang="de-AT" dirty="0" smtClean="0"/>
              <a:t> (PB) - 1000^5</a:t>
            </a:r>
          </a:p>
          <a:p>
            <a:r>
              <a:rPr lang="de-AT" dirty="0" err="1" smtClean="0">
                <a:hlinkClick r:id="rId9" action="ppaction://hlinkfile"/>
              </a:rPr>
              <a:t>exabyte</a:t>
            </a:r>
            <a:r>
              <a:rPr lang="de-AT" dirty="0" smtClean="0"/>
              <a:t>  (EB) - 1000^6</a:t>
            </a:r>
          </a:p>
          <a:p>
            <a:r>
              <a:rPr lang="de-AT" dirty="0" err="1" smtClean="0">
                <a:hlinkClick r:id="rId10" action="ppaction://hlinkfile"/>
              </a:rPr>
              <a:t>zettabyte</a:t>
            </a:r>
            <a:r>
              <a:rPr lang="de-AT" dirty="0" smtClean="0"/>
              <a:t> (ZB) - 1000^7</a:t>
            </a:r>
          </a:p>
          <a:p>
            <a:r>
              <a:rPr lang="de-AT" dirty="0" err="1" smtClean="0">
                <a:hlinkClick r:id="rId11" action="ppaction://hlinkfile"/>
              </a:rPr>
              <a:t>yottabyte</a:t>
            </a:r>
            <a:r>
              <a:rPr lang="de-AT" dirty="0" smtClean="0"/>
              <a:t> (YB) - 1000^8</a:t>
            </a:r>
          </a:p>
          <a:p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AT" i="0" dirty="0" smtClean="0"/>
              <a:t>Eine Serverdatenbank kann (je nach Maschinengröße)</a:t>
            </a:r>
          </a:p>
          <a:p>
            <a:r>
              <a:rPr lang="de-AT" i="0" baseline="0" dirty="0" smtClean="0"/>
              <a:t>  </a:t>
            </a:r>
            <a:r>
              <a:rPr lang="de-AT" i="0" dirty="0" smtClean="0"/>
              <a:t> 100</a:t>
            </a:r>
            <a:r>
              <a:rPr lang="de-AT" i="0" baseline="0" dirty="0" smtClean="0"/>
              <a:t> bis 10000 gleichzeitige Benutzer haben  (die kleinen dateibasierten </a:t>
            </a:r>
            <a:r>
              <a:rPr lang="de-AT" i="0" baseline="0" dirty="0" err="1" smtClean="0"/>
              <a:t>DBs</a:t>
            </a:r>
            <a:r>
              <a:rPr lang="de-AT" i="0" baseline="0" dirty="0" smtClean="0"/>
              <a:t> eher nur 2 – 30, abhängig von den Schreibzugriffen)</a:t>
            </a:r>
          </a:p>
          <a:p>
            <a:endParaRPr lang="de-AT" i="0" baseline="0" dirty="0" smtClean="0"/>
          </a:p>
          <a:p>
            <a:r>
              <a:rPr lang="de-AT" i="0" baseline="0" dirty="0" smtClean="0"/>
              <a:t>Dauerhafte Speicherung </a:t>
            </a:r>
          </a:p>
          <a:p>
            <a:r>
              <a:rPr lang="de-AT" i="0" baseline="0" dirty="0" smtClean="0"/>
              <a:t>   auch Strom abschalten bringt die DB nicht in Verlegenheit</a:t>
            </a:r>
          </a:p>
          <a:p>
            <a:endParaRPr lang="de-AT" i="0" baseline="0" dirty="0" smtClean="0"/>
          </a:p>
          <a:p>
            <a:r>
              <a:rPr lang="de-AT" i="0" baseline="0" dirty="0" smtClean="0"/>
              <a:t>Die Datenbank der Schülerverwaltung ist ein MS SQL Server 2008 und benötigt nicht wirklich viel Platz</a:t>
            </a:r>
          </a:p>
          <a:p>
            <a:r>
              <a:rPr lang="de-AT" i="0" baseline="0" dirty="0" smtClean="0"/>
              <a:t>  </a:t>
            </a:r>
            <a:r>
              <a:rPr lang="de-AT" i="0" baseline="0" dirty="0" smtClean="0"/>
              <a:t> </a:t>
            </a:r>
            <a:r>
              <a:rPr lang="de-AT" i="0" baseline="0" dirty="0" smtClean="0"/>
              <a:t>(</a:t>
            </a:r>
            <a:r>
              <a:rPr lang="de-AT" i="0" baseline="0" dirty="0" err="1" smtClean="0"/>
              <a:t>Spengergasse</a:t>
            </a:r>
            <a:r>
              <a:rPr lang="de-AT" i="0" baseline="0" dirty="0" smtClean="0"/>
              <a:t>  400 MB  für 10 Jahre Schülerdaten)</a:t>
            </a:r>
          </a:p>
          <a:p>
            <a:endParaRPr lang="de-AT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Der dateibasierte Ansatz ist zwar</a:t>
            </a:r>
            <a:r>
              <a:rPr lang="de-AT" baseline="0" dirty="0" smtClean="0"/>
              <a:t> der Grund der gegenüber den großen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/>
            </a:r>
            <a:br>
              <a:rPr lang="de-AT" baseline="0" dirty="0" smtClean="0"/>
            </a:br>
            <a:r>
              <a:rPr lang="de-AT" baseline="0" dirty="0" smtClean="0"/>
              <a:t>stark eingeschränkten Leistungsfähigkeit  (Größe nur in </a:t>
            </a:r>
            <a:r>
              <a:rPr lang="de-AT" baseline="0" dirty="0" err="1" smtClean="0"/>
              <a:t>MBs</a:t>
            </a:r>
            <a:r>
              <a:rPr lang="de-AT" baseline="0" dirty="0" smtClean="0"/>
              <a:t>, Userzahlen 2-20)</a:t>
            </a:r>
          </a:p>
          <a:p>
            <a:r>
              <a:rPr lang="de-AT" baseline="0" dirty="0" smtClean="0"/>
              <a:t>      vor allem beim parallelen Schreiben.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ermöglicht aber den bequemen Transfer der Daten (</a:t>
            </a:r>
            <a:r>
              <a:rPr lang="de-AT" baseline="0" dirty="0" err="1" smtClean="0"/>
              <a:t>z,B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Memorystick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integrierte Entwicklungsumgebung macht kleine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 zu perfekten</a:t>
            </a:r>
          </a:p>
          <a:p>
            <a:r>
              <a:rPr lang="de-AT" baseline="0" dirty="0" smtClean="0"/>
              <a:t>datenorientierten Programmiertools, </a:t>
            </a:r>
          </a:p>
          <a:p>
            <a:r>
              <a:rPr lang="de-AT" baseline="0" dirty="0" smtClean="0"/>
              <a:t>Nach wie vor hat man in Access viel schneller eine (Desktop-)Applikation erstellt</a:t>
            </a:r>
          </a:p>
          <a:p>
            <a:r>
              <a:rPr lang="de-AT" baseline="0" dirty="0" smtClean="0"/>
              <a:t>   als z.B. in Java oder c#</a:t>
            </a:r>
          </a:p>
          <a:p>
            <a:endParaRPr lang="de-AT" baseline="0" dirty="0" smtClean="0"/>
          </a:p>
          <a:p>
            <a:r>
              <a:rPr lang="de-AT" dirty="0" smtClean="0"/>
              <a:t>Dabei kann</a:t>
            </a:r>
            <a:r>
              <a:rPr lang="de-AT" baseline="0" dirty="0" smtClean="0"/>
              <a:t> auch auf Daten einer großen </a:t>
            </a:r>
            <a:r>
              <a:rPr lang="de-AT" baseline="0" dirty="0" err="1" smtClean="0"/>
              <a:t>ServerDB</a:t>
            </a:r>
            <a:r>
              <a:rPr lang="de-AT" baseline="0" dirty="0" smtClean="0"/>
              <a:t> zugegriffen werden.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Verglichen mit Dateizugriff ist die Geschwindigkeit um ein vielfaches höher (durchaus  50-fach).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Viele Access Entwickler müssen noch immer in Access 2003 entwickeln,</a:t>
            </a:r>
          </a:p>
          <a:p>
            <a:r>
              <a:rPr lang="de-AT" dirty="0" smtClean="0"/>
              <a:t>weil auf irgendeinem </a:t>
            </a:r>
            <a:r>
              <a:rPr lang="de-AT" dirty="0" err="1" smtClean="0"/>
              <a:t>Ziel-PC</a:t>
            </a:r>
            <a:r>
              <a:rPr lang="de-AT" dirty="0" smtClean="0"/>
              <a:t> (wo die </a:t>
            </a:r>
            <a:r>
              <a:rPr lang="de-AT" dirty="0" err="1" smtClean="0"/>
              <a:t>db</a:t>
            </a:r>
            <a:r>
              <a:rPr lang="de-AT" dirty="0" smtClean="0"/>
              <a:t> geöffnet werden soll)</a:t>
            </a:r>
            <a:r>
              <a:rPr lang="de-AT" baseline="0" dirty="0" smtClean="0"/>
              <a:t> kein höheres Access installiert ist</a:t>
            </a:r>
          </a:p>
          <a:p>
            <a:endParaRPr lang="de-AT" baseline="0" dirty="0" smtClean="0"/>
          </a:p>
          <a:p>
            <a:r>
              <a:rPr lang="de-AT" baseline="0" dirty="0" smtClean="0"/>
              <a:t>So muß man auch nicht das neue links angedockte Datenbankfenster (F11 Taste zeigt es an) 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benutzen, welches zumindest in 2007</a:t>
            </a:r>
            <a:r>
              <a:rPr lang="de-AT" baseline="0" dirty="0" smtClean="0"/>
              <a:t> wirklich kein Fortschritt war.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Dbname.mdb</a:t>
            </a:r>
            <a:r>
              <a:rPr lang="de-AT" baseline="0" dirty="0" smtClean="0"/>
              <a:t>   kann von allen </a:t>
            </a:r>
            <a:r>
              <a:rPr lang="de-AT" baseline="0" dirty="0" err="1" smtClean="0"/>
              <a:t>Acc</a:t>
            </a:r>
            <a:r>
              <a:rPr lang="de-AT" baseline="0" dirty="0" smtClean="0"/>
              <a:t> Versionen geöffnet werden,</a:t>
            </a:r>
          </a:p>
          <a:p>
            <a:r>
              <a:rPr lang="de-AT" baseline="0" dirty="0" smtClean="0"/>
              <a:t>                      man sollte aber darauf nicht in acc2007 programmieren und es dann</a:t>
            </a:r>
          </a:p>
          <a:p>
            <a:r>
              <a:rPr lang="de-AT" baseline="0" dirty="0" smtClean="0"/>
              <a:t>                      an 2003er  Installationen ausliefern</a:t>
            </a:r>
            <a:br>
              <a:rPr lang="de-AT" baseline="0" dirty="0" smtClean="0"/>
            </a:br>
            <a:endParaRPr lang="de-AT" baseline="0" dirty="0" smtClean="0"/>
          </a:p>
          <a:p>
            <a:r>
              <a:rPr lang="de-AT" baseline="0" dirty="0" err="1" smtClean="0"/>
              <a:t>Dbname.accdb</a:t>
            </a:r>
            <a:r>
              <a:rPr lang="de-AT" baseline="0" dirty="0" smtClean="0"/>
              <a:t> kann nur ab Version 2007 benutzt werden!</a:t>
            </a: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Hier</a:t>
            </a:r>
            <a:r>
              <a:rPr lang="de-AT" baseline="0" dirty="0" smtClean="0"/>
              <a:t> einige </a:t>
            </a:r>
            <a:r>
              <a:rPr lang="de-AT" baseline="0" dirty="0" err="1" smtClean="0"/>
              <a:t>Screenshots</a:t>
            </a:r>
            <a:r>
              <a:rPr lang="de-AT" baseline="0" dirty="0" smtClean="0"/>
              <a:t>  aus    </a:t>
            </a:r>
            <a:r>
              <a:rPr lang="de-AT" baseline="0" dirty="0" err="1" smtClean="0"/>
              <a:t>nordwind.accdb</a:t>
            </a:r>
            <a:r>
              <a:rPr lang="de-AT" baseline="0" dirty="0" smtClean="0"/>
              <a:t>   (</a:t>
            </a:r>
            <a:r>
              <a:rPr lang="de-AT" baseline="0" dirty="0" err="1" smtClean="0"/>
              <a:t>version</a:t>
            </a:r>
            <a:r>
              <a:rPr lang="de-AT" baseline="0" dirty="0" smtClean="0"/>
              <a:t> 2010),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welche die Möglichkeiten von Desktop-Bildschirmanwendungen und Berichten zeigen.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Programme  </a:t>
            </a:r>
            <a:r>
              <a:rPr lang="de-AT" baseline="0" dirty="0" smtClean="0"/>
              <a:t> (z.B. in Java) werden von Entwicklern  erstellt und von Anwendern benutzt.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Word oder Excel Dokumente werden meist von Anwender selbst erstellt.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Obwohl Access ein Teil von MS Office ist  gehört es eher zu den Entwicklerwerkzeugen.</a:t>
            </a:r>
          </a:p>
          <a:p>
            <a:r>
              <a:rPr lang="de-AT" baseline="0" dirty="0" smtClean="0"/>
              <a:t>           Entwickler erstellen die Datenbank,   Anwender benutzen sie nur.</a:t>
            </a:r>
          </a:p>
          <a:p>
            <a:endParaRPr lang="de-AT" baseline="0" dirty="0" smtClean="0"/>
          </a:p>
          <a:p>
            <a:r>
              <a:rPr lang="de-AT" baseline="0" dirty="0" smtClean="0"/>
              <a:t>Deshalb ist Datei – Neu  in Access sehr selten, fast immer werden bestehende Datenbanken benutzt.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Wenn Sie eine Access Datenbank Datei  (Version 2003  .</a:t>
            </a:r>
            <a:r>
              <a:rPr lang="de-AT" dirty="0" err="1" smtClean="0"/>
              <a:t>mdb</a:t>
            </a:r>
            <a:r>
              <a:rPr lang="de-AT" baseline="0" dirty="0" smtClean="0"/>
              <a:t> / Version 2010 .</a:t>
            </a:r>
            <a:r>
              <a:rPr lang="de-AT" baseline="0" dirty="0" err="1" smtClean="0"/>
              <a:t>accdb</a:t>
            </a:r>
            <a:r>
              <a:rPr lang="de-AT" baseline="0" dirty="0" smtClean="0"/>
              <a:t>) aus vertrauenswürdigen Quellen kopieren</a:t>
            </a:r>
            <a:br>
              <a:rPr lang="de-AT" baseline="0" dirty="0" smtClean="0"/>
            </a:br>
            <a:r>
              <a:rPr lang="de-AT" baseline="0" dirty="0" smtClean="0"/>
              <a:t>muß zuerst der Inhalt aktiviert werden .</a:t>
            </a:r>
          </a:p>
          <a:p>
            <a:endParaRPr lang="de-AT" baseline="0" dirty="0" smtClean="0"/>
          </a:p>
          <a:p>
            <a:r>
              <a:rPr lang="de-AT" baseline="0" dirty="0" smtClean="0"/>
              <a:t>Dann kann man sich am schnellsten einen Überblick verschaffen, indem man die Tabellen ansieht</a:t>
            </a:r>
          </a:p>
          <a:p>
            <a:r>
              <a:rPr lang="de-AT" baseline="0" dirty="0" smtClean="0"/>
              <a:t>               (Rechte Maustaste Entwurfsansicht zeigt  die Struktur der Tabelle)</a:t>
            </a:r>
          </a:p>
          <a:p>
            <a:r>
              <a:rPr lang="de-AT" baseline="0" dirty="0" smtClean="0"/>
              <a:t>Bzw. unter  Datenbanktools das Beziehungsfenster öffnet</a:t>
            </a:r>
          </a:p>
          <a:p>
            <a:r>
              <a:rPr lang="de-AT" baseline="0" dirty="0" smtClean="0"/>
              <a:t>               dieses bietet einen hervorragenden Überblick über die Zusammenhänge zwischen den Tabellen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13.02.2012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ku.ac.at/datenbanken.html" TargetMode="External"/><Relationship Id="rId2" Type="http://schemas.openxmlformats.org/officeDocument/2006/relationships/hyperlink" Target="http://www.meddb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3" name="Grafik 2" descr="abac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708114"/>
            <a:ext cx="3781084" cy="4097150"/>
          </a:xfrm>
          <a:prstGeom prst="rect">
            <a:avLst/>
          </a:prstGeom>
        </p:spPr>
      </p:pic>
      <p:pic>
        <p:nvPicPr>
          <p:cNvPr id="102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988840"/>
            <a:ext cx="3384376" cy="3384376"/>
          </a:xfrm>
          <a:prstGeom prst="rect">
            <a:avLst/>
          </a:prstGeom>
          <a:noFill/>
        </p:spPr>
      </p:pic>
      <p:sp>
        <p:nvSpPr>
          <p:cNvPr id="5" name="Pfeil nach rechts 4"/>
          <p:cNvSpPr/>
          <p:nvPr/>
        </p:nvSpPr>
        <p:spPr>
          <a:xfrm>
            <a:off x="4211960" y="3429000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Datenbank öffnen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4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052736"/>
            <a:ext cx="73904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725144"/>
            <a:ext cx="31937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725144"/>
            <a:ext cx="358014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Datenbankdiagramm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Bevor man aber Daten erfassen und in Formularen anzeigen kann muß die Struktur der Daten (mit Tabellen und Beziehungen) definiert werden.  z.B.</a:t>
            </a:r>
            <a:endParaRPr lang="de-AT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492896"/>
            <a:ext cx="64849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 rechteckige Legende 7"/>
          <p:cNvSpPr/>
          <p:nvPr/>
        </p:nvSpPr>
        <p:spPr>
          <a:xfrm>
            <a:off x="179512" y="2636912"/>
            <a:ext cx="1368152" cy="576064"/>
          </a:xfrm>
          <a:prstGeom prst="wedgeRoundRectCallout">
            <a:avLst>
              <a:gd name="adj1" fmla="val 119102"/>
              <a:gd name="adj2" fmla="val -350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Tabelle</a:t>
            </a:r>
            <a:endParaRPr lang="de-AT" sz="24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51520" y="5589240"/>
            <a:ext cx="1656184" cy="576064"/>
          </a:xfrm>
          <a:prstGeom prst="wedgeRoundRectCallout">
            <a:avLst>
              <a:gd name="adj1" fmla="val 75514"/>
              <a:gd name="adj2" fmla="val -147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Beziehung</a:t>
            </a:r>
            <a:endParaRPr lang="de-AT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Datenbankdiagramm 2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Tabellen haben Felder (in </a:t>
            </a:r>
            <a:r>
              <a:rPr lang="de-AT" dirty="0" err="1" smtClean="0"/>
              <a:t>Schueler</a:t>
            </a:r>
            <a:r>
              <a:rPr lang="de-AT" dirty="0" smtClean="0"/>
              <a:t> z.B. </a:t>
            </a:r>
            <a:r>
              <a:rPr lang="de-AT" dirty="0" err="1" smtClean="0"/>
              <a:t>S_Zuname</a:t>
            </a:r>
            <a:r>
              <a:rPr lang="de-AT" dirty="0" smtClean="0"/>
              <a:t>, </a:t>
            </a:r>
            <a:r>
              <a:rPr lang="de-AT" dirty="0" err="1" smtClean="0"/>
              <a:t>S_Vorname</a:t>
            </a:r>
            <a:r>
              <a:rPr lang="de-AT" dirty="0" smtClean="0"/>
              <a:t>, … in Geschlechter </a:t>
            </a:r>
            <a:r>
              <a:rPr lang="de-AT" dirty="0" err="1" smtClean="0"/>
              <a:t>Ges_Mw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S_Nr</a:t>
            </a:r>
            <a:r>
              <a:rPr lang="de-AT" dirty="0" smtClean="0"/>
              <a:t> bzw. </a:t>
            </a:r>
            <a:r>
              <a:rPr lang="de-AT" dirty="0" err="1" smtClean="0"/>
              <a:t>Ges_ID</a:t>
            </a:r>
            <a:r>
              <a:rPr lang="de-AT" dirty="0" smtClean="0"/>
              <a:t> sind fettgedruckt weil sie die Primärschlüssel (auch PK oder </a:t>
            </a:r>
            <a:r>
              <a:rPr lang="de-AT" dirty="0" err="1" smtClean="0"/>
              <a:t>primary</a:t>
            </a:r>
            <a:r>
              <a:rPr lang="de-AT" dirty="0" smtClean="0"/>
              <a:t> </a:t>
            </a:r>
            <a:r>
              <a:rPr lang="de-AT" dirty="0" err="1" smtClean="0"/>
              <a:t>key</a:t>
            </a:r>
            <a:r>
              <a:rPr lang="de-AT" dirty="0" smtClean="0"/>
              <a:t>)  sind.</a:t>
            </a:r>
          </a:p>
          <a:p>
            <a:r>
              <a:rPr lang="de-AT" dirty="0" err="1" smtClean="0"/>
              <a:t>S_Geschlecht</a:t>
            </a:r>
            <a:r>
              <a:rPr lang="de-AT" dirty="0" smtClean="0"/>
              <a:t> ist ein </a:t>
            </a:r>
            <a:br>
              <a:rPr lang="de-AT" dirty="0" smtClean="0"/>
            </a:br>
            <a:r>
              <a:rPr lang="de-AT" dirty="0" smtClean="0"/>
              <a:t>Fremdschlüssel (FK </a:t>
            </a:r>
            <a:br>
              <a:rPr lang="de-AT" dirty="0" smtClean="0"/>
            </a:br>
            <a:r>
              <a:rPr lang="de-AT" dirty="0" smtClean="0"/>
              <a:t>oder </a:t>
            </a:r>
            <a:r>
              <a:rPr lang="de-AT" dirty="0" err="1" smtClean="0"/>
              <a:t>foreign</a:t>
            </a:r>
            <a:r>
              <a:rPr lang="de-AT" dirty="0" smtClean="0"/>
              <a:t> </a:t>
            </a:r>
            <a:r>
              <a:rPr lang="de-AT" dirty="0" err="1" smtClean="0"/>
              <a:t>key</a:t>
            </a:r>
            <a:r>
              <a:rPr lang="de-AT" dirty="0" smtClean="0"/>
              <a:t>), das</a:t>
            </a:r>
            <a:br>
              <a:rPr lang="de-AT" dirty="0" smtClean="0"/>
            </a:br>
            <a:r>
              <a:rPr lang="de-AT" dirty="0" smtClean="0"/>
              <a:t>bedeutet, </a:t>
            </a:r>
            <a:r>
              <a:rPr lang="de-AT" dirty="0" err="1" smtClean="0"/>
              <a:t>dass</a:t>
            </a:r>
            <a:r>
              <a:rPr lang="de-AT" dirty="0" smtClean="0"/>
              <a:t> er nur</a:t>
            </a:r>
            <a:br>
              <a:rPr lang="de-AT" dirty="0" smtClean="0"/>
            </a:br>
            <a:r>
              <a:rPr lang="de-AT" dirty="0" smtClean="0"/>
              <a:t>Inhalte annehmen kann</a:t>
            </a:r>
            <a:br>
              <a:rPr lang="de-AT" dirty="0" smtClean="0"/>
            </a:br>
            <a:r>
              <a:rPr lang="de-AT" dirty="0" smtClean="0"/>
              <a:t>die im zugehörigen PK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Ges_ID</a:t>
            </a:r>
            <a:r>
              <a:rPr lang="de-AT" dirty="0" smtClean="0"/>
              <a:t>) vorkommen.</a:t>
            </a:r>
            <a:endParaRPr lang="de-AT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429000"/>
            <a:ext cx="3009440" cy="262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 rechteckige Legende 7"/>
          <p:cNvSpPr/>
          <p:nvPr/>
        </p:nvSpPr>
        <p:spPr>
          <a:xfrm>
            <a:off x="7668344" y="2996952"/>
            <a:ext cx="1224136" cy="576064"/>
          </a:xfrm>
          <a:prstGeom prst="wedgeRoundRectCallout">
            <a:avLst>
              <a:gd name="adj1" fmla="val -130831"/>
              <a:gd name="adj2" fmla="val 575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Tabelle</a:t>
            </a:r>
            <a:endParaRPr lang="de-AT" sz="2400" dirty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7668344" y="3645024"/>
            <a:ext cx="1224136" cy="576064"/>
          </a:xfrm>
          <a:prstGeom prst="wedgeRoundRectCallout">
            <a:avLst>
              <a:gd name="adj1" fmla="val -148932"/>
              <a:gd name="adj2" fmla="val -152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PK</a:t>
            </a:r>
            <a:endParaRPr lang="de-AT" sz="2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7668344" y="4293096"/>
            <a:ext cx="1224136" cy="576064"/>
          </a:xfrm>
          <a:prstGeom prst="wedgeRoundRectCallout">
            <a:avLst>
              <a:gd name="adj1" fmla="val -123255"/>
              <a:gd name="adj2" fmla="val -31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FK</a:t>
            </a:r>
            <a:endParaRPr lang="de-AT" sz="2400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7668344" y="4941168"/>
            <a:ext cx="1224136" cy="648072"/>
          </a:xfrm>
          <a:prstGeom prst="wedgeRoundRectCallout">
            <a:avLst>
              <a:gd name="adj1" fmla="val -97577"/>
              <a:gd name="adj2" fmla="val -3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Felder</a:t>
            </a:r>
            <a:endParaRPr lang="de-AT" sz="240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4211960" y="3068960"/>
            <a:ext cx="1512168" cy="1224136"/>
          </a:xfrm>
          <a:prstGeom prst="wedgeRoundRectCallout">
            <a:avLst>
              <a:gd name="adj1" fmla="val 48076"/>
              <a:gd name="adj2" fmla="val 82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Beziehung </a:t>
            </a:r>
            <a:br>
              <a:rPr lang="de-AT" dirty="0" smtClean="0"/>
            </a:br>
            <a:r>
              <a:rPr lang="de-AT" dirty="0" smtClean="0"/>
              <a:t>(1 zu n) zwischen PK und FK</a:t>
            </a:r>
            <a:endParaRPr lang="de-A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Datenbankdiagramm Fragen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Welche </a:t>
            </a:r>
            <a:r>
              <a:rPr lang="de-AT" sz="2400" dirty="0" err="1" smtClean="0"/>
              <a:t>FKs</a:t>
            </a:r>
            <a:r>
              <a:rPr lang="de-AT" sz="2400" dirty="0" smtClean="0"/>
              <a:t> sehen Sie im Diagramm?</a:t>
            </a:r>
          </a:p>
          <a:p>
            <a:r>
              <a:rPr lang="de-AT" sz="2400" dirty="0" smtClean="0"/>
              <a:t>Gibt es einen FK zum PK </a:t>
            </a:r>
            <a:r>
              <a:rPr lang="de-AT" sz="2400" dirty="0" err="1" smtClean="0"/>
              <a:t>Rel_ID</a:t>
            </a:r>
            <a:r>
              <a:rPr lang="de-AT" sz="2400" dirty="0" smtClean="0"/>
              <a:t>?</a:t>
            </a:r>
          </a:p>
          <a:p>
            <a:r>
              <a:rPr lang="de-AT" sz="2400" dirty="0" smtClean="0"/>
              <a:t>Könnte man </a:t>
            </a:r>
            <a:r>
              <a:rPr lang="de-AT" sz="2400" dirty="0" err="1" smtClean="0"/>
              <a:t>K_Jahrsem</a:t>
            </a:r>
            <a:r>
              <a:rPr lang="de-AT" sz="2400" dirty="0" smtClean="0"/>
              <a:t> zum PK hinzufügen?</a:t>
            </a:r>
            <a:endParaRPr lang="de-AT" sz="2400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492896"/>
            <a:ext cx="64849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bgerundete rechteckige Legende 9"/>
          <p:cNvSpPr/>
          <p:nvPr/>
        </p:nvSpPr>
        <p:spPr>
          <a:xfrm>
            <a:off x="6516216" y="1916832"/>
            <a:ext cx="2376264" cy="1512168"/>
          </a:xfrm>
          <a:prstGeom prst="wedgeRoundRectCallout">
            <a:avLst>
              <a:gd name="adj1" fmla="val -88074"/>
              <a:gd name="adj2" fmla="val 102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PK von Tabelle Klassen wäre dann </a:t>
            </a:r>
            <a:r>
              <a:rPr lang="de-AT" dirty="0" err="1" smtClean="0"/>
              <a:t>K_Nr</a:t>
            </a:r>
            <a:r>
              <a:rPr lang="de-AT" dirty="0" smtClean="0"/>
              <a:t> und </a:t>
            </a:r>
            <a:r>
              <a:rPr lang="de-AT" dirty="0" err="1" smtClean="0"/>
              <a:t>K_Jahrsem</a:t>
            </a:r>
            <a:r>
              <a:rPr lang="de-AT" dirty="0" smtClean="0"/>
              <a:t> Was ist mit </a:t>
            </a:r>
            <a:r>
              <a:rPr lang="de-AT" dirty="0" err="1" smtClean="0"/>
              <a:t>S_Klasse</a:t>
            </a:r>
            <a:r>
              <a:rPr lang="de-AT" dirty="0" smtClean="0"/>
              <a:t>?</a:t>
            </a:r>
            <a:endParaRPr lang="de-A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Tabellenentwurf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Im Datenbankfenster  Tabelle in Entwurfs- </a:t>
            </a:r>
            <a:br>
              <a:rPr lang="de-AT" sz="2400" dirty="0" smtClean="0"/>
            </a:br>
            <a:r>
              <a:rPr lang="de-AT" sz="2400" dirty="0" err="1" smtClean="0"/>
              <a:t>ansicht</a:t>
            </a:r>
            <a:r>
              <a:rPr lang="de-AT" sz="2400" dirty="0" smtClean="0"/>
              <a:t> öffnen (mit rechter Maustaste)</a:t>
            </a: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029965"/>
            <a:ext cx="2873375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1916832"/>
            <a:ext cx="34091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krümmte Verbindung 12"/>
          <p:cNvCxnSpPr/>
          <p:nvPr/>
        </p:nvCxnSpPr>
        <p:spPr>
          <a:xfrm rot="10800000">
            <a:off x="5724128" y="3501008"/>
            <a:ext cx="1296144" cy="36004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 rechteckige Legende 18"/>
          <p:cNvSpPr/>
          <p:nvPr/>
        </p:nvSpPr>
        <p:spPr>
          <a:xfrm>
            <a:off x="683568" y="2996952"/>
            <a:ext cx="1584176" cy="864096"/>
          </a:xfrm>
          <a:prstGeom prst="wedgeRoundRectCallout">
            <a:avLst>
              <a:gd name="adj1" fmla="val 78375"/>
              <a:gd name="adj2" fmla="val 139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Felder mit Datentyp</a:t>
            </a:r>
            <a:endParaRPr lang="de-AT" dirty="0"/>
          </a:p>
        </p:txBody>
      </p:sp>
      <p:sp>
        <p:nvSpPr>
          <p:cNvPr id="20" name="Abgerundete rechteckige Legende 19"/>
          <p:cNvSpPr/>
          <p:nvPr/>
        </p:nvSpPr>
        <p:spPr>
          <a:xfrm>
            <a:off x="683568" y="4005064"/>
            <a:ext cx="1584176" cy="1512168"/>
          </a:xfrm>
          <a:prstGeom prst="wedgeRoundRectCallout">
            <a:avLst>
              <a:gd name="adj1" fmla="val 78375"/>
              <a:gd name="adj2" fmla="val -19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Datentyp Details zur oben markierten Zeile</a:t>
            </a:r>
            <a:endParaRPr lang="de-AT" dirty="0"/>
          </a:p>
        </p:txBody>
      </p:sp>
      <p:sp>
        <p:nvSpPr>
          <p:cNvPr id="21" name="Abgerundete rechteckige Legende 20"/>
          <p:cNvSpPr/>
          <p:nvPr/>
        </p:nvSpPr>
        <p:spPr>
          <a:xfrm>
            <a:off x="683568" y="1988840"/>
            <a:ext cx="1584176" cy="864096"/>
          </a:xfrm>
          <a:prstGeom prst="wedgeRoundRectCallout">
            <a:avLst>
              <a:gd name="adj1" fmla="val 71160"/>
              <a:gd name="adj2" fmla="val -2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PK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primary</a:t>
            </a:r>
            <a:r>
              <a:rPr lang="de-AT" dirty="0" smtClean="0"/>
              <a:t> </a:t>
            </a:r>
            <a:r>
              <a:rPr lang="de-AT" dirty="0" err="1" smtClean="0"/>
              <a:t>key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22" name="Abgerundete rechteckige Legende 21"/>
          <p:cNvSpPr/>
          <p:nvPr/>
        </p:nvSpPr>
        <p:spPr>
          <a:xfrm>
            <a:off x="5364088" y="5085184"/>
            <a:ext cx="3096344" cy="504056"/>
          </a:xfrm>
          <a:prstGeom prst="wedgeRoundRectCallout">
            <a:avLst>
              <a:gd name="adj1" fmla="val -83308"/>
              <a:gd name="adj2" fmla="val 77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Darf dieses Feld leer bleiben</a:t>
            </a:r>
            <a:endParaRPr lang="de-AT" dirty="0"/>
          </a:p>
        </p:txBody>
      </p:sp>
      <p:sp>
        <p:nvSpPr>
          <p:cNvPr id="23" name="Abgerundete rechteckige Legende 22"/>
          <p:cNvSpPr/>
          <p:nvPr/>
        </p:nvSpPr>
        <p:spPr>
          <a:xfrm>
            <a:off x="5364088" y="5733256"/>
            <a:ext cx="3096344" cy="504056"/>
          </a:xfrm>
          <a:prstGeom prst="wedgeRoundRectCallout">
            <a:avLst>
              <a:gd name="adj1" fmla="val -83001"/>
              <a:gd name="adj2" fmla="val 7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Beschleunigter Lesezugriff</a:t>
            </a:r>
            <a:endParaRPr lang="de-AT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5364088" y="4437112"/>
            <a:ext cx="3096344" cy="504056"/>
          </a:xfrm>
          <a:prstGeom prst="wedgeRoundRectCallout">
            <a:avLst>
              <a:gd name="adj1" fmla="val -90076"/>
              <a:gd name="adj2" fmla="val 679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Für Dateneingabe</a:t>
            </a:r>
            <a:endParaRPr lang="de-AT" dirty="0"/>
          </a:p>
        </p:txBody>
      </p:sp>
      <p:sp>
        <p:nvSpPr>
          <p:cNvPr id="25" name="Abgerundete rechteckige Legende 24"/>
          <p:cNvSpPr/>
          <p:nvPr/>
        </p:nvSpPr>
        <p:spPr>
          <a:xfrm>
            <a:off x="7956376" y="2204864"/>
            <a:ext cx="1080120" cy="864096"/>
          </a:xfrm>
          <a:prstGeom prst="wedgeRoundRectCallout">
            <a:avLst>
              <a:gd name="adj1" fmla="val -85192"/>
              <a:gd name="adj2" fmla="val -42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Hier  ev. „Tabellen“ wählen</a:t>
            </a:r>
            <a:endParaRPr lang="de-AT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Beziehungen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184576"/>
          </a:xfrm>
        </p:spPr>
        <p:txBody>
          <a:bodyPr>
            <a:normAutofit/>
          </a:bodyPr>
          <a:lstStyle/>
          <a:p>
            <a:r>
              <a:rPr lang="de-AT" sz="2400" dirty="0" smtClean="0"/>
              <a:t>Neu Tabellen erstellt man über Menü    </a:t>
            </a:r>
            <a:r>
              <a:rPr lang="de-AT" sz="2000" dirty="0" smtClean="0"/>
              <a:t>Erstellen - Tabellenentwurf</a:t>
            </a:r>
          </a:p>
          <a:p>
            <a:r>
              <a:rPr lang="de-AT" sz="2400" dirty="0" smtClean="0"/>
              <a:t>Beziehungen zeigt man mit Menü      </a:t>
            </a:r>
            <a:r>
              <a:rPr lang="de-AT" sz="2000" dirty="0" smtClean="0"/>
              <a:t>Datenbanktools – Beziehungen </a:t>
            </a:r>
            <a:r>
              <a:rPr lang="de-AT" sz="2400" dirty="0" smtClean="0"/>
              <a:t>an  und kann eine neue Beziehung mittels drag and drop erstellen, wenn beide Tabellen sowie </a:t>
            </a:r>
            <a:r>
              <a:rPr lang="de-AT" sz="2400" dirty="0" err="1" smtClean="0"/>
              <a:t>pk</a:t>
            </a:r>
            <a:r>
              <a:rPr lang="de-AT" sz="2400" dirty="0" smtClean="0"/>
              <a:t> und </a:t>
            </a:r>
            <a:r>
              <a:rPr lang="de-AT" sz="2400" dirty="0" err="1" smtClean="0"/>
              <a:t>fk</a:t>
            </a:r>
            <a:r>
              <a:rPr lang="de-AT" sz="2400" dirty="0" smtClean="0"/>
              <a:t> existieren</a:t>
            </a:r>
          </a:p>
          <a:p>
            <a:endParaRPr lang="de-AT" sz="2400" dirty="0" smtClean="0"/>
          </a:p>
          <a:p>
            <a:endParaRPr lang="de-AT" sz="2400" dirty="0" smtClean="0"/>
          </a:p>
          <a:p>
            <a:endParaRPr lang="de-AT" sz="2400" dirty="0" smtClean="0"/>
          </a:p>
          <a:p>
            <a:endParaRPr lang="de-AT" sz="2400" dirty="0" smtClean="0"/>
          </a:p>
          <a:p>
            <a:endParaRPr lang="de-AT" sz="2400" dirty="0" smtClean="0"/>
          </a:p>
          <a:p>
            <a:endParaRPr lang="de-AT" sz="2400" dirty="0" smtClean="0"/>
          </a:p>
          <a:p>
            <a:r>
              <a:rPr lang="de-AT" sz="2400" dirty="0" smtClean="0"/>
              <a:t>Öffne Sie die Tabellen in Datenblattansicht und versuchen Sie den PK zu ändern bzw. den FK Inhalt zu verfälschen</a:t>
            </a: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780928"/>
            <a:ext cx="3009440" cy="262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2708920"/>
            <a:ext cx="3254375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bgerundete rechteckige Legende 9"/>
          <p:cNvSpPr/>
          <p:nvPr/>
        </p:nvSpPr>
        <p:spPr>
          <a:xfrm>
            <a:off x="1763688" y="4653136"/>
            <a:ext cx="5184576" cy="720080"/>
          </a:xfrm>
          <a:prstGeom prst="wedgeRoundRectCallout">
            <a:avLst>
              <a:gd name="adj1" fmla="val -51756"/>
              <a:gd name="adj2" fmla="val -103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Drag and drop vom </a:t>
            </a:r>
            <a:r>
              <a:rPr lang="de-AT" dirty="0" err="1" smtClean="0"/>
              <a:t>pk</a:t>
            </a:r>
            <a:r>
              <a:rPr lang="de-AT" dirty="0" smtClean="0"/>
              <a:t> zum </a:t>
            </a:r>
            <a:r>
              <a:rPr lang="de-AT" dirty="0" err="1" smtClean="0"/>
              <a:t>fk</a:t>
            </a:r>
            <a:r>
              <a:rPr lang="de-AT" dirty="0" smtClean="0"/>
              <a:t> oder auch </a:t>
            </a:r>
            <a:r>
              <a:rPr lang="de-AT" dirty="0" err="1" smtClean="0"/>
              <a:t>doppelklick</a:t>
            </a:r>
            <a:r>
              <a:rPr lang="de-AT" dirty="0" smtClean="0"/>
              <a:t> auf den existierende Beziehungspfeil </a:t>
            </a:r>
            <a:endParaRPr lang="de-AT" dirty="0"/>
          </a:p>
        </p:txBody>
      </p:sp>
      <p:cxnSp>
        <p:nvCxnSpPr>
          <p:cNvPr id="12" name="Gekrümmte Verbindung 11"/>
          <p:cNvCxnSpPr/>
          <p:nvPr/>
        </p:nvCxnSpPr>
        <p:spPr>
          <a:xfrm flipV="1">
            <a:off x="2987824" y="3573016"/>
            <a:ext cx="864096" cy="2880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7092280" y="2708920"/>
            <a:ext cx="1800200" cy="1944216"/>
          </a:xfrm>
          <a:prstGeom prst="wedgeRoundRectCallout">
            <a:avLst>
              <a:gd name="adj1" fmla="val -159459"/>
              <a:gd name="adj2" fmla="val 11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Pk</a:t>
            </a:r>
            <a:r>
              <a:rPr lang="de-AT" dirty="0" smtClean="0"/>
              <a:t> und </a:t>
            </a:r>
            <a:r>
              <a:rPr lang="de-AT" dirty="0" err="1" smtClean="0"/>
              <a:t>fk</a:t>
            </a:r>
            <a:r>
              <a:rPr lang="de-AT" dirty="0" smtClean="0"/>
              <a:t> kontrollieren und unbedingt „</a:t>
            </a:r>
            <a:r>
              <a:rPr lang="de-AT" dirty="0" err="1" smtClean="0"/>
              <a:t>referentielle</a:t>
            </a:r>
            <a:r>
              <a:rPr lang="de-AT" dirty="0" smtClean="0"/>
              <a:t> Integrität“ ankreuzen!</a:t>
            </a:r>
            <a:endParaRPr lang="de-A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Tabellenentwurf Fragen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Was stellt Feld „</a:t>
            </a:r>
            <a:r>
              <a:rPr lang="de-AT" sz="2400" dirty="0" err="1" smtClean="0"/>
              <a:t>Rel_Gesetzlichanerkannt</a:t>
            </a:r>
            <a:r>
              <a:rPr lang="de-AT" sz="2400" dirty="0" smtClean="0"/>
              <a:t>“ dar,</a:t>
            </a:r>
            <a:br>
              <a:rPr lang="de-AT" sz="2400" dirty="0" smtClean="0"/>
            </a:br>
            <a:r>
              <a:rPr lang="de-AT" sz="2400" dirty="0" smtClean="0"/>
              <a:t>warum der verwendete Datentyp?</a:t>
            </a:r>
          </a:p>
          <a:p>
            <a:r>
              <a:rPr lang="de-AT" sz="2400" dirty="0" smtClean="0"/>
              <a:t>Was ist der Unterschied im Datentyp</a:t>
            </a:r>
            <a:br>
              <a:rPr lang="de-AT" sz="2400" dirty="0" smtClean="0"/>
            </a:br>
            <a:r>
              <a:rPr lang="de-AT" sz="2400" dirty="0" smtClean="0"/>
              <a:t>der </a:t>
            </a:r>
            <a:r>
              <a:rPr lang="de-AT" sz="2400" dirty="0" err="1" smtClean="0"/>
              <a:t>PKs</a:t>
            </a:r>
            <a:r>
              <a:rPr lang="de-AT" sz="2400" dirty="0" smtClean="0"/>
              <a:t> der Tabellen </a:t>
            </a:r>
            <a:r>
              <a:rPr lang="de-AT" sz="2400" dirty="0" err="1" smtClean="0"/>
              <a:t>Schueler</a:t>
            </a:r>
            <a:r>
              <a:rPr lang="de-AT" sz="2400" dirty="0" smtClean="0"/>
              <a:t> und</a:t>
            </a:r>
            <a:br>
              <a:rPr lang="de-AT" sz="2400" dirty="0" smtClean="0"/>
            </a:br>
            <a:r>
              <a:rPr lang="de-AT" sz="2400" dirty="0" smtClean="0"/>
              <a:t>Religionen</a:t>
            </a:r>
          </a:p>
          <a:p>
            <a:r>
              <a:rPr lang="de-AT" sz="2400" dirty="0" smtClean="0"/>
              <a:t>Kann man in Tabelle </a:t>
            </a:r>
            <a:r>
              <a:rPr lang="de-AT" sz="2400" dirty="0" err="1" smtClean="0"/>
              <a:t>Schueler</a:t>
            </a:r>
            <a:r>
              <a:rPr lang="de-AT" sz="2400" dirty="0" smtClean="0"/>
              <a:t> Fotos</a:t>
            </a:r>
            <a:br>
              <a:rPr lang="de-AT" sz="2400" dirty="0" smtClean="0"/>
            </a:br>
            <a:r>
              <a:rPr lang="de-AT" sz="2400" dirty="0" smtClean="0"/>
              <a:t>speichern?   Wie?</a:t>
            </a:r>
          </a:p>
          <a:p>
            <a:r>
              <a:rPr lang="de-AT" sz="2400" dirty="0" smtClean="0"/>
              <a:t>Wäre es sinnvoll statt </a:t>
            </a:r>
            <a:r>
              <a:rPr lang="de-AT" sz="2400" dirty="0" err="1" smtClean="0"/>
              <a:t>S_Gebdat</a:t>
            </a:r>
            <a:r>
              <a:rPr lang="de-AT" sz="2400" dirty="0" smtClean="0"/>
              <a:t> ein</a:t>
            </a:r>
            <a:br>
              <a:rPr lang="de-AT" sz="2400" dirty="0" smtClean="0"/>
            </a:br>
            <a:r>
              <a:rPr lang="de-AT" sz="2400" dirty="0" smtClean="0"/>
              <a:t>Feld </a:t>
            </a:r>
            <a:r>
              <a:rPr lang="de-AT" sz="2400" dirty="0" err="1" smtClean="0"/>
              <a:t>S_Alter</a:t>
            </a:r>
            <a:r>
              <a:rPr lang="de-AT" sz="2400" dirty="0" smtClean="0"/>
              <a:t> zu haben?</a:t>
            </a:r>
          </a:p>
          <a:p>
            <a:r>
              <a:rPr lang="de-AT" sz="2400" dirty="0" smtClean="0"/>
              <a:t>Bei Klassen soll im Feld </a:t>
            </a:r>
            <a:r>
              <a:rPr lang="de-AT" sz="2400" dirty="0" err="1" smtClean="0"/>
              <a:t>K_Jahrsem</a:t>
            </a: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400" dirty="0" smtClean="0"/>
              <a:t>automatisch  20100 gespeichert </a:t>
            </a:r>
            <a:br>
              <a:rPr lang="de-AT" sz="2400" dirty="0" smtClean="0"/>
            </a:br>
            <a:r>
              <a:rPr lang="de-AT" sz="2400" dirty="0" smtClean="0"/>
              <a:t>werden. </a:t>
            </a:r>
            <a:r>
              <a:rPr lang="de-AT" sz="2400" smtClean="0"/>
              <a:t>Wie?</a:t>
            </a:r>
            <a:endParaRPr lang="de-AT" sz="2400" dirty="0" smtClean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628800"/>
            <a:ext cx="34091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Übungsbeispiel für den Rest der Stunde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7800" indent="-177800"/>
            <a:r>
              <a:rPr lang="de-AT" dirty="0" smtClean="0"/>
              <a:t>Die Access Datenbank in Ihrem Handout ist noch unvollständig, bitte die fehlenden Beziehungen ergänzen</a:t>
            </a:r>
          </a:p>
          <a:p>
            <a:pPr marL="177800" indent="-177800"/>
            <a:r>
              <a:rPr lang="de-AT" dirty="0" smtClean="0"/>
              <a:t>Es soll von Religionen nach </a:t>
            </a:r>
            <a:r>
              <a:rPr lang="de-AT" dirty="0" err="1" smtClean="0"/>
              <a:t>Schueler</a:t>
            </a:r>
            <a:r>
              <a:rPr lang="de-AT" dirty="0" smtClean="0"/>
              <a:t> eine Beziehung definiert werden, dazu zuerst einen passenden FK anlegen.</a:t>
            </a:r>
          </a:p>
          <a:p>
            <a:pPr marL="177800" indent="-177800"/>
            <a:r>
              <a:rPr lang="de-AT" dirty="0" smtClean="0"/>
              <a:t>Bei Tabelle </a:t>
            </a:r>
            <a:r>
              <a:rPr lang="de-AT" dirty="0" err="1" smtClean="0"/>
              <a:t>Schueler</a:t>
            </a:r>
            <a:r>
              <a:rPr lang="de-AT" dirty="0" smtClean="0"/>
              <a:t> neue Felder für Vorschule (Name, Schulkennzahl, Datum </a:t>
            </a:r>
            <a:r>
              <a:rPr lang="de-AT" dirty="0" err="1" smtClean="0"/>
              <a:t>Abschlusszeugnis</a:t>
            </a:r>
            <a:r>
              <a:rPr lang="de-AT" dirty="0" smtClean="0"/>
              <a:t>) erstellen</a:t>
            </a:r>
          </a:p>
          <a:p>
            <a:pPr marL="177800" indent="-177800"/>
            <a:r>
              <a:rPr lang="de-AT" dirty="0" smtClean="0"/>
              <a:t>In Tabelle Schuljahre sollen Datentypen geändert werden (maximal Länge </a:t>
            </a:r>
            <a:r>
              <a:rPr lang="de-AT" dirty="0" err="1" smtClean="0"/>
              <a:t>Sja_Bezeichnungkurz</a:t>
            </a:r>
            <a:r>
              <a:rPr lang="de-AT" dirty="0" smtClean="0"/>
              <a:t> auf 50 und in </a:t>
            </a:r>
            <a:r>
              <a:rPr lang="de-AT" dirty="0" err="1" smtClean="0"/>
              <a:t>Sja_Nr</a:t>
            </a:r>
            <a:r>
              <a:rPr lang="de-AT" dirty="0" smtClean="0"/>
              <a:t> der Zahlentyp von 2Byte integer auf 4 Byte </a:t>
            </a:r>
            <a:r>
              <a:rPr lang="de-AT" dirty="0" err="1" smtClean="0"/>
              <a:t>long</a:t>
            </a:r>
            <a:r>
              <a:rPr lang="de-AT" dirty="0" smtClean="0"/>
              <a:t> integer)</a:t>
            </a:r>
          </a:p>
          <a:p>
            <a:pPr marL="177800" indent="-177800"/>
            <a:r>
              <a:rPr lang="de-AT" i="1" dirty="0" smtClean="0"/>
              <a:t>Optional: </a:t>
            </a:r>
            <a:r>
              <a:rPr lang="de-AT" dirty="0" smtClean="0"/>
              <a:t>Mit Erstellen-Tabellenentwurf eine neue Tabelle Sprachen erstellen, ähnlich wie bei Religionen eine Beziehung zur Tabelle </a:t>
            </a:r>
            <a:r>
              <a:rPr lang="de-AT" dirty="0" err="1" smtClean="0"/>
              <a:t>Schueler</a:t>
            </a:r>
            <a:r>
              <a:rPr lang="de-AT" dirty="0" smtClean="0"/>
              <a:t> erstellen </a:t>
            </a:r>
          </a:p>
          <a:p>
            <a:pPr marL="177800" indent="-177800"/>
            <a:r>
              <a:rPr lang="de-AT" dirty="0" smtClean="0"/>
              <a:t>Bitte die Änderungen sofort dem Lehrer zeigen</a:t>
            </a:r>
            <a:endParaRPr lang="de-AT" i="1" dirty="0" smtClean="0"/>
          </a:p>
          <a:p>
            <a:pPr marL="0" indent="0">
              <a:buNone/>
            </a:pPr>
            <a:endParaRPr lang="de-A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Datenbanken sind einerseits alle möglichen Ansammlungen von Daten z.B.</a:t>
            </a:r>
            <a:br>
              <a:rPr lang="de-AT" dirty="0" smtClean="0"/>
            </a:br>
            <a:endParaRPr lang="de-AT" dirty="0" smtClean="0"/>
          </a:p>
          <a:p>
            <a:pPr lvl="1"/>
            <a:r>
              <a:rPr lang="de-AT" dirty="0" err="1" smtClean="0"/>
              <a:t>Terminator</a:t>
            </a:r>
            <a:r>
              <a:rPr lang="de-AT" dirty="0" smtClean="0"/>
              <a:t> 2:     „ich verfüge über detaillierte Dateien“</a:t>
            </a:r>
            <a:br>
              <a:rPr lang="de-AT" dirty="0" smtClean="0"/>
            </a:br>
            <a:endParaRPr lang="de-AT" dirty="0" smtClean="0"/>
          </a:p>
          <a:p>
            <a:pPr lvl="1"/>
            <a:r>
              <a:rPr lang="de-AT" dirty="0" smtClean="0">
                <a:hlinkClick r:id="rId2"/>
              </a:rPr>
              <a:t>http://www.meddb.info/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>
                <a:solidFill>
                  <a:srgbClr val="00B050"/>
                </a:solidFill>
              </a:rPr>
              <a:t>             	</a:t>
            </a:r>
            <a:r>
              <a:rPr lang="de-AT" sz="1800" dirty="0" smtClean="0">
                <a:solidFill>
                  <a:srgbClr val="00B050"/>
                </a:solidFill>
              </a:rPr>
              <a:t>MEDIZINISCHE UND MOLEKULARBIOLOGISCHE DATENBANKEN</a:t>
            </a:r>
            <a:endParaRPr lang="de-AT" sz="1800" dirty="0" smtClean="0"/>
          </a:p>
          <a:p>
            <a:pPr lvl="1"/>
            <a:r>
              <a:rPr lang="de-AT" dirty="0" smtClean="0">
                <a:hlinkClick r:id="rId3"/>
              </a:rPr>
              <a:t>http://www.boku.ac.at/datenbanken.html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		</a:t>
            </a:r>
            <a:r>
              <a:rPr lang="en-US" sz="1600" dirty="0" smtClean="0">
                <a:solidFill>
                  <a:prstClr val="black"/>
                </a:solidFill>
              </a:rPr>
              <a:t>Biological Sciences, Biology Digest, Conference Papers Index, ……</a:t>
            </a:r>
            <a:endParaRPr lang="de-AT" dirty="0" smtClean="0"/>
          </a:p>
          <a:p>
            <a:pPr lvl="1"/>
            <a:r>
              <a:rPr lang="de-AT" dirty="0" smtClean="0"/>
              <a:t>http://www.internet-datenbanken.de/</a:t>
            </a:r>
          </a:p>
          <a:p>
            <a:pPr lvl="1">
              <a:buNone/>
            </a:pPr>
            <a:endParaRPr lang="de-AT" dirty="0" smtClean="0"/>
          </a:p>
          <a:p>
            <a:pPr lvl="1"/>
            <a:r>
              <a:rPr lang="de-AT" dirty="0" smtClean="0"/>
              <a:t>….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013176"/>
            <a:ext cx="465613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Informatiker verstehen unter „Datenbank“ aber immer jene Computersysteme, welche Daten speichern.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endParaRPr lang="de-AT" dirty="0"/>
          </a:p>
        </p:txBody>
      </p:sp>
      <p:pic>
        <p:nvPicPr>
          <p:cNvPr id="2051" name="Picture 3" descr="C:\Users\psad\Desktop\DBIS2\20110216_Access01\Filemak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18700">
            <a:off x="1359809" y="4175085"/>
            <a:ext cx="1784633" cy="456534"/>
          </a:xfrm>
          <a:prstGeom prst="rect">
            <a:avLst/>
          </a:prstGeom>
          <a:noFill/>
        </p:spPr>
      </p:pic>
      <p:pic>
        <p:nvPicPr>
          <p:cNvPr id="2052" name="Picture 4" descr="C:\Users\psad\Desktop\DBIS2\20110216_Access01\msacce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06123">
            <a:off x="943937" y="2725580"/>
            <a:ext cx="1957078" cy="837164"/>
          </a:xfrm>
          <a:prstGeom prst="rect">
            <a:avLst/>
          </a:prstGeom>
          <a:noFill/>
        </p:spPr>
      </p:pic>
      <p:pic>
        <p:nvPicPr>
          <p:cNvPr id="2053" name="Picture 5" descr="C:\Users\psad\Desktop\DBIS2\20110216_Access01\syba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272050">
            <a:off x="3964914" y="3647623"/>
            <a:ext cx="2122297" cy="623862"/>
          </a:xfrm>
          <a:prstGeom prst="rect">
            <a:avLst/>
          </a:prstGeom>
          <a:noFill/>
        </p:spPr>
      </p:pic>
      <p:pic>
        <p:nvPicPr>
          <p:cNvPr id="2054" name="Picture 6" descr="C:\Users\psad\Desktop\DBIS2\20110216_Access01\sqlserv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340029">
            <a:off x="6560243" y="3089666"/>
            <a:ext cx="2181200" cy="1359410"/>
          </a:xfrm>
          <a:prstGeom prst="rect">
            <a:avLst/>
          </a:prstGeom>
          <a:noFill/>
        </p:spPr>
      </p:pic>
      <p:pic>
        <p:nvPicPr>
          <p:cNvPr id="2055" name="Picture 7" descr="C:\Users\psad\Desktop\DBIS2\20110216_Access01\oracl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276872"/>
            <a:ext cx="3376866" cy="936104"/>
          </a:xfrm>
          <a:prstGeom prst="rect">
            <a:avLst/>
          </a:prstGeom>
          <a:noFill/>
        </p:spPr>
      </p:pic>
      <p:pic>
        <p:nvPicPr>
          <p:cNvPr id="2056" name="Picture 8" descr="C:\Users\psad\Desktop\DBIS2\20110216_Access01\mysql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4758272"/>
            <a:ext cx="1872208" cy="1366783"/>
          </a:xfrm>
          <a:prstGeom prst="rect">
            <a:avLst/>
          </a:prstGeom>
          <a:noFill/>
        </p:spPr>
      </p:pic>
      <p:pic>
        <p:nvPicPr>
          <p:cNvPr id="2057" name="Picture 9" descr="C:\Users\psad\Desktop\DBIS2\20110216_Access01\postgre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446650">
            <a:off x="6668787" y="5159603"/>
            <a:ext cx="1287707" cy="1021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707904" y="1988840"/>
            <a:ext cx="5184576" cy="4392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Abgerundetes Rechteck 12"/>
          <p:cNvSpPr/>
          <p:nvPr/>
        </p:nvSpPr>
        <p:spPr>
          <a:xfrm>
            <a:off x="683568" y="1988840"/>
            <a:ext cx="2592288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Datenbanken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1" name="Picture 3" descr="C:\Users\psad\Desktop\DBIS2\20110216_Access01\Filemak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18700">
            <a:off x="1359809" y="4175085"/>
            <a:ext cx="1784633" cy="456534"/>
          </a:xfrm>
          <a:prstGeom prst="rect">
            <a:avLst/>
          </a:prstGeom>
          <a:noFill/>
        </p:spPr>
      </p:pic>
      <p:pic>
        <p:nvPicPr>
          <p:cNvPr id="2052" name="Picture 4" descr="C:\Users\psad\Desktop\DBIS2\20110216_Access01\msacces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06123">
            <a:off x="943937" y="2725580"/>
            <a:ext cx="1957078" cy="837164"/>
          </a:xfrm>
          <a:prstGeom prst="rect">
            <a:avLst/>
          </a:prstGeom>
          <a:noFill/>
        </p:spPr>
      </p:pic>
      <p:pic>
        <p:nvPicPr>
          <p:cNvPr id="2053" name="Picture 5" descr="C:\Users\psad\Desktop\DBIS2\20110216_Access01\sybas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272050">
            <a:off x="3964914" y="3647623"/>
            <a:ext cx="2122297" cy="623862"/>
          </a:xfrm>
          <a:prstGeom prst="rect">
            <a:avLst/>
          </a:prstGeom>
          <a:noFill/>
        </p:spPr>
      </p:pic>
      <p:pic>
        <p:nvPicPr>
          <p:cNvPr id="2054" name="Picture 6" descr="C:\Users\psad\Desktop\DBIS2\20110216_Access01\sqlserv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340029">
            <a:off x="6560243" y="3089666"/>
            <a:ext cx="2181200" cy="1359410"/>
          </a:xfrm>
          <a:prstGeom prst="rect">
            <a:avLst/>
          </a:prstGeom>
          <a:noFill/>
        </p:spPr>
      </p:pic>
      <p:pic>
        <p:nvPicPr>
          <p:cNvPr id="2055" name="Picture 7" descr="C:\Users\psad\Desktop\DBIS2\20110216_Access01\oracl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276872"/>
            <a:ext cx="3376866" cy="936104"/>
          </a:xfrm>
          <a:prstGeom prst="rect">
            <a:avLst/>
          </a:prstGeom>
          <a:noFill/>
        </p:spPr>
      </p:pic>
      <p:pic>
        <p:nvPicPr>
          <p:cNvPr id="2056" name="Picture 8" descr="C:\Users\psad\Desktop\DBIS2\20110216_Access01\mysql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4758272"/>
            <a:ext cx="1872208" cy="1366783"/>
          </a:xfrm>
          <a:prstGeom prst="rect">
            <a:avLst/>
          </a:prstGeom>
          <a:noFill/>
        </p:spPr>
      </p:pic>
      <p:pic>
        <p:nvPicPr>
          <p:cNvPr id="2057" name="Picture 9" descr="C:\Users\psad\Desktop\DBIS2\20110216_Access01\postgre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446650">
            <a:off x="6668787" y="5159603"/>
            <a:ext cx="1287707" cy="1021990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>
            <a:off x="3923928" y="1052736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dirty="0" smtClean="0"/>
              <a:t>Große Datenbanken</a:t>
            </a:r>
            <a:br>
              <a:rPr lang="de-AT" sz="2800" dirty="0" smtClean="0"/>
            </a:br>
            <a:r>
              <a:rPr lang="de-AT" sz="2800" dirty="0" smtClean="0"/>
              <a:t>(serverbasiert)</a:t>
            </a:r>
            <a:endParaRPr lang="de-AT" sz="2800" dirty="0"/>
          </a:p>
        </p:txBody>
      </p:sp>
      <p:sp>
        <p:nvSpPr>
          <p:cNvPr id="17" name="Textfeld 16"/>
          <p:cNvSpPr txBox="1"/>
          <p:nvPr/>
        </p:nvSpPr>
        <p:spPr>
          <a:xfrm>
            <a:off x="467544" y="1052736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dirty="0" smtClean="0"/>
              <a:t>Kleine Datenbanken</a:t>
            </a:r>
            <a:br>
              <a:rPr lang="de-AT" sz="2800" dirty="0" smtClean="0"/>
            </a:br>
            <a:r>
              <a:rPr lang="de-AT" sz="2800" dirty="0" smtClean="0"/>
              <a:t>(dateibasiert)</a:t>
            </a:r>
            <a:endParaRPr lang="de-AT" sz="2800" dirty="0"/>
          </a:p>
        </p:txBody>
      </p:sp>
      <p:sp>
        <p:nvSpPr>
          <p:cNvPr id="20" name="Wolkenförmige Legende 19"/>
          <p:cNvSpPr/>
          <p:nvPr/>
        </p:nvSpPr>
        <p:spPr>
          <a:xfrm>
            <a:off x="5508104" y="5661248"/>
            <a:ext cx="1512168" cy="648072"/>
          </a:xfrm>
          <a:prstGeom prst="cloudCallout">
            <a:avLst>
              <a:gd name="adj1" fmla="val -13904"/>
              <a:gd name="adj2" fmla="val 46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Open </a:t>
            </a:r>
            <a:r>
              <a:rPr lang="de-AT" dirty="0" err="1" smtClean="0"/>
              <a:t>Source</a:t>
            </a:r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Große Datenbanken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2600" dirty="0" smtClean="0"/>
              <a:t>Werden als Server-Anwendung installiert zu dem sich zugreifende Programme verbinden</a:t>
            </a:r>
          </a:p>
          <a:p>
            <a:r>
              <a:rPr lang="de-AT" sz="2600" dirty="0" smtClean="0"/>
              <a:t>unterstützen große bis </a:t>
            </a:r>
            <a:br>
              <a:rPr lang="de-AT" sz="2600" dirty="0" smtClean="0"/>
            </a:br>
            <a:r>
              <a:rPr lang="de-AT" sz="2600" dirty="0" smtClean="0"/>
              <a:t>sehr große Datenmengen </a:t>
            </a:r>
          </a:p>
          <a:p>
            <a:r>
              <a:rPr lang="de-AT" sz="2600" dirty="0" smtClean="0"/>
              <a:t>unterstützen viele gleichzeitige Benutzer</a:t>
            </a:r>
          </a:p>
          <a:p>
            <a:r>
              <a:rPr lang="de-AT" sz="2600" dirty="0" smtClean="0"/>
              <a:t>speichern Daten dauerhaft und sicher </a:t>
            </a:r>
            <a:br>
              <a:rPr lang="de-AT" sz="2600" dirty="0" smtClean="0"/>
            </a:br>
            <a:r>
              <a:rPr lang="de-AT" sz="2600" dirty="0" smtClean="0"/>
              <a:t>(verfügen auch über entsprechende Tools)</a:t>
            </a:r>
          </a:p>
          <a:p>
            <a:r>
              <a:rPr lang="de-AT" sz="2600" dirty="0" smtClean="0"/>
              <a:t>haben Zugriffsschnittstellen (fast immer über SQL) für verschiedenste Programme</a:t>
            </a:r>
          </a:p>
          <a:p>
            <a:r>
              <a:rPr lang="de-AT" sz="2600" dirty="0" smtClean="0"/>
              <a:t>Ihre Schülerdaten, Noten, etc.</a:t>
            </a:r>
            <a:br>
              <a:rPr lang="de-AT" sz="2600" dirty="0" smtClean="0"/>
            </a:br>
            <a:r>
              <a:rPr lang="de-AT" sz="2600" dirty="0" smtClean="0"/>
              <a:t>werden in einer DB verwaltet!</a:t>
            </a:r>
          </a:p>
          <a:p>
            <a:pPr lvl="1">
              <a:buNone/>
            </a:pP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endParaRPr lang="de-AT" dirty="0"/>
          </a:p>
        </p:txBody>
      </p:sp>
      <p:pic>
        <p:nvPicPr>
          <p:cNvPr id="6" name="Picture 7" descr="C:\Users\psad\Desktop\DBIS2\20110216_Access01\orac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60648"/>
            <a:ext cx="2368754" cy="656644"/>
          </a:xfrm>
          <a:prstGeom prst="rect">
            <a:avLst/>
          </a:prstGeom>
          <a:noFill/>
        </p:spPr>
      </p:pic>
      <p:sp>
        <p:nvSpPr>
          <p:cNvPr id="8" name="Abgerundete rechteckige Legende 7"/>
          <p:cNvSpPr/>
          <p:nvPr/>
        </p:nvSpPr>
        <p:spPr>
          <a:xfrm>
            <a:off x="7092280" y="1628800"/>
            <a:ext cx="1800200" cy="720080"/>
          </a:xfrm>
          <a:prstGeom prst="wedgeRoundRectCallout">
            <a:avLst>
              <a:gd name="adj1" fmla="val -74802"/>
              <a:gd name="adj2" fmla="val -684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Was ist ein Server?</a:t>
            </a:r>
            <a:endParaRPr lang="de-AT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572000" y="2060848"/>
            <a:ext cx="1368152" cy="720080"/>
          </a:xfrm>
          <a:prstGeom prst="wedgeRoundRectCallout">
            <a:avLst>
              <a:gd name="adj1" fmla="val -70597"/>
              <a:gd name="adj2" fmla="val 30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Groß?</a:t>
            </a:r>
            <a:endParaRPr lang="de-AT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280" y="2708920"/>
            <a:ext cx="1584176" cy="720080"/>
          </a:xfrm>
          <a:prstGeom prst="wedgeRoundRectCallout">
            <a:avLst>
              <a:gd name="adj1" fmla="val -95822"/>
              <a:gd name="adj2" fmla="val 122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2, 20, 2000?</a:t>
            </a:r>
            <a:endParaRPr lang="de-AT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5940152" y="4653136"/>
            <a:ext cx="3024336" cy="1368152"/>
          </a:xfrm>
          <a:prstGeom prst="wedgeRoundRectCallout">
            <a:avLst>
              <a:gd name="adj1" fmla="val -70480"/>
              <a:gd name="adj2" fmla="val -48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Wahrscheinlich die bestunterstützte  Zugriffsschnittstelle in der Informatik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Kleine Datenbanken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Sind dateibasiert, Programme greifen direkt auf die Datei (z.B. </a:t>
            </a:r>
            <a:r>
              <a:rPr lang="de-AT" dirty="0" err="1" smtClean="0"/>
              <a:t>schule.mdb</a:t>
            </a:r>
            <a:r>
              <a:rPr lang="de-AT" dirty="0" smtClean="0"/>
              <a:t>) zu.</a:t>
            </a:r>
          </a:p>
          <a:p>
            <a:r>
              <a:rPr lang="de-AT" dirty="0" smtClean="0"/>
              <a:t>Können bezüglich Datenmenge und Benutzeranzahl nicht mit den großen </a:t>
            </a:r>
            <a:r>
              <a:rPr lang="de-AT" dirty="0" err="1" smtClean="0"/>
              <a:t>DBs</a:t>
            </a:r>
            <a:r>
              <a:rPr lang="de-AT" dirty="0" smtClean="0"/>
              <a:t> konkurrieren</a:t>
            </a:r>
          </a:p>
          <a:p>
            <a:r>
              <a:rPr lang="de-AT" dirty="0" smtClean="0"/>
              <a:t>Speichern aber bei weitem mehr Daten als z.B. Excel, sind wesentlich schneller und können von mehreren Benutzern gleichzeitig verwendet werden </a:t>
            </a:r>
          </a:p>
          <a:p>
            <a:r>
              <a:rPr lang="de-AT" dirty="0" smtClean="0"/>
              <a:t>Haben im Gegensatz zu den großen </a:t>
            </a:r>
            <a:r>
              <a:rPr lang="de-AT" dirty="0" err="1" smtClean="0"/>
              <a:t>DBs</a:t>
            </a:r>
            <a:r>
              <a:rPr lang="de-AT" dirty="0" smtClean="0"/>
              <a:t> eine komplette Entwicklungsumgebung integriert, Formulare, Berichte, Programmierung.</a:t>
            </a:r>
          </a:p>
          <a:p>
            <a:pPr lvl="1">
              <a:buNone/>
            </a:pP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endParaRPr lang="de-AT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95536" y="5445224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/>
              <a:t>Wir arbeiten in nächster Zeit mit MS Access</a:t>
            </a:r>
            <a:endParaRPr lang="de-AT" sz="3200" dirty="0"/>
          </a:p>
        </p:txBody>
      </p:sp>
      <p:pic>
        <p:nvPicPr>
          <p:cNvPr id="9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301208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Versionen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dirty="0" smtClean="0"/>
              <a:t>Access 2003  (</a:t>
            </a:r>
            <a:r>
              <a:rPr lang="de-AT" dirty="0" err="1" smtClean="0"/>
              <a:t>Dateiendung</a:t>
            </a:r>
            <a:r>
              <a:rPr lang="de-AT" dirty="0" smtClean="0"/>
              <a:t> .</a:t>
            </a:r>
            <a:r>
              <a:rPr lang="de-AT" dirty="0" err="1" smtClean="0"/>
              <a:t>mdb</a:t>
            </a:r>
            <a:r>
              <a:rPr lang="de-AT" dirty="0" smtClean="0"/>
              <a:t>) </a:t>
            </a:r>
            <a:br>
              <a:rPr lang="de-AT" dirty="0" smtClean="0"/>
            </a:br>
            <a:r>
              <a:rPr lang="de-AT" sz="2000" dirty="0" smtClean="0"/>
              <a:t>Ist noch immer verbreitet im Einsatz. </a:t>
            </a:r>
            <a:br>
              <a:rPr lang="de-AT" sz="2000" dirty="0" smtClean="0"/>
            </a:br>
            <a:r>
              <a:rPr lang="de-AT" sz="2000" dirty="0" smtClean="0"/>
              <a:t>Kann Dateien der späteren Versionen nicht lesen.</a:t>
            </a:r>
            <a:br>
              <a:rPr lang="de-AT" sz="2000" dirty="0" smtClean="0"/>
            </a:br>
            <a:r>
              <a:rPr lang="de-AT" sz="2000" dirty="0" smtClean="0"/>
              <a:t>Rechts die Gliederung des Datenbankfensters</a:t>
            </a:r>
            <a:br>
              <a:rPr lang="de-AT" sz="2000" dirty="0" smtClean="0"/>
            </a:br>
            <a:r>
              <a:rPr lang="de-AT" sz="2000" dirty="0" smtClean="0"/>
              <a:t>(mit dem man alle Objekte der DB bearbeiten kann)</a:t>
            </a:r>
            <a:br>
              <a:rPr lang="de-AT" sz="2000" dirty="0" smtClean="0"/>
            </a:br>
            <a:endParaRPr lang="de-AT" sz="2000" dirty="0" smtClean="0"/>
          </a:p>
          <a:p>
            <a:r>
              <a:rPr lang="de-AT" dirty="0" smtClean="0"/>
              <a:t>Excel  2007  und  2010</a:t>
            </a:r>
            <a:br>
              <a:rPr lang="de-AT" dirty="0" smtClean="0"/>
            </a:br>
            <a:r>
              <a:rPr lang="de-AT" dirty="0" smtClean="0"/>
              <a:t>          (</a:t>
            </a:r>
            <a:r>
              <a:rPr lang="de-AT" dirty="0" err="1" smtClean="0"/>
              <a:t>Dateiendung</a:t>
            </a:r>
            <a:r>
              <a:rPr lang="de-AT" dirty="0" smtClean="0"/>
              <a:t> .</a:t>
            </a:r>
            <a:r>
              <a:rPr lang="de-AT" dirty="0" err="1" smtClean="0"/>
              <a:t>accdb</a:t>
            </a:r>
            <a:r>
              <a:rPr lang="de-AT" dirty="0" smtClean="0"/>
              <a:t>) </a:t>
            </a:r>
            <a:br>
              <a:rPr lang="de-AT" dirty="0" smtClean="0"/>
            </a:br>
            <a:r>
              <a:rPr lang="de-AT" sz="2000" dirty="0" smtClean="0"/>
              <a:t>brachte eine völlig neue Bedienoberfläche </a:t>
            </a:r>
            <a:br>
              <a:rPr lang="de-AT" sz="2000" dirty="0" smtClean="0"/>
            </a:br>
            <a:r>
              <a:rPr lang="de-AT" sz="2000" dirty="0" smtClean="0"/>
              <a:t>(Multifunktionsleiste,  anderes Datenbank- </a:t>
            </a:r>
            <a:br>
              <a:rPr lang="de-AT" sz="2000" dirty="0" smtClean="0"/>
            </a:br>
            <a:r>
              <a:rPr lang="de-AT" sz="2000" dirty="0" err="1" smtClean="0"/>
              <a:t>fenster</a:t>
            </a:r>
            <a:r>
              <a:rPr lang="de-AT" sz="2000" dirty="0" smtClean="0"/>
              <a:t>), die einiges Umlernen erforderte.</a:t>
            </a:r>
            <a:br>
              <a:rPr lang="de-AT" sz="2000" dirty="0" smtClean="0"/>
            </a:br>
            <a:r>
              <a:rPr lang="de-AT" sz="2000" dirty="0" smtClean="0"/>
              <a:t>Neues Dateiformat kann erst benutzt werden,</a:t>
            </a:r>
            <a:br>
              <a:rPr lang="de-AT" sz="2000" dirty="0" smtClean="0"/>
            </a:br>
            <a:r>
              <a:rPr lang="de-AT" sz="2000" dirty="0" smtClean="0"/>
              <a:t>wenn alle Anwender mindestens Access 2007</a:t>
            </a:r>
            <a:br>
              <a:rPr lang="de-AT" sz="2000" dirty="0" smtClean="0"/>
            </a:br>
            <a:r>
              <a:rPr lang="de-AT" sz="2000" dirty="0" smtClean="0"/>
              <a:t>installiert haben.</a:t>
            </a:r>
            <a:br>
              <a:rPr lang="de-AT" sz="2000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sz="2000" dirty="0"/>
          </a:p>
        </p:txBody>
      </p:sp>
      <p:pic>
        <p:nvPicPr>
          <p:cNvPr id="12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104" name="Picture 8" descr="C:\Users\psad\AppData\Local\Temp\SNAGHTML175dead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052736"/>
            <a:ext cx="3038475" cy="2990850"/>
          </a:xfrm>
          <a:prstGeom prst="rect">
            <a:avLst/>
          </a:prstGeom>
          <a:noFill/>
        </p:spPr>
      </p:pic>
      <p:pic>
        <p:nvPicPr>
          <p:cNvPr id="4106" name="Picture 10" descr="C:\Users\psad\AppData\Local\Temp\SNAGHTML175f5e4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933056"/>
            <a:ext cx="3664843" cy="2728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Möglichkeiten Entwicklungsumgebung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80" name="Picture 8" descr="C:\Users\psad\AppData\Local\Temp\SNAGHTML1712d53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052736"/>
            <a:ext cx="5184576" cy="3496389"/>
          </a:xfrm>
          <a:prstGeom prst="rect">
            <a:avLst/>
          </a:prstGeom>
          <a:noFill/>
        </p:spPr>
      </p:pic>
      <p:pic>
        <p:nvPicPr>
          <p:cNvPr id="3082" name="Picture 10" descr="C:\Users\psad\AppData\Local\Temp\SNAGHTML1714268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789040"/>
            <a:ext cx="3457575" cy="2676525"/>
          </a:xfrm>
          <a:prstGeom prst="rect">
            <a:avLst/>
          </a:prstGeom>
          <a:noFill/>
        </p:spPr>
      </p:pic>
      <p:cxnSp>
        <p:nvCxnSpPr>
          <p:cNvPr id="17" name="Gekrümmte Verbindung 16"/>
          <p:cNvCxnSpPr>
            <a:endCxn id="3082" idx="0"/>
          </p:cNvCxnSpPr>
          <p:nvPr/>
        </p:nvCxnSpPr>
        <p:spPr>
          <a:xfrm rot="16200000" flipH="1">
            <a:off x="1043906" y="2564606"/>
            <a:ext cx="1584176" cy="86469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/>
          <p:nvPr/>
        </p:nvCxnSpPr>
        <p:spPr>
          <a:xfrm flipV="1">
            <a:off x="2843808" y="5301208"/>
            <a:ext cx="1368152" cy="64807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1530212"/>
            <a:ext cx="4932040" cy="30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C:\Users\psad\AppData\Local\Temp\SNAGHTML1714fd0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60" y="3977680"/>
            <a:ext cx="3305821" cy="2880320"/>
          </a:xfrm>
          <a:prstGeom prst="rect">
            <a:avLst/>
          </a:prstGeom>
          <a:noFill/>
        </p:spPr>
      </p:pic>
      <p:cxnSp>
        <p:nvCxnSpPr>
          <p:cNvPr id="33" name="Gekrümmte Verbindung 32"/>
          <p:cNvCxnSpPr/>
          <p:nvPr/>
        </p:nvCxnSpPr>
        <p:spPr>
          <a:xfrm rot="5400000" flipH="1" flipV="1">
            <a:off x="5544108" y="3537012"/>
            <a:ext cx="1584176" cy="504056"/>
          </a:xfrm>
          <a:prstGeom prst="curvedConnector3">
            <a:avLst>
              <a:gd name="adj1" fmla="val 37374"/>
            </a:avLst>
          </a:prstGeom>
          <a:ln w="3175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2483768" y="980728"/>
            <a:ext cx="41044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/>
              <a:t>Formulare und Berichte</a:t>
            </a:r>
            <a:endParaRPr lang="de-AT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MS Access – Eher nicht Datei - Neu …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4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In Word, Excel waren Sie gewohnt of ein neues Dokument anzulegen, in Access passiert dies eher selten.</a:t>
            </a:r>
          </a:p>
          <a:p>
            <a:r>
              <a:rPr lang="de-AT" dirty="0" smtClean="0"/>
              <a:t>Datenbanken (mit Daten und Formularen, …) werden von Entwicklern (Programmierern) vorbereitet und von Anwendern benutzt.</a:t>
            </a:r>
          </a:p>
          <a:p>
            <a:r>
              <a:rPr lang="de-AT" dirty="0" smtClean="0"/>
              <a:t>Wie in Programmiersprachen definiert man hier zuerst die Tabellen (mit Feldern und Datentypen) und befüllt sie erst dann mit Daten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Öffnen Sie daher jetzt die ausgeteilte Datenbank.</a:t>
            </a:r>
          </a:p>
          <a:p>
            <a:endParaRPr lang="de-AT" dirty="0" smtClean="0"/>
          </a:p>
          <a:p>
            <a:pPr lvl="1">
              <a:buNone/>
            </a:pP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1140</Words>
  <Application>Microsoft Office PowerPoint</Application>
  <PresentationFormat>Bildschirmpräsentation (4:3)</PresentationFormat>
  <Paragraphs>268</Paragraphs>
  <Slides>17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HTL Spengergasse Vorlage V01</vt:lpstr>
      <vt:lpstr>DBIS2 –  Datenbanken und Informationssysteme</vt:lpstr>
      <vt:lpstr>Datenbanken</vt:lpstr>
      <vt:lpstr>Datenbanken</vt:lpstr>
      <vt:lpstr>Datenbanken</vt:lpstr>
      <vt:lpstr>Große Datenbanken</vt:lpstr>
      <vt:lpstr>Kleine Datenbanken</vt:lpstr>
      <vt:lpstr>MS Access – Versionen</vt:lpstr>
      <vt:lpstr>MS Access – Möglichkeiten Entwicklungsumgebung</vt:lpstr>
      <vt:lpstr>MS Access – Eher nicht Datei - Neu …</vt:lpstr>
      <vt:lpstr>MS Access – Datenbank öffnen</vt:lpstr>
      <vt:lpstr>MS Access – Datenbankdiagramm</vt:lpstr>
      <vt:lpstr>MS Access – Datenbankdiagramm 2</vt:lpstr>
      <vt:lpstr>MS Access – Datenbankdiagramm Fragen</vt:lpstr>
      <vt:lpstr>MS Access – Tabellenentwurf</vt:lpstr>
      <vt:lpstr>MS Access – Beziehungen</vt:lpstr>
      <vt:lpstr>MS Access – Tabellenentwurf Fragen</vt:lpstr>
      <vt:lpstr>Übungsbeispiel für den Rest der Stunde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113</cp:revision>
  <dcterms:created xsi:type="dcterms:W3CDTF">2010-09-09T10:26:00Z</dcterms:created>
  <dcterms:modified xsi:type="dcterms:W3CDTF">2012-02-13T10:37:55Z</dcterms:modified>
</cp:coreProperties>
</file>