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06" r:id="rId3"/>
    <p:sldId id="307" r:id="rId4"/>
    <p:sldId id="290" r:id="rId5"/>
    <p:sldId id="322" r:id="rId6"/>
    <p:sldId id="323" r:id="rId7"/>
    <p:sldId id="324" r:id="rId8"/>
    <p:sldId id="325" r:id="rId9"/>
    <p:sldId id="326" r:id="rId10"/>
    <p:sldId id="312" r:id="rId11"/>
    <p:sldId id="330" r:id="rId12"/>
    <p:sldId id="29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4" autoAdjust="0"/>
    <p:restoredTop sz="66036" autoAdjust="0"/>
  </p:normalViewPr>
  <p:slideViewPr>
    <p:cSldViewPr>
      <p:cViewPr>
        <p:scale>
          <a:sx n="80" d="100"/>
          <a:sy n="80" d="100"/>
        </p:scale>
        <p:origin x="-1301" y="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544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B1F9C-D4D9-4272-A315-C9A68CBB5628}" type="datetimeFigureOut">
              <a:rPr lang="de-AT" smtClean="0"/>
              <a:pPr/>
              <a:t>17.03.2012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179512"/>
            <a:ext cx="5400600" cy="405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88640" y="4343400"/>
            <a:ext cx="6480720" cy="45490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Startfolie</a:t>
            </a:r>
            <a:r>
              <a:rPr lang="de-AT" baseline="0" dirty="0" smtClean="0"/>
              <a:t> enthält wieder eine Modellfrage </a:t>
            </a:r>
            <a:br>
              <a:rPr lang="de-AT" baseline="0" dirty="0" smtClean="0"/>
            </a:br>
            <a:r>
              <a:rPr lang="de-AT" baseline="0" dirty="0" smtClean="0"/>
              <a:t>     (es handelt sich um das gleiche Modell wie schon in Lektion 4)</a:t>
            </a:r>
          </a:p>
          <a:p>
            <a:endParaRPr lang="de-AT" baseline="0" dirty="0" smtClean="0"/>
          </a:p>
          <a:p>
            <a:r>
              <a:rPr lang="de-AT" baseline="0" dirty="0" smtClean="0"/>
              <a:t>Kunde, Auftrag sind die Namen der Tabellen (stehen hier in den Kästchen),</a:t>
            </a:r>
          </a:p>
          <a:p>
            <a:r>
              <a:rPr lang="de-AT" baseline="0" dirty="0" smtClean="0"/>
              <a:t>Im Kreisen (Ellipsen) daneben angeordnet stehen die Namen der Felder, </a:t>
            </a:r>
          </a:p>
          <a:p>
            <a:r>
              <a:rPr lang="de-AT" baseline="0" dirty="0" smtClean="0"/>
              <a:t>     der </a:t>
            </a:r>
            <a:r>
              <a:rPr lang="de-AT" baseline="0" dirty="0" err="1" smtClean="0"/>
              <a:t>Primary</a:t>
            </a:r>
            <a:r>
              <a:rPr lang="de-AT" baseline="0" dirty="0" smtClean="0"/>
              <a:t> Key (PK)  kann man hier nicht klar erkennen, sie sollten eigentlich unterstrichen sein</a:t>
            </a:r>
          </a:p>
          <a:p>
            <a:r>
              <a:rPr lang="de-AT" baseline="0" dirty="0" smtClean="0"/>
              <a:t>     </a:t>
            </a:r>
            <a:r>
              <a:rPr lang="de-AT" baseline="0" dirty="0" err="1" smtClean="0"/>
              <a:t>Foreign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Keys</a:t>
            </a:r>
            <a:r>
              <a:rPr lang="de-AT" baseline="0" dirty="0" smtClean="0"/>
              <a:t> (FK)  sind zwar zu sehen, aber nicht entsprechend gekennzeichnet.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Beziehungsstriche haben 1:n oder n:m direkt angegeben, </a:t>
            </a:r>
          </a:p>
          <a:p>
            <a:r>
              <a:rPr lang="de-AT" baseline="0" dirty="0" smtClean="0"/>
              <a:t>           Ein Text für die Beziehung erscheint in einer Raute</a:t>
            </a:r>
          </a:p>
          <a:p>
            <a:r>
              <a:rPr lang="de-AT" baseline="0" dirty="0" smtClean="0"/>
              <a:t>Also:</a:t>
            </a:r>
          </a:p>
          <a:p>
            <a:r>
              <a:rPr lang="de-AT" baseline="0" dirty="0" smtClean="0"/>
              <a:t>1 Kunde erteilt n Aufträge           aber 1 Auftrag gehört zu genau einem Kunden</a:t>
            </a:r>
          </a:p>
          <a:p>
            <a:r>
              <a:rPr lang="de-AT" baseline="0" dirty="0" smtClean="0"/>
              <a:t>1 Verlag verlegt n Bücher            aber 1 Buch wird nur von genau einem Verlag verlegt</a:t>
            </a:r>
          </a:p>
          <a:p>
            <a:r>
              <a:rPr lang="de-AT" baseline="0" dirty="0" smtClean="0"/>
              <a:t>1 Auftrag hat n Auftragspositionen</a:t>
            </a:r>
          </a:p>
          <a:p>
            <a:r>
              <a:rPr lang="de-AT" baseline="0" dirty="0" smtClean="0"/>
              <a:t>1 Buch wird in n Auftragspositionen verkauft</a:t>
            </a:r>
          </a:p>
          <a:p>
            <a:endParaRPr lang="de-AT" baseline="0" dirty="0" smtClean="0"/>
          </a:p>
          <a:p>
            <a:r>
              <a:rPr lang="de-AT" baseline="0" dirty="0" smtClean="0"/>
              <a:t>Zwischen Buch und Auftrag wird hier auch klar eine   n:m  Beziehung dargestellt.</a:t>
            </a:r>
          </a:p>
          <a:p>
            <a:r>
              <a:rPr lang="de-AT" baseline="0" dirty="0" smtClean="0"/>
              <a:t>Um diese n : m Beziehung in wirklichen Datenbanken auch speichern zu können</a:t>
            </a:r>
          </a:p>
          <a:p>
            <a:r>
              <a:rPr lang="de-AT" baseline="0" dirty="0" err="1" smtClean="0"/>
              <a:t>muss</a:t>
            </a:r>
            <a:r>
              <a:rPr lang="de-AT" baseline="0" dirty="0" smtClean="0"/>
              <a:t> noch die neue Tabelle Auftragsposition zur Auflösung der n:m Beziehung geschaffen werden.</a:t>
            </a:r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Übungs</a:t>
            </a:r>
            <a:r>
              <a:rPr lang="en-US" baseline="0" dirty="0" smtClean="0"/>
              <a:t> DB </a:t>
            </a:r>
            <a:r>
              <a:rPr lang="en-US" baseline="0" dirty="0" err="1" smtClean="0"/>
              <a:t>öffnen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erscheint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Fragestellungen</a:t>
            </a:r>
            <a:endParaRPr lang="en-US" baseline="0" dirty="0" smtClean="0"/>
          </a:p>
          <a:p>
            <a:endParaRPr lang="en-US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Dies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Modell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Übungsdatenbank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Achtung</a:t>
            </a:r>
            <a:r>
              <a:rPr lang="en-US" baseline="0" dirty="0" smtClean="0"/>
              <a:t>,  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zwischen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Schüler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 3 </a:t>
            </a:r>
            <a:r>
              <a:rPr lang="en-US" baseline="0" dirty="0" err="1" smtClean="0"/>
              <a:t>Beziehungen</a:t>
            </a:r>
            <a:r>
              <a:rPr lang="en-US" baseline="0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          das  </a:t>
            </a:r>
            <a:r>
              <a:rPr lang="en-US" baseline="0" dirty="0" err="1" smtClean="0"/>
              <a:t>erfordert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mitdenken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Abfrageentwurf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   </a:t>
            </a:r>
            <a:r>
              <a:rPr lang="en-US" baseline="0" dirty="0" err="1" smtClean="0"/>
              <a:t>ebenso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Beziehungen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Lehrer und </a:t>
            </a:r>
            <a:r>
              <a:rPr lang="en-US" baseline="0" dirty="0" err="1" smtClean="0"/>
              <a:t>Vorgesetzte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   </a:t>
            </a:r>
            <a:r>
              <a:rPr lang="en-US" baseline="0" dirty="0" err="1" smtClean="0"/>
              <a:t>Leider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zeichnet</a:t>
            </a:r>
            <a:r>
              <a:rPr lang="en-US" baseline="0" dirty="0" smtClean="0"/>
              <a:t> Access in </a:t>
            </a:r>
            <a:r>
              <a:rPr lang="en-US" baseline="0" dirty="0" err="1" smtClean="0"/>
              <a:t>solchen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Fällen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mehrfach</a:t>
            </a:r>
            <a:r>
              <a:rPr lang="en-US" baseline="0" dirty="0" smtClean="0"/>
              <a:t> ins </a:t>
            </a:r>
            <a:r>
              <a:rPr lang="en-US" baseline="0" dirty="0" err="1" smtClean="0"/>
              <a:t>Beziehungsbild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             </a:t>
            </a:r>
            <a:r>
              <a:rPr lang="en-US" baseline="0" dirty="0" err="1" smtClean="0"/>
              <a:t>obwohl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einmal</a:t>
            </a:r>
            <a:r>
              <a:rPr lang="en-US" baseline="0" dirty="0" smtClean="0"/>
              <a:t> real </a:t>
            </a:r>
            <a:r>
              <a:rPr lang="en-US" baseline="0" dirty="0" err="1" smtClean="0"/>
              <a:t>existieren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   Die </a:t>
            </a:r>
            <a:r>
              <a:rPr lang="en-US" baseline="0" dirty="0" err="1" smtClean="0"/>
              <a:t>dabei</a:t>
            </a:r>
            <a:r>
              <a:rPr lang="en-US" baseline="0" dirty="0" smtClean="0"/>
              <a:t> </a:t>
            </a:r>
            <a:r>
              <a:rPr lang="en-US" baseline="0" dirty="0" smtClean="0"/>
              <a:t>von Access </a:t>
            </a:r>
            <a:r>
              <a:rPr lang="en-US" baseline="0" dirty="0" err="1" smtClean="0"/>
              <a:t>mehrfach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gezeichneten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übereinander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             und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Schüler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Lehrertabellen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wegzieht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12</a:t>
            </a:fld>
            <a:endParaRPr lang="de-A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Entwirft man einen SQL Befehl, so geht man praktisch</a:t>
            </a:r>
            <a:r>
              <a:rPr lang="de-AT" baseline="0" dirty="0" smtClean="0"/>
              <a:t> immer in dieser Reihenfolge vor,</a:t>
            </a:r>
          </a:p>
          <a:p>
            <a:r>
              <a:rPr lang="de-AT" baseline="0" dirty="0" smtClean="0"/>
              <a:t>        auch die interne Abarbeitung des Befehls ist in dieser Reihenfolge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Schritt </a:t>
            </a:r>
            <a:r>
              <a:rPr lang="de-AT" dirty="0" smtClean="0"/>
              <a:t>4 und 5 sind unterschiedlich</a:t>
            </a:r>
            <a:r>
              <a:rPr lang="de-AT" dirty="0" smtClean="0"/>
              <a:t>,</a:t>
            </a:r>
            <a:endParaRPr lang="de-AT" dirty="0" smtClean="0"/>
          </a:p>
          <a:p>
            <a:r>
              <a:rPr lang="de-AT" dirty="0" smtClean="0"/>
              <a:t>    je</a:t>
            </a:r>
            <a:r>
              <a:rPr lang="de-AT" baseline="0" dirty="0" smtClean="0"/>
              <a:t> </a:t>
            </a:r>
            <a:r>
              <a:rPr lang="de-AT" baseline="0" dirty="0" smtClean="0"/>
              <a:t>nachdem für welche Art der Abfrage man sich </a:t>
            </a:r>
            <a:r>
              <a:rPr lang="de-AT" baseline="0" dirty="0" smtClean="0"/>
              <a:t>entscheidet,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dritte Spalte  „Gruppieren“  kommt erst nächste Woche im Unterricht vor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Man ermittelt also zuerst den FROM Zweig mitsamt der nötigen  ON   Klausel</a:t>
            </a:r>
          </a:p>
          <a:p>
            <a:endParaRPr lang="de-AT" dirty="0" smtClean="0"/>
          </a:p>
          <a:p>
            <a:r>
              <a:rPr lang="de-AT" dirty="0" smtClean="0"/>
              <a:t>FROM Lehrer INNER JOIN Klassen </a:t>
            </a:r>
          </a:p>
          <a:p>
            <a:r>
              <a:rPr lang="de-AT" dirty="0" smtClean="0"/>
              <a:t>     ON </a:t>
            </a:r>
            <a:r>
              <a:rPr lang="de-AT" dirty="0" err="1" smtClean="0"/>
              <a:t>Lehrer.L_Nr</a:t>
            </a:r>
            <a:r>
              <a:rPr lang="de-AT" dirty="0" smtClean="0"/>
              <a:t> = </a:t>
            </a:r>
            <a:r>
              <a:rPr lang="de-AT" dirty="0" err="1" smtClean="0"/>
              <a:t>Klassen.K_Vorstand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FROM   tabelle1</a:t>
            </a:r>
            <a:r>
              <a:rPr lang="de-AT" baseline="0" dirty="0" smtClean="0"/>
              <a:t>     </a:t>
            </a:r>
            <a:r>
              <a:rPr lang="de-AT" dirty="0" smtClean="0"/>
              <a:t>INNER JOIN     tabelle2</a:t>
            </a:r>
          </a:p>
          <a:p>
            <a:r>
              <a:rPr lang="de-AT" dirty="0" smtClean="0"/>
              <a:t>ON Klausel</a:t>
            </a:r>
            <a:r>
              <a:rPr lang="de-AT" baseline="0" dirty="0" smtClean="0"/>
              <a:t> definiert, welche  Datensätze aus den beiden Tabellen kombiniert werden,</a:t>
            </a:r>
          </a:p>
          <a:p>
            <a:r>
              <a:rPr lang="de-AT" baseline="0" dirty="0" smtClean="0"/>
              <a:t>      praktisch wird hier immer eine existierende Beziehung verwendet,</a:t>
            </a:r>
          </a:p>
          <a:p>
            <a:r>
              <a:rPr lang="de-AT" baseline="0" dirty="0" smtClean="0"/>
              <a:t>      also  tabelle1.PrimaryKey = tabelle2.ForeignKey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Man ermittelt also zuerst den FROM Zweig mitsamt der nötigen  ON   Klausel</a:t>
            </a:r>
          </a:p>
          <a:p>
            <a:endParaRPr lang="de-AT" dirty="0" smtClean="0"/>
          </a:p>
          <a:p>
            <a:r>
              <a:rPr lang="de-AT" dirty="0" smtClean="0"/>
              <a:t>Beispiele</a:t>
            </a:r>
          </a:p>
          <a:p>
            <a:r>
              <a:rPr lang="de-AT" dirty="0" smtClean="0"/>
              <a:t>    in Access </a:t>
            </a:r>
            <a:r>
              <a:rPr lang="de-AT" dirty="0" err="1" smtClean="0"/>
              <a:t>muss</a:t>
            </a:r>
            <a:r>
              <a:rPr lang="de-AT" dirty="0" smtClean="0"/>
              <a:t> man im  ON  immer </a:t>
            </a:r>
            <a:r>
              <a:rPr lang="de-AT" dirty="0" err="1" smtClean="0"/>
              <a:t>tabellenname.feldname</a:t>
            </a:r>
            <a:r>
              <a:rPr lang="de-AT" dirty="0" smtClean="0"/>
              <a:t>   schreiben</a:t>
            </a:r>
          </a:p>
          <a:p>
            <a:endParaRPr lang="de-AT" dirty="0" smtClean="0"/>
          </a:p>
          <a:p>
            <a:r>
              <a:rPr lang="de-AT" dirty="0" smtClean="0">
                <a:sym typeface="Wingdings" pitchFamily="2" charset="2"/>
              </a:rPr>
              <a:t>FROM  Klassen INNER JOIN </a:t>
            </a:r>
            <a:r>
              <a:rPr lang="de-AT" dirty="0" err="1" smtClean="0">
                <a:sym typeface="Wingdings" pitchFamily="2" charset="2"/>
              </a:rPr>
              <a:t>Schueler</a:t>
            </a:r>
            <a:r>
              <a:rPr lang="de-AT" dirty="0" smtClean="0">
                <a:sym typeface="Wingdings" pitchFamily="2" charset="2"/>
              </a:rPr>
              <a:t/>
            </a:r>
            <a:br>
              <a:rPr lang="de-AT" dirty="0" smtClean="0">
                <a:sym typeface="Wingdings" pitchFamily="2" charset="2"/>
              </a:rPr>
            </a:br>
            <a:r>
              <a:rPr lang="de-AT" dirty="0" smtClean="0">
                <a:sym typeface="Wingdings" pitchFamily="2" charset="2"/>
              </a:rPr>
              <a:t>                      ON  </a:t>
            </a:r>
            <a:r>
              <a:rPr lang="de-AT" dirty="0" err="1" smtClean="0">
                <a:sym typeface="Wingdings" pitchFamily="2" charset="2"/>
              </a:rPr>
              <a:t>Klassen.K_Nr</a:t>
            </a:r>
            <a:r>
              <a:rPr lang="de-AT" dirty="0" smtClean="0">
                <a:sym typeface="Wingdings" pitchFamily="2" charset="2"/>
              </a:rPr>
              <a:t> = </a:t>
            </a:r>
            <a:r>
              <a:rPr lang="de-AT" dirty="0" err="1" smtClean="0">
                <a:sym typeface="Wingdings" pitchFamily="2" charset="2"/>
              </a:rPr>
              <a:t>Schueler.S_Klasse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Auch in diesem Beispiel wird nach Schüler gefragt (steht rechts an der Fremdschlüsselseite), daher INNER </a:t>
            </a:r>
            <a:r>
              <a:rPr lang="de-AT" dirty="0" err="1" smtClean="0"/>
              <a:t>JOINs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Bei 3 Tabellen ist in Access leider eine Klammerung wie folgt nötig:</a:t>
            </a:r>
          </a:p>
          <a:p>
            <a:endParaRPr lang="de-AT" dirty="0" smtClean="0"/>
          </a:p>
          <a:p>
            <a:r>
              <a:rPr lang="de-AT" dirty="0" smtClean="0"/>
              <a:t>SELECT </a:t>
            </a:r>
            <a:r>
              <a:rPr lang="de-AT" dirty="0" err="1" smtClean="0"/>
              <a:t>Abteilungen.Abt_Name</a:t>
            </a:r>
            <a:r>
              <a:rPr lang="de-AT" dirty="0" smtClean="0"/>
              <a:t>, </a:t>
            </a:r>
            <a:r>
              <a:rPr lang="de-AT" dirty="0" err="1" smtClean="0"/>
              <a:t>Klassen.K_Nr</a:t>
            </a:r>
            <a:r>
              <a:rPr lang="de-AT" dirty="0" smtClean="0"/>
              <a:t>, </a:t>
            </a:r>
            <a:r>
              <a:rPr lang="de-AT" dirty="0" err="1" smtClean="0"/>
              <a:t>Schueler.S_Zuname</a:t>
            </a:r>
            <a:endParaRPr lang="de-AT" dirty="0" smtClean="0"/>
          </a:p>
          <a:p>
            <a:r>
              <a:rPr lang="de-AT" dirty="0" smtClean="0"/>
              <a:t>FROM (Abteilungen INNER JOIN Klassen ON </a:t>
            </a:r>
            <a:r>
              <a:rPr lang="de-AT" dirty="0" err="1" smtClean="0"/>
              <a:t>Abteilungen.Abt_ID</a:t>
            </a:r>
            <a:r>
              <a:rPr lang="de-AT" dirty="0" smtClean="0"/>
              <a:t> = </a:t>
            </a:r>
            <a:r>
              <a:rPr lang="de-AT" dirty="0" err="1" smtClean="0"/>
              <a:t>Klassen.K_Abteilung</a:t>
            </a:r>
            <a:r>
              <a:rPr lang="de-AT" dirty="0" smtClean="0"/>
              <a:t>) </a:t>
            </a:r>
          </a:p>
          <a:p>
            <a:r>
              <a:rPr lang="de-AT" dirty="0" smtClean="0"/>
              <a:t>           INNER JOIN </a:t>
            </a:r>
            <a:r>
              <a:rPr lang="de-AT" dirty="0" err="1" smtClean="0"/>
              <a:t>Schueler</a:t>
            </a:r>
            <a:r>
              <a:rPr lang="de-AT" dirty="0" smtClean="0"/>
              <a:t> ON </a:t>
            </a:r>
            <a:r>
              <a:rPr lang="de-AT" dirty="0" err="1" smtClean="0"/>
              <a:t>Klassen.K_Nr</a:t>
            </a:r>
            <a:r>
              <a:rPr lang="de-AT" dirty="0" smtClean="0"/>
              <a:t> = </a:t>
            </a:r>
            <a:r>
              <a:rPr lang="de-AT" dirty="0" err="1" smtClean="0"/>
              <a:t>Schueler.S_Klasse</a:t>
            </a:r>
            <a:endParaRPr lang="de-AT" dirty="0" smtClean="0"/>
          </a:p>
          <a:p>
            <a:r>
              <a:rPr lang="de-AT" dirty="0" smtClean="0"/>
              <a:t>WHERE </a:t>
            </a:r>
            <a:r>
              <a:rPr lang="de-AT" dirty="0" err="1" smtClean="0"/>
              <a:t>Abt_Name</a:t>
            </a:r>
            <a:r>
              <a:rPr lang="de-AT" baseline="0" dirty="0" smtClean="0"/>
              <a:t> </a:t>
            </a:r>
            <a:r>
              <a:rPr lang="de-AT" dirty="0" smtClean="0"/>
              <a:t>= "EDV Fachschule/ Kolleg„</a:t>
            </a:r>
          </a:p>
          <a:p>
            <a:endParaRPr lang="de-AT" dirty="0" smtClean="0"/>
          </a:p>
          <a:p>
            <a:r>
              <a:rPr lang="de-AT" dirty="0" smtClean="0"/>
              <a:t>Zeigt 52 Schüler-Datensätze aus 2 Klassen aus der Abteilung EDV Fachschule/ Kolleg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Auch in diesem Beispiel wird nach Schüler gefragt (steht rechts an der Fremdschlüsselseite), daher INNER </a:t>
            </a:r>
            <a:r>
              <a:rPr lang="de-AT" dirty="0" err="1" smtClean="0"/>
              <a:t>JOINs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Bei 3 Tabellen ist in Access leider eine Klammerung wie folgt nötig:</a:t>
            </a:r>
          </a:p>
          <a:p>
            <a:endParaRPr lang="de-AT" dirty="0" smtClean="0"/>
          </a:p>
          <a:p>
            <a:r>
              <a:rPr lang="de-AT" dirty="0" smtClean="0"/>
              <a:t>SELECT </a:t>
            </a:r>
            <a:r>
              <a:rPr lang="de-AT" dirty="0" err="1" smtClean="0"/>
              <a:t>Abteilungen.Abt_Name</a:t>
            </a:r>
            <a:r>
              <a:rPr lang="de-AT" dirty="0" smtClean="0"/>
              <a:t>, </a:t>
            </a:r>
            <a:r>
              <a:rPr lang="de-AT" dirty="0" err="1" smtClean="0"/>
              <a:t>Klassen.K_Nr</a:t>
            </a:r>
            <a:r>
              <a:rPr lang="de-AT" dirty="0" smtClean="0"/>
              <a:t>, </a:t>
            </a:r>
            <a:r>
              <a:rPr lang="de-AT" dirty="0" err="1" smtClean="0"/>
              <a:t>Schueler.S_Zuname</a:t>
            </a:r>
            <a:r>
              <a:rPr lang="de-AT" dirty="0" smtClean="0"/>
              <a:t>, </a:t>
            </a:r>
            <a:r>
              <a:rPr lang="de-AT" dirty="0" err="1" smtClean="0"/>
              <a:t>Schueler.S_Vorname</a:t>
            </a:r>
            <a:endParaRPr lang="de-AT" dirty="0" smtClean="0"/>
          </a:p>
          <a:p>
            <a:r>
              <a:rPr lang="de-AT" dirty="0" smtClean="0"/>
              <a:t>FROM (Abteilungen INNER JOIN Klassen ON </a:t>
            </a:r>
            <a:r>
              <a:rPr lang="de-AT" dirty="0" err="1" smtClean="0"/>
              <a:t>Abteilungen.Abt_ID</a:t>
            </a:r>
            <a:r>
              <a:rPr lang="de-AT" dirty="0" smtClean="0"/>
              <a:t> = </a:t>
            </a:r>
            <a:r>
              <a:rPr lang="de-AT" dirty="0" err="1" smtClean="0"/>
              <a:t>Klassen.K_Abteilung</a:t>
            </a:r>
            <a:r>
              <a:rPr lang="de-AT" dirty="0" smtClean="0"/>
              <a:t>) </a:t>
            </a:r>
          </a:p>
          <a:p>
            <a:r>
              <a:rPr lang="de-AT" dirty="0" smtClean="0"/>
              <a:t>                 LEFT JOIN </a:t>
            </a:r>
            <a:r>
              <a:rPr lang="de-AT" dirty="0" err="1" smtClean="0"/>
              <a:t>Schueler</a:t>
            </a:r>
            <a:r>
              <a:rPr lang="de-AT" dirty="0" smtClean="0"/>
              <a:t> ON </a:t>
            </a:r>
            <a:r>
              <a:rPr lang="de-AT" dirty="0" err="1" smtClean="0"/>
              <a:t>Klassen.K_Nr</a:t>
            </a:r>
            <a:r>
              <a:rPr lang="de-AT" dirty="0" smtClean="0"/>
              <a:t> = </a:t>
            </a:r>
            <a:r>
              <a:rPr lang="de-AT" dirty="0" err="1" smtClean="0"/>
              <a:t>Schueler.S_Klasse</a:t>
            </a:r>
            <a:endParaRPr lang="de-AT" dirty="0" smtClean="0"/>
          </a:p>
          <a:p>
            <a:r>
              <a:rPr lang="de-AT" dirty="0" smtClean="0"/>
              <a:t>WHERE </a:t>
            </a:r>
            <a:r>
              <a:rPr lang="de-AT" dirty="0" err="1" smtClean="0"/>
              <a:t>Abt_Name</a:t>
            </a:r>
            <a:r>
              <a:rPr lang="de-AT" baseline="0" dirty="0" smtClean="0"/>
              <a:t> </a:t>
            </a:r>
            <a:r>
              <a:rPr lang="de-AT" dirty="0" smtClean="0"/>
              <a:t>= "EDV Fachschule/ Kolleg"</a:t>
            </a:r>
          </a:p>
          <a:p>
            <a:endParaRPr lang="de-AT" dirty="0" smtClean="0"/>
          </a:p>
          <a:p>
            <a:r>
              <a:rPr lang="de-AT" dirty="0" smtClean="0"/>
              <a:t>Aufgrund des LEFT JOIN</a:t>
            </a:r>
            <a:r>
              <a:rPr lang="de-AT" baseline="0" dirty="0" smtClean="0"/>
              <a:t>  kommen jetzt alle Klassen, auch wenn sie keine Schüler haben</a:t>
            </a:r>
          </a:p>
          <a:p>
            <a:r>
              <a:rPr lang="de-AT" baseline="0" dirty="0" smtClean="0"/>
              <a:t>Womit sich 57 Ausgabedatensätze ergeben (5 Klassen haben keine Schüler)</a:t>
            </a:r>
          </a:p>
          <a:p>
            <a:endParaRPr lang="de-AT" baseline="0" dirty="0" smtClean="0"/>
          </a:p>
          <a:p>
            <a:r>
              <a:rPr lang="de-AT" baseline="0" dirty="0" smtClean="0"/>
              <a:t>PS.: diese 5 Klassen kann man leicht herausfinden, wenn man </a:t>
            </a:r>
          </a:p>
          <a:p>
            <a:r>
              <a:rPr lang="de-AT" baseline="0" dirty="0" smtClean="0"/>
              <a:t>       zum WHERE Zweig      </a:t>
            </a:r>
            <a:r>
              <a:rPr lang="de-AT" baseline="0" dirty="0" err="1" smtClean="0"/>
              <a:t>S_Klasse</a:t>
            </a:r>
            <a:r>
              <a:rPr lang="de-AT" baseline="0" dirty="0" smtClean="0"/>
              <a:t> IS NULL    dazufügt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Im WHERE Zweig kann man  (wie in Programmiersprachen im </a:t>
            </a:r>
            <a:r>
              <a:rPr lang="de-AT" dirty="0" err="1" smtClean="0"/>
              <a:t>if</a:t>
            </a:r>
            <a:r>
              <a:rPr lang="de-AT" dirty="0" smtClean="0"/>
              <a:t>)</a:t>
            </a:r>
            <a:br>
              <a:rPr lang="de-AT" dirty="0" smtClean="0"/>
            </a:br>
            <a:r>
              <a:rPr lang="de-AT" dirty="0" smtClean="0"/>
              <a:t>beliebige Bedingungen bilden.</a:t>
            </a:r>
          </a:p>
          <a:p>
            <a:r>
              <a:rPr lang="de-AT" dirty="0" smtClean="0"/>
              <a:t>Alle Felder aus den im </a:t>
            </a:r>
            <a:r>
              <a:rPr lang="de-AT" dirty="0" err="1" smtClean="0"/>
              <a:t>From</a:t>
            </a:r>
            <a:r>
              <a:rPr lang="de-AT" dirty="0" smtClean="0"/>
              <a:t> stehenden Tabellen können benutzt werden</a:t>
            </a:r>
          </a:p>
          <a:p>
            <a:endParaRPr lang="de-AT" dirty="0" smtClean="0"/>
          </a:p>
          <a:p>
            <a:r>
              <a:rPr lang="de-AT" dirty="0" smtClean="0"/>
              <a:t>WHERE </a:t>
            </a:r>
            <a:r>
              <a:rPr lang="de-AT" dirty="0" err="1" smtClean="0"/>
              <a:t>Abt_Name</a:t>
            </a:r>
            <a:r>
              <a:rPr lang="de-AT" baseline="0" dirty="0" smtClean="0"/>
              <a:t> </a:t>
            </a:r>
            <a:r>
              <a:rPr lang="de-AT" dirty="0" smtClean="0"/>
              <a:t>= "EDV Fachschule/ Kolleg„  AND </a:t>
            </a:r>
            <a:r>
              <a:rPr lang="de-AT" baseline="0" dirty="0" err="1" smtClean="0"/>
              <a:t>S_Klasse</a:t>
            </a:r>
            <a:r>
              <a:rPr lang="de-AT" baseline="0" dirty="0" smtClean="0"/>
              <a:t> IS NULL   </a:t>
            </a:r>
          </a:p>
          <a:p>
            <a:endParaRPr lang="de-AT" baseline="0" dirty="0" smtClean="0"/>
          </a:p>
          <a:p>
            <a:r>
              <a:rPr lang="de-AT" baseline="0" dirty="0" smtClean="0"/>
              <a:t>Im </a:t>
            </a:r>
            <a:r>
              <a:rPr lang="de-AT" baseline="0" dirty="0" err="1" smtClean="0"/>
              <a:t>Select</a:t>
            </a:r>
            <a:r>
              <a:rPr lang="de-AT" baseline="0" dirty="0" smtClean="0"/>
              <a:t> definiert man die gewünschten Ausgabespalten,</a:t>
            </a:r>
          </a:p>
          <a:p>
            <a:r>
              <a:rPr lang="de-AT" baseline="0" dirty="0" smtClean="0"/>
              <a:t>     man kann alle Felder und auch Berechnungen zwischen diesen angeben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Select</a:t>
            </a:r>
            <a:r>
              <a:rPr lang="de-AT" baseline="0" dirty="0" smtClean="0"/>
              <a:t>    </a:t>
            </a:r>
            <a:r>
              <a:rPr lang="de-AT" baseline="0" dirty="0" err="1" smtClean="0"/>
              <a:t>S_Klasse</a:t>
            </a:r>
            <a:r>
              <a:rPr lang="de-AT" baseline="0" dirty="0" smtClean="0"/>
              <a:t>,</a:t>
            </a:r>
          </a:p>
          <a:p>
            <a:r>
              <a:rPr lang="de-AT" baseline="0" dirty="0" smtClean="0"/>
              <a:t>             </a:t>
            </a:r>
            <a:r>
              <a:rPr lang="de-AT" baseline="0" dirty="0" err="1" smtClean="0"/>
              <a:t>S_Zuname</a:t>
            </a:r>
            <a:r>
              <a:rPr lang="de-AT" baseline="0" dirty="0" smtClean="0"/>
              <a:t> + „ „ + </a:t>
            </a:r>
            <a:r>
              <a:rPr lang="de-AT" baseline="0" dirty="0" err="1" smtClean="0"/>
              <a:t>S_Vorname</a:t>
            </a:r>
            <a:r>
              <a:rPr lang="de-AT" baseline="0" dirty="0" smtClean="0"/>
              <a:t> as Name,  </a:t>
            </a:r>
          </a:p>
          <a:p>
            <a:r>
              <a:rPr lang="de-AT" baseline="0" dirty="0" smtClean="0"/>
              <a:t>             </a:t>
            </a:r>
            <a:r>
              <a:rPr lang="de-AT" baseline="0" dirty="0" err="1" smtClean="0"/>
              <a:t>S_Gebdat</a:t>
            </a:r>
            <a:r>
              <a:rPr lang="de-AT" baseline="0" dirty="0" smtClean="0"/>
              <a:t> – Date() as </a:t>
            </a:r>
            <a:r>
              <a:rPr lang="de-AT" baseline="0" dirty="0" err="1" smtClean="0"/>
              <a:t>AlterinTagen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ORDER BY </a:t>
            </a:r>
            <a:r>
              <a:rPr lang="de-AT" baseline="0" dirty="0" err="1" smtClean="0"/>
              <a:t>S_gebdat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desc</a:t>
            </a:r>
            <a:endParaRPr lang="de-AT" baseline="0" dirty="0" smtClean="0"/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baseline="0" dirty="0" smtClean="0"/>
          </a:p>
          <a:p>
            <a:r>
              <a:rPr lang="de-AT" baseline="0" dirty="0" smtClean="0"/>
              <a:t>Tabelle erstellen  fügt  nur   ein    INTO </a:t>
            </a:r>
            <a:r>
              <a:rPr lang="de-AT" baseline="0" dirty="0" err="1" smtClean="0"/>
              <a:t>neuetabelle</a:t>
            </a:r>
            <a:r>
              <a:rPr lang="de-AT" baseline="0" dirty="0" smtClean="0"/>
              <a:t>   vor dem FROM ein</a:t>
            </a:r>
          </a:p>
          <a:p>
            <a:endParaRPr lang="de-AT" baseline="0" dirty="0" smtClean="0"/>
          </a:p>
          <a:p>
            <a:r>
              <a:rPr lang="de-AT" baseline="0" dirty="0" smtClean="0"/>
              <a:t>Anfügen   schreibt vor den SELECT  ein  INSERT INTO </a:t>
            </a:r>
            <a:r>
              <a:rPr lang="de-AT" baseline="0" dirty="0" err="1" smtClean="0"/>
              <a:t>anderetabelle</a:t>
            </a:r>
            <a:r>
              <a:rPr lang="de-AT" baseline="0" dirty="0" smtClean="0"/>
              <a:t> (feld1,feld2,…)</a:t>
            </a:r>
          </a:p>
          <a:p>
            <a:endParaRPr lang="de-AT" baseline="0" dirty="0" smtClean="0"/>
          </a:p>
          <a:p>
            <a:r>
              <a:rPr lang="de-AT" baseline="0" dirty="0" smtClean="0"/>
              <a:t>Aktualisieren  macht aus dem SELECT(und FROM)  ein  UPDATE </a:t>
            </a:r>
            <a:r>
              <a:rPr lang="de-AT" baseline="0" dirty="0" err="1" smtClean="0"/>
              <a:t>tabelle</a:t>
            </a:r>
            <a:r>
              <a:rPr lang="de-AT" baseline="0" dirty="0" smtClean="0"/>
              <a:t>  SET  feld1 = </a:t>
            </a:r>
            <a:r>
              <a:rPr lang="de-AT" baseline="0" dirty="0" err="1" smtClean="0"/>
              <a:t>neuerwert</a:t>
            </a:r>
            <a:r>
              <a:rPr lang="de-AT" baseline="0" dirty="0" smtClean="0"/>
              <a:t>,  feld2 = ….</a:t>
            </a:r>
          </a:p>
          <a:p>
            <a:r>
              <a:rPr lang="de-AT" baseline="0" dirty="0" smtClean="0"/>
              <a:t>          !!!  ein WHERE 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 unbedingt erhalten bleiben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Löschen macht aus dem SELECT(und FROM)  ein    DELETE FROM </a:t>
            </a:r>
            <a:r>
              <a:rPr lang="de-AT" baseline="0" dirty="0" err="1" smtClean="0"/>
              <a:t>tabelle</a:t>
            </a:r>
            <a:endParaRPr lang="de-AT" baseline="0" dirty="0" smtClean="0"/>
          </a:p>
          <a:p>
            <a:r>
              <a:rPr lang="de-AT" baseline="0" dirty="0" smtClean="0"/>
              <a:t>          !!!  ein WHERE 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 unbedingt erhalten bleiben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9</a:t>
            </a:fld>
            <a:endParaRPr lang="de-A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/>
              <a:t>Weil in den letzten Lektionen viel Neues durchgemacht wurde </a:t>
            </a:r>
            <a:br>
              <a:rPr lang="de-AT" baseline="0" dirty="0" smtClean="0"/>
            </a:br>
            <a:r>
              <a:rPr lang="de-AT" baseline="0" dirty="0" smtClean="0"/>
              <a:t>       gibt es heute keinen neuen Stoff</a:t>
            </a:r>
          </a:p>
          <a:p>
            <a:pPr>
              <a:buFontTx/>
              <a:buNone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/>
              <a:t>Damit sie eine Vorstellung haben wie Ihre kommende</a:t>
            </a:r>
            <a:br>
              <a:rPr lang="de-AT" baseline="0" dirty="0" smtClean="0"/>
            </a:br>
            <a:r>
              <a:rPr lang="de-AT" baseline="0" dirty="0" smtClean="0"/>
              <a:t>      praktische Leistungsfeststellung aussehen kann</a:t>
            </a:r>
          </a:p>
          <a:p>
            <a:pPr>
              <a:buFontTx/>
              <a:buNone/>
            </a:pPr>
            <a:r>
              <a:rPr lang="de-AT" baseline="0" dirty="0" smtClean="0"/>
              <a:t>      üben wir das heute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17.03.2012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A01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17.03.2012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17.03.2012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17.03.2012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17.03.2012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17.03.2012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17.03.2012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17.03.2012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17.03.2012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17.03.2012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17.03.2012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17.03.2012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17.03.2012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282154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DBIS2 – </a:t>
            </a:r>
            <a:br>
              <a:rPr lang="de-AT" dirty="0" smtClean="0"/>
            </a:br>
            <a:r>
              <a:rPr lang="de-AT" dirty="0" smtClean="0"/>
              <a:t>Datenbanken und Informationssysteme</a:t>
            </a:r>
            <a:endParaRPr lang="de-AT" dirty="0"/>
          </a:p>
        </p:txBody>
      </p:sp>
      <p:pic>
        <p:nvPicPr>
          <p:cNvPr id="10" name="Picture 2" descr="http://collabor.idv.edu:8888/static/0456032/images/er-diagram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9" y="1725192"/>
            <a:ext cx="5735184" cy="45121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14300" dist="127000" dir="2700000" algn="tl" rotWithShape="0">
              <a:schemeClr val="accent2">
                <a:lumMod val="75000"/>
                <a:alpha val="92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bgerundete rechteckige Legende 11"/>
          <p:cNvSpPr/>
          <p:nvPr/>
        </p:nvSpPr>
        <p:spPr>
          <a:xfrm>
            <a:off x="6516216" y="3933056"/>
            <a:ext cx="1944216" cy="720080"/>
          </a:xfrm>
          <a:prstGeom prst="wedgeRoundRectCallout">
            <a:avLst>
              <a:gd name="adj1" fmla="val -53815"/>
              <a:gd name="adj2" fmla="val -158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Erläutern Sie das Modell</a:t>
            </a:r>
            <a:endParaRPr lang="de-AT" dirty="0"/>
          </a:p>
        </p:txBody>
      </p:sp>
      <p:sp>
        <p:nvSpPr>
          <p:cNvPr id="11" name="Rechteck 10"/>
          <p:cNvSpPr/>
          <p:nvPr/>
        </p:nvSpPr>
        <p:spPr>
          <a:xfrm rot="5400000">
            <a:off x="7013884" y="1275148"/>
            <a:ext cx="30963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Lektion 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de-DE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5" name="Picture 3" descr="C:\Users\Divi\Documents\200 HTL Spengergasse\#PH\3. Einheit\#2. Lehrauftritt\Acce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869160"/>
            <a:ext cx="1835696" cy="18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907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1124744"/>
            <a:ext cx="914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Probe „test“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396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Lösen Sie die Übungen in der folgenden DB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Verwenden Sie die bereitgestellte </a:t>
            </a:r>
            <a:r>
              <a:rPr lang="de-AT" dirty="0" err="1" smtClean="0"/>
              <a:t>Übungs</a:t>
            </a:r>
            <a:r>
              <a:rPr lang="de-AT" dirty="0" smtClean="0"/>
              <a:t> Datenbank und folgen Sie den Angaben am Start Formular!</a:t>
            </a:r>
            <a:br>
              <a:rPr lang="de-AT" dirty="0" smtClean="0"/>
            </a:br>
            <a:r>
              <a:rPr lang="de-AT" dirty="0" smtClean="0"/>
              <a:t>Die fertige </a:t>
            </a:r>
            <a:r>
              <a:rPr lang="de-AT" dirty="0" err="1" smtClean="0"/>
              <a:t>Db</a:t>
            </a:r>
            <a:r>
              <a:rPr lang="de-AT" dirty="0" smtClean="0"/>
              <a:t> am </a:t>
            </a:r>
            <a:r>
              <a:rPr lang="de-AT" dirty="0" err="1" smtClean="0"/>
              <a:t>Stundenende</a:t>
            </a:r>
            <a:r>
              <a:rPr lang="de-AT" dirty="0" smtClean="0"/>
              <a:t> abgeben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46082" name="Picture 2" descr="C:\Users\psad\AppData\Local\Temp\SNAGHTML584df2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724150"/>
            <a:ext cx="5724525" cy="4133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Lösen Sie die Übungen in der folgenden DB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5" y="1143794"/>
            <a:ext cx="9027169" cy="517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12" y="202630"/>
            <a:ext cx="8876674" cy="778098"/>
          </a:xfrm>
        </p:spPr>
        <p:txBody>
          <a:bodyPr/>
          <a:lstStyle/>
          <a:p>
            <a:r>
              <a:rPr lang="de-AT" dirty="0" smtClean="0"/>
              <a:t>Lernziele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1340768"/>
            <a:ext cx="8820472" cy="63401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Abfragen   Überblick – </a:t>
            </a:r>
            <a:b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wie gehe ich vor</a:t>
            </a: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Probe </a:t>
            </a: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– „Test“</a:t>
            </a: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lvl="1"/>
            <a:r>
              <a:rPr lang="de-DE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457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</p:nvPr>
        </p:nvGraphicFramePr>
        <p:xfrm>
          <a:off x="1043609" y="4869160"/>
          <a:ext cx="77047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60"/>
                <a:gridCol w="2568260"/>
                <a:gridCol w="2568260"/>
              </a:tblGrid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1484784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Überblick – </a:t>
            </a:r>
            <a:r>
              <a:rPr lang="de-AT" sz="4400" dirty="0" smtClean="0">
                <a:latin typeface="Calibri" pitchFamily="34" charset="0"/>
              </a:rPr>
              <a:t>wie geht man vor</a:t>
            </a:r>
            <a:endParaRPr lang="de-AT" sz="44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395536" y="2636912"/>
            <a:ext cx="8424936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FROM,  Tabellen und Beziehungen auswählen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Inner </a:t>
            </a:r>
            <a:r>
              <a:rPr kumimoji="0" lang="de-AT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</a:t>
            </a: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oder   </a:t>
            </a:r>
            <a:r>
              <a:rPr kumimoji="0" lang="de-AT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Outer</a:t>
            </a: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AT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</a:t>
            </a: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(LEFT </a:t>
            </a:r>
            <a:r>
              <a:rPr kumimoji="0" lang="de-AT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</a:t>
            </a: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AT" sz="2800" dirty="0" smtClean="0"/>
              <a:t>WHERE  schränkt auszugebende Zeilen ein</a:t>
            </a:r>
            <a:br>
              <a:rPr lang="de-AT" sz="2800" dirty="0" smtClean="0"/>
            </a:br>
            <a:endParaRPr lang="de-AT" sz="28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A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e-A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971600" y="4221088"/>
          <a:ext cx="7632849" cy="2136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283"/>
                <a:gridCol w="2544283"/>
                <a:gridCol w="2544283"/>
              </a:tblGrid>
              <a:tr h="38671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Ausgabe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 Daten ändern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     Gruppieren  </a:t>
                      </a:r>
                      <a:endParaRPr lang="de-AT" sz="2400" dirty="0"/>
                    </a:p>
                  </a:txBody>
                  <a:tcPr/>
                </a:tc>
              </a:tr>
              <a:tr h="982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bestimmt </a:t>
                      </a:r>
                      <a:br>
                        <a:rPr kumimoji="0" lang="de-AT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AT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Ausgabespalten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Wähle (nach </a:t>
                      </a:r>
                      <a:r>
                        <a:rPr lang="de-AT" dirty="0" err="1" smtClean="0"/>
                        <a:t>Select</a:t>
                      </a:r>
                      <a:r>
                        <a:rPr lang="de-AT" dirty="0" smtClean="0"/>
                        <a:t>) </a:t>
                      </a:r>
                      <a:br>
                        <a:rPr lang="de-AT" dirty="0" smtClean="0"/>
                      </a:br>
                      <a:r>
                        <a:rPr lang="de-AT" dirty="0" smtClean="0"/>
                        <a:t>die </a:t>
                      </a:r>
                      <a:r>
                        <a:rPr lang="de-AT" dirty="0" err="1" smtClean="0"/>
                        <a:t>Abfragegeart</a:t>
                      </a:r>
                      <a:r>
                        <a:rPr lang="de-AT" dirty="0" smtClean="0"/>
                        <a:t> (Aktualisieren, Anfügen)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Drücke (nach </a:t>
                      </a:r>
                      <a:r>
                        <a:rPr lang="de-AT" dirty="0" err="1" smtClean="0"/>
                        <a:t>Select</a:t>
                      </a:r>
                      <a:r>
                        <a:rPr lang="de-AT" dirty="0" smtClean="0"/>
                        <a:t>) </a:t>
                      </a:r>
                      <a:br>
                        <a:rPr lang="de-AT" dirty="0" smtClean="0"/>
                      </a:br>
                      <a:r>
                        <a:rPr lang="de-AT" dirty="0" smtClean="0"/>
                        <a:t>den Summen-Knopf</a:t>
                      </a:r>
                      <a:endParaRPr lang="de-AT" dirty="0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ORDER sortiert</a:t>
                      </a:r>
                      <a:endParaRPr lang="de-AT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Fülle die nötigen „Zeilen“ in Entwurfsansicht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Fülle die Zeile Funktion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221088"/>
            <a:ext cx="360040" cy="43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bgerundete rechteckige Legende 11"/>
          <p:cNvSpPr/>
          <p:nvPr/>
        </p:nvSpPr>
        <p:spPr>
          <a:xfrm>
            <a:off x="7524328" y="3501008"/>
            <a:ext cx="1440160" cy="504056"/>
          </a:xfrm>
          <a:prstGeom prst="wedgeRoundRectCallout">
            <a:avLst>
              <a:gd name="adj1" fmla="val -81681"/>
              <a:gd name="adj2" fmla="val 90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Je nachdem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1396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Überblick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               </a:t>
            </a:r>
            <a:r>
              <a:rPr lang="de-AT" b="1" dirty="0" smtClean="0">
                <a:solidFill>
                  <a:srgbClr val="FF0000"/>
                </a:solidFill>
              </a:rPr>
              <a:t> - Abfragesprache in allen Datenbanken</a:t>
            </a:r>
            <a:br>
              <a:rPr lang="de-AT" b="1" dirty="0" smtClean="0">
                <a:solidFill>
                  <a:srgbClr val="FF0000"/>
                </a:solidFill>
              </a:rPr>
            </a:br>
            <a:r>
              <a:rPr lang="de-AT" b="1" dirty="0" smtClean="0">
                <a:solidFill>
                  <a:srgbClr val="FF0000"/>
                </a:solidFill>
              </a:rPr>
              <a:t>in Access mittels Abfragen Entwurf- oder </a:t>
            </a:r>
            <a:r>
              <a:rPr lang="de-AT" b="1" dirty="0" err="1" smtClean="0">
                <a:solidFill>
                  <a:srgbClr val="FF0000"/>
                </a:solidFill>
              </a:rPr>
              <a:t>SQLansicht</a:t>
            </a:r>
            <a:endParaRPr lang="de-AT" b="1" dirty="0" smtClean="0">
              <a:solidFill>
                <a:srgbClr val="FF0000"/>
              </a:solidFill>
            </a:endParaRPr>
          </a:p>
          <a:p>
            <a:r>
              <a:rPr lang="de-AT" sz="4000" b="1" dirty="0" smtClean="0"/>
              <a:t>Wie geht man grundsätzlich vor?</a:t>
            </a:r>
            <a:endParaRPr lang="de-AT" dirty="0" smtClean="0"/>
          </a:p>
          <a:p>
            <a:r>
              <a:rPr lang="de-AT" dirty="0" smtClean="0"/>
              <a:t>Man kennt die Datenbank!</a:t>
            </a:r>
          </a:p>
          <a:p>
            <a:r>
              <a:rPr lang="de-AT" dirty="0" smtClean="0"/>
              <a:t>Aufgrund der Fragestellung</a:t>
            </a:r>
            <a:br>
              <a:rPr lang="de-AT" dirty="0" smtClean="0"/>
            </a:br>
            <a:r>
              <a:rPr lang="de-AT" dirty="0" smtClean="0"/>
              <a:t>wählt man die benötigten</a:t>
            </a:r>
            <a:br>
              <a:rPr lang="de-AT" dirty="0" smtClean="0"/>
            </a:br>
            <a:r>
              <a:rPr lang="de-AT" dirty="0" smtClean="0"/>
              <a:t>Tabellen</a:t>
            </a:r>
          </a:p>
          <a:p>
            <a:r>
              <a:rPr lang="de-AT" dirty="0" smtClean="0"/>
              <a:t>und die dazwischen </a:t>
            </a:r>
            <a:br>
              <a:rPr lang="de-AT" dirty="0" smtClean="0"/>
            </a:br>
            <a:r>
              <a:rPr lang="de-AT" dirty="0" smtClean="0"/>
              <a:t>nötigen Beziehungen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7" name="Rechteck 6"/>
          <p:cNvSpPr/>
          <p:nvPr/>
        </p:nvSpPr>
        <p:spPr>
          <a:xfrm>
            <a:off x="755576" y="1052736"/>
            <a:ext cx="1298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SQL</a:t>
            </a:r>
            <a:endParaRPr lang="de-DE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8914" name="Picture 2" descr="C:\Users\psad\AppData\Local\Temp\SNAGHTMLa6d9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996952"/>
            <a:ext cx="4081289" cy="3333907"/>
          </a:xfrm>
          <a:prstGeom prst="rect">
            <a:avLst/>
          </a:prstGeom>
          <a:noFill/>
        </p:spPr>
      </p:pic>
      <p:sp>
        <p:nvSpPr>
          <p:cNvPr id="16" name="Ellipse 15"/>
          <p:cNvSpPr/>
          <p:nvPr/>
        </p:nvSpPr>
        <p:spPr>
          <a:xfrm>
            <a:off x="3779912" y="4509120"/>
            <a:ext cx="115212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1.</a:t>
            </a:r>
            <a:endParaRPr lang="de-AT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Überblick Beispiele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Geben Sie alle Lehrervornamen sortiert aus</a:t>
            </a:r>
            <a:br>
              <a:rPr lang="de-AT" dirty="0" smtClean="0"/>
            </a:br>
            <a:r>
              <a:rPr lang="de-AT" dirty="0" smtClean="0">
                <a:sym typeface="Wingdings" pitchFamily="2" charset="2"/>
              </a:rPr>
              <a:t> wohl nur   FROM </a:t>
            </a:r>
            <a:r>
              <a:rPr lang="de-AT" dirty="0" err="1" smtClean="0">
                <a:sym typeface="Wingdings" pitchFamily="2" charset="2"/>
              </a:rPr>
              <a:t>lehrer</a:t>
            </a:r>
            <a:endParaRPr lang="de-AT" dirty="0" smtClean="0"/>
          </a:p>
          <a:p>
            <a:r>
              <a:rPr lang="de-AT" dirty="0" smtClean="0"/>
              <a:t>Geben Sie alle Schüler der Klasse des KV  „LO“ aus</a:t>
            </a:r>
            <a:br>
              <a:rPr lang="de-AT" dirty="0" smtClean="0"/>
            </a:br>
            <a:r>
              <a:rPr lang="de-AT" dirty="0" smtClean="0">
                <a:sym typeface="Wingdings" pitchFamily="2" charset="2"/>
              </a:rPr>
              <a:t> Schülerdaten aus Tabelle </a:t>
            </a:r>
            <a:r>
              <a:rPr lang="de-AT" dirty="0" err="1" smtClean="0">
                <a:sym typeface="Wingdings" pitchFamily="2" charset="2"/>
              </a:rPr>
              <a:t>schueler</a:t>
            </a:r>
            <a:r>
              <a:rPr lang="de-AT" dirty="0" smtClean="0">
                <a:sym typeface="Wingdings" pitchFamily="2" charset="2"/>
              </a:rPr>
              <a:t>, </a:t>
            </a:r>
            <a:br>
              <a:rPr lang="de-AT" dirty="0" smtClean="0">
                <a:sym typeface="Wingdings" pitchFamily="2" charset="2"/>
              </a:rPr>
            </a:br>
            <a:r>
              <a:rPr lang="de-AT" dirty="0" smtClean="0">
                <a:sym typeface="Wingdings" pitchFamily="2" charset="2"/>
              </a:rPr>
              <a:t>      Klassenvorstand(Kürzel) steht in Tabelle Klasse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>
                <a:sym typeface="Wingdings" pitchFamily="2" charset="2"/>
              </a:rPr>
              <a:t> daher FROM  Klassen INNER JOIN </a:t>
            </a:r>
            <a:r>
              <a:rPr lang="de-AT" dirty="0" err="1" smtClean="0">
                <a:sym typeface="Wingdings" pitchFamily="2" charset="2"/>
              </a:rPr>
              <a:t>Schueler</a:t>
            </a:r>
            <a:r>
              <a:rPr lang="de-AT" dirty="0" smtClean="0">
                <a:sym typeface="Wingdings" pitchFamily="2" charset="2"/>
              </a:rPr>
              <a:t/>
            </a:r>
            <a:br>
              <a:rPr lang="de-AT" dirty="0" smtClean="0">
                <a:sym typeface="Wingdings" pitchFamily="2" charset="2"/>
              </a:rPr>
            </a:br>
            <a:r>
              <a:rPr lang="de-AT" dirty="0" smtClean="0">
                <a:sym typeface="Wingdings" pitchFamily="2" charset="2"/>
              </a:rPr>
              <a:t>                              ON  </a:t>
            </a:r>
            <a:r>
              <a:rPr lang="de-AT" dirty="0" err="1" smtClean="0">
                <a:sym typeface="Wingdings" pitchFamily="2" charset="2"/>
              </a:rPr>
              <a:t>K_Nr</a:t>
            </a:r>
            <a:r>
              <a:rPr lang="de-AT" dirty="0" smtClean="0">
                <a:sym typeface="Wingdings" pitchFamily="2" charset="2"/>
              </a:rPr>
              <a:t> = </a:t>
            </a:r>
            <a:r>
              <a:rPr lang="de-AT" dirty="0" err="1" smtClean="0">
                <a:sym typeface="Wingdings" pitchFamily="2" charset="2"/>
              </a:rPr>
              <a:t>S_Klasse</a:t>
            </a:r>
            <a:r>
              <a:rPr lang="de-AT" dirty="0" smtClean="0">
                <a:sym typeface="Wingdings" pitchFamily="2" charset="2"/>
              </a:rPr>
              <a:t/>
            </a:r>
            <a:br>
              <a:rPr lang="de-AT" dirty="0" smtClean="0">
                <a:sym typeface="Wingdings" pitchFamily="2" charset="2"/>
              </a:rPr>
            </a:br>
            <a:r>
              <a:rPr lang="de-AT" dirty="0" smtClean="0">
                <a:sym typeface="Wingdings" pitchFamily="2" charset="2"/>
              </a:rPr>
              <a:t>Hinweis1:  erst im WHERE wird auf LO eingeschränkt. 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Hinweis2:  Frage bezieht sich auf </a:t>
            </a:r>
            <a:r>
              <a:rPr lang="de-AT" dirty="0" err="1" smtClean="0"/>
              <a:t>schueler</a:t>
            </a:r>
            <a:r>
              <a:rPr lang="de-AT" dirty="0" smtClean="0"/>
              <a:t>, also die Tabelle auf der Fremdschlüsselseite, daher INNER JOIN (statt </a:t>
            </a:r>
            <a:r>
              <a:rPr lang="de-AT" dirty="0" err="1" smtClean="0"/>
              <a:t>outer</a:t>
            </a:r>
            <a:r>
              <a:rPr lang="de-AT" dirty="0" smtClean="0"/>
              <a:t> </a:t>
            </a:r>
            <a:r>
              <a:rPr lang="de-AT" dirty="0" err="1" smtClean="0"/>
              <a:t>join</a:t>
            </a:r>
            <a:r>
              <a:rPr lang="de-AT" dirty="0" smtClean="0"/>
              <a:t>)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Überblick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Geben Sie alle Schüler der Abteilung </a:t>
            </a:r>
            <a:br>
              <a:rPr lang="de-AT" dirty="0" smtClean="0"/>
            </a:br>
            <a:r>
              <a:rPr lang="de-AT" dirty="0" smtClean="0"/>
              <a:t>                                 „EDV Fachschule/ Kolleg “ aus</a:t>
            </a:r>
            <a:br>
              <a:rPr lang="de-AT" dirty="0" smtClean="0"/>
            </a:br>
            <a:r>
              <a:rPr lang="de-AT" dirty="0" smtClean="0">
                <a:sym typeface="Wingdings" pitchFamily="2" charset="2"/>
              </a:rPr>
              <a:t> Schülerdaten aus Tabelle </a:t>
            </a:r>
            <a:r>
              <a:rPr lang="de-AT" dirty="0" err="1" smtClean="0">
                <a:sym typeface="Wingdings" pitchFamily="2" charset="2"/>
              </a:rPr>
              <a:t>Schueler</a:t>
            </a:r>
            <a:r>
              <a:rPr lang="de-AT" dirty="0" smtClean="0">
                <a:sym typeface="Wingdings" pitchFamily="2" charset="2"/>
              </a:rPr>
              <a:t>, </a:t>
            </a:r>
            <a:br>
              <a:rPr lang="de-AT" dirty="0" smtClean="0">
                <a:sym typeface="Wingdings" pitchFamily="2" charset="2"/>
              </a:rPr>
            </a:br>
            <a:r>
              <a:rPr lang="de-AT" dirty="0" smtClean="0">
                <a:sym typeface="Wingdings" pitchFamily="2" charset="2"/>
              </a:rPr>
              <a:t>      Abteilungsname aus Tabelle Abteilungen</a:t>
            </a:r>
            <a:br>
              <a:rPr lang="de-AT" dirty="0" smtClean="0">
                <a:sym typeface="Wingdings" pitchFamily="2" charset="2"/>
              </a:rPr>
            </a:br>
            <a:r>
              <a:rPr lang="de-AT" dirty="0" smtClean="0">
                <a:sym typeface="Wingdings" pitchFamily="2" charset="2"/>
              </a:rPr>
              <a:t>      dazwischen gibt es keine direkte Beziehung, also </a:t>
            </a:r>
            <a:br>
              <a:rPr lang="de-AT" dirty="0" smtClean="0">
                <a:sym typeface="Wingdings" pitchFamily="2" charset="2"/>
              </a:rPr>
            </a:br>
            <a:r>
              <a:rPr lang="de-AT" dirty="0" smtClean="0">
                <a:sym typeface="Wingdings" pitchFamily="2" charset="2"/>
              </a:rPr>
              <a:t>      </a:t>
            </a:r>
            <a:r>
              <a:rPr lang="de-AT" dirty="0" err="1" smtClean="0">
                <a:sym typeface="Wingdings" pitchFamily="2" charset="2"/>
              </a:rPr>
              <a:t>muss</a:t>
            </a:r>
            <a:r>
              <a:rPr lang="de-AT" dirty="0" smtClean="0">
                <a:sym typeface="Wingdings" pitchFamily="2" charset="2"/>
              </a:rPr>
              <a:t> auch noch die Tabelle Klassen dazu.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>
                <a:sym typeface="Wingdings" pitchFamily="2" charset="2"/>
              </a:rPr>
              <a:t></a:t>
            </a: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3933056"/>
            <a:ext cx="5400600" cy="251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Überblick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Entscheidung   INNER JOIN  oder LEFT JOIN</a:t>
            </a:r>
            <a:br>
              <a:rPr lang="de-AT" dirty="0" smtClean="0"/>
            </a:br>
            <a:r>
              <a:rPr lang="de-AT" dirty="0" smtClean="0">
                <a:sym typeface="Wingdings" pitchFamily="2" charset="2"/>
              </a:rPr>
              <a:t> hängt von der Fragestellung ab,</a:t>
            </a:r>
            <a:br>
              <a:rPr lang="de-AT" dirty="0" smtClean="0">
                <a:sym typeface="Wingdings" pitchFamily="2" charset="2"/>
              </a:rPr>
            </a:br>
            <a:r>
              <a:rPr lang="de-AT" dirty="0" smtClean="0">
                <a:sym typeface="Wingdings" pitchFamily="2" charset="2"/>
              </a:rPr>
              <a:t>      fragt man nach Tabelle auf FK Seite -&gt; INNER JOIN</a:t>
            </a:r>
            <a:br>
              <a:rPr lang="de-AT" dirty="0" smtClean="0">
                <a:sym typeface="Wingdings" pitchFamily="2" charset="2"/>
              </a:rPr>
            </a:br>
            <a:r>
              <a:rPr lang="de-AT" dirty="0" smtClean="0">
                <a:sym typeface="Wingdings" pitchFamily="2" charset="2"/>
              </a:rPr>
              <a:t>      nach Tabelle auf der PK Seite eher LEFT JOIN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>
                <a:sym typeface="Wingdings" pitchFamily="2" charset="2"/>
              </a:rPr>
              <a:t>z.B. Zeige alle Klassen (aus Abt. …) mit Schüler</a:t>
            </a: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8" name="Ellipse 7"/>
          <p:cNvSpPr/>
          <p:nvPr/>
        </p:nvSpPr>
        <p:spPr>
          <a:xfrm>
            <a:off x="7164288" y="1196752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2.</a:t>
            </a:r>
            <a:endParaRPr lang="de-AT" sz="2800" b="1" dirty="0">
              <a:solidFill>
                <a:srgbClr val="FF0000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6260" y="3573016"/>
            <a:ext cx="5925922" cy="277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581128"/>
            <a:ext cx="1187500" cy="11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Überblick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Mit WHERE  Zweig die Ausgabe(-zeilen) </a:t>
            </a:r>
            <a:br>
              <a:rPr lang="de-AT" dirty="0" smtClean="0"/>
            </a:br>
            <a:r>
              <a:rPr lang="de-AT" dirty="0" smtClean="0"/>
              <a:t>einschränken </a:t>
            </a:r>
            <a:br>
              <a:rPr lang="de-AT" dirty="0" smtClean="0"/>
            </a:br>
            <a:r>
              <a:rPr lang="de-AT" dirty="0" smtClean="0"/>
              <a:t>falls das nötig ist</a:t>
            </a:r>
          </a:p>
          <a:p>
            <a:endParaRPr lang="de-AT" dirty="0" smtClean="0"/>
          </a:p>
          <a:p>
            <a:r>
              <a:rPr lang="de-AT" dirty="0" smtClean="0">
                <a:sym typeface="Wingdings" pitchFamily="2" charset="2"/>
              </a:rPr>
              <a:t>Im SELECT Zweig gibt man die</a:t>
            </a:r>
            <a:br>
              <a:rPr lang="de-AT" dirty="0" smtClean="0">
                <a:sym typeface="Wingdings" pitchFamily="2" charset="2"/>
              </a:rPr>
            </a:br>
            <a:r>
              <a:rPr lang="de-AT" dirty="0" smtClean="0">
                <a:sym typeface="Wingdings" pitchFamily="2" charset="2"/>
              </a:rPr>
              <a:t>gewünschten Ausgabespalten an </a:t>
            </a:r>
          </a:p>
          <a:p>
            <a:endParaRPr lang="de-AT" dirty="0" smtClean="0">
              <a:sym typeface="Wingdings" pitchFamily="2" charset="2"/>
            </a:endParaRPr>
          </a:p>
          <a:p>
            <a:r>
              <a:rPr lang="de-AT" dirty="0" smtClean="0">
                <a:sym typeface="Wingdings" pitchFamily="2" charset="2"/>
              </a:rPr>
              <a:t>Im ORDER BY  kann man noch sortieren</a:t>
            </a: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8" name="Ellipse 7"/>
          <p:cNvSpPr/>
          <p:nvPr/>
        </p:nvSpPr>
        <p:spPr>
          <a:xfrm>
            <a:off x="6804248" y="1340768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3.</a:t>
            </a:r>
            <a:endParaRPr lang="de-AT" sz="2800" b="1" dirty="0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804248" y="2708920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4.</a:t>
            </a:r>
            <a:endParaRPr lang="de-AT" sz="2800" b="1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804248" y="3933056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5.</a:t>
            </a:r>
            <a:endParaRPr lang="de-AT" sz="2800" b="1" dirty="0">
              <a:solidFill>
                <a:srgbClr val="FF0000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149080"/>
            <a:ext cx="46209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5364" y="1916832"/>
            <a:ext cx="255401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5157192"/>
            <a:ext cx="312563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Überblick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Will man aber Daten verändern, so </a:t>
            </a:r>
            <a:r>
              <a:rPr lang="de-AT" dirty="0" err="1" smtClean="0"/>
              <a:t>muss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man nach dem </a:t>
            </a:r>
            <a:r>
              <a:rPr lang="de-AT" dirty="0" err="1" smtClean="0"/>
              <a:t>Select</a:t>
            </a:r>
            <a:r>
              <a:rPr lang="de-AT" dirty="0" smtClean="0"/>
              <a:t> die gewünschte</a:t>
            </a:r>
            <a:br>
              <a:rPr lang="de-AT" dirty="0" smtClean="0"/>
            </a:br>
            <a:r>
              <a:rPr lang="de-AT" dirty="0" smtClean="0"/>
              <a:t>Abfrageart wählen und die jeweiligen zusätzlichen </a:t>
            </a:r>
            <a:br>
              <a:rPr lang="de-AT" dirty="0" smtClean="0"/>
            </a:br>
            <a:r>
              <a:rPr lang="de-AT" dirty="0" smtClean="0"/>
              <a:t>Angaben erledigen (z.B. bei  </a:t>
            </a:r>
            <a:r>
              <a:rPr lang="de-AT" dirty="0" err="1" smtClean="0"/>
              <a:t>Aktualsieren</a:t>
            </a:r>
            <a:r>
              <a:rPr lang="de-AT" dirty="0" smtClean="0"/>
              <a:t> Zeile mit den gewünschten neuen Werten befüllen oder bei Anfügen an die Feldnamen (Einfügen) angeben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11" name="Ellipse 10"/>
          <p:cNvSpPr/>
          <p:nvPr/>
        </p:nvSpPr>
        <p:spPr>
          <a:xfrm>
            <a:off x="7164288" y="1124744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5a.</a:t>
            </a:r>
            <a:endParaRPr lang="de-AT" sz="2800" b="1" dirty="0">
              <a:solidFill>
                <a:srgbClr val="FF0000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149080"/>
            <a:ext cx="4937423" cy="153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774</Words>
  <Application>Microsoft Office PowerPoint</Application>
  <PresentationFormat>Bildschirmpräsentation (4:3)</PresentationFormat>
  <Paragraphs>196</Paragraphs>
  <Slides>12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HTL Spengergasse Vorlage V01</vt:lpstr>
      <vt:lpstr>DBIS2 –  Datenbanken und Informationssysteme</vt:lpstr>
      <vt:lpstr>Lernziele</vt:lpstr>
      <vt:lpstr>Folie 3</vt:lpstr>
      <vt:lpstr>Abfragen Überblick</vt:lpstr>
      <vt:lpstr>Abfragen Überblick Beispiele</vt:lpstr>
      <vt:lpstr>Abfragen Überblick</vt:lpstr>
      <vt:lpstr>Abfragen Überblick</vt:lpstr>
      <vt:lpstr>Abfragen Überblick</vt:lpstr>
      <vt:lpstr>Abfragen Überblick</vt:lpstr>
      <vt:lpstr>Folie 10</vt:lpstr>
      <vt:lpstr>Lösen Sie die Übungen in der folgenden DB</vt:lpstr>
      <vt:lpstr>Lösen Sie die Übungen in der folgenden DB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psad</cp:lastModifiedBy>
  <cp:revision>319</cp:revision>
  <dcterms:created xsi:type="dcterms:W3CDTF">2010-09-09T10:26:00Z</dcterms:created>
  <dcterms:modified xsi:type="dcterms:W3CDTF">2012-03-17T13:40:31Z</dcterms:modified>
</cp:coreProperties>
</file>