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3f67a7e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3f67a7e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7581f846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7581f846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71d0eaf4a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71d0eaf4a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7581f84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7581f84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7581f846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7581f846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7581f846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7581f846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7581f846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7581f846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7581f846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7581f846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7581f846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7581f846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7581f846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7581f846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de" sz="3800">
                <a:solidFill>
                  <a:schemeClr val="dk2"/>
                </a:solidFill>
              </a:rPr>
              <a:t>CSS Position</a:t>
            </a:r>
            <a:endParaRPr sz="38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70125"/>
            <a:ext cx="7306593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de" sz="3800">
                <a:solidFill>
                  <a:schemeClr val="dk2"/>
                </a:solidFill>
              </a:rPr>
              <a:t>CSS Position - z index</a:t>
            </a:r>
            <a:endParaRPr sz="3800"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5508" l="0" r="0" t="0"/>
          <a:stretch/>
        </p:blipFill>
        <p:spPr>
          <a:xfrm>
            <a:off x="416275" y="1725000"/>
            <a:ext cx="4267500" cy="21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4885300" y="1831325"/>
            <a:ext cx="42675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Stacking-Context</a:t>
            </a:r>
            <a:br>
              <a:rPr b="1" lang="de">
                <a:solidFill>
                  <a:srgbClr val="CC0000"/>
                </a:solidFill>
              </a:rPr>
            </a:br>
            <a:r>
              <a:rPr b="1" lang="de">
                <a:solidFill>
                  <a:srgbClr val="CC0000"/>
                </a:solidFill>
              </a:rPr>
              <a:t>Achtung:</a:t>
            </a:r>
            <a:r>
              <a:rPr lang="de">
                <a:solidFill>
                  <a:schemeClr val="dk1"/>
                </a:solidFill>
              </a:rPr>
              <a:t> </a:t>
            </a:r>
            <a:r>
              <a:rPr lang="de">
                <a:solidFill>
                  <a:schemeClr val="dk1"/>
                </a:solidFill>
              </a:rPr>
              <a:t>Kind-Elemente bleiben innerhalb des</a:t>
            </a: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Stacking-Context vom Parent-Element.</a:t>
            </a: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Das blaue Element liegt nicht über dem Roten!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010225" y="4047425"/>
            <a:ext cx="48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z-index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4885300" y="3198950"/>
            <a:ext cx="300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" sz="11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1" lang="de" sz="11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" sz="11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="foo"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" sz="11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1" lang="de" sz="11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" sz="11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="bar"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de" sz="11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de" sz="11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" sz="11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1" lang="de" sz="11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" sz="11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="baz"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de" sz="11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de" sz="3800">
                <a:solidFill>
                  <a:schemeClr val="dk2"/>
                </a:solidFill>
              </a:rPr>
              <a:t>CSS Position - static</a:t>
            </a:r>
            <a:endParaRPr sz="3800"/>
          </a:p>
        </p:txBody>
      </p:sp>
      <p:sp>
        <p:nvSpPr>
          <p:cNvPr id="61" name="Google Shape;61;p14"/>
          <p:cNvSpPr txBox="1"/>
          <p:nvPr/>
        </p:nvSpPr>
        <p:spPr>
          <a:xfrm>
            <a:off x="4478800" y="2054250"/>
            <a:ext cx="42675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position: static (default)</a:t>
            </a:r>
            <a:br>
              <a:rPr b="1"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Es bedeutet, dass das Element im “normalen Fluss” der Seite ist.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dk1"/>
                </a:solidFill>
              </a:rPr>
              <a:t>Der einzige Grund, ein Element auf position: static; setzen, ist, um eine Positionierung, die auf ein Element angewendet wurde, gewaltsam zu entfernen.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033875" y="865325"/>
            <a:ext cx="42957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div {</a:t>
            </a:r>
            <a:b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position: static</a:t>
            </a: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100" strike="sngStrike">
                <a:latin typeface="Courier New"/>
                <a:ea typeface="Courier New"/>
                <a:cs typeface="Courier New"/>
                <a:sym typeface="Courier New"/>
              </a:rPr>
              <a:t>z-index: number</a:t>
            </a: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100">
                <a:latin typeface="Courier New"/>
                <a:ea typeface="Courier New"/>
                <a:cs typeface="Courier New"/>
                <a:sym typeface="Courier New"/>
              </a:rPr>
              <a:t>/* DOES NOT WORK */</a:t>
            </a:r>
            <a:b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15" y="1945125"/>
            <a:ext cx="3502659" cy="228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de" sz="3800">
                <a:solidFill>
                  <a:schemeClr val="dk2"/>
                </a:solidFill>
              </a:rPr>
              <a:t>CSS Position - relative</a:t>
            </a:r>
            <a:endParaRPr sz="3800"/>
          </a:p>
        </p:txBody>
      </p:sp>
      <p:sp>
        <p:nvSpPr>
          <p:cNvPr id="69" name="Google Shape;69;p15"/>
          <p:cNvSpPr txBox="1"/>
          <p:nvPr/>
        </p:nvSpPr>
        <p:spPr>
          <a:xfrm>
            <a:off x="4504300" y="2144000"/>
            <a:ext cx="4267500" cy="3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position: relative</a:t>
            </a:r>
            <a:br>
              <a:rPr b="1"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Das Element bleibt zwar im “normalen Fluss” aber es wird "relativ zu sich selbst" verschoben.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1-</a:t>
            </a:r>
            <a:r>
              <a:rPr lang="de">
                <a:solidFill>
                  <a:schemeClr val="dk1"/>
                </a:solidFill>
              </a:rPr>
              <a:t>  Der freie Platz kann von keinem anderen      </a:t>
            </a: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     Element eingenommen werden!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2-</a:t>
            </a:r>
            <a:r>
              <a:rPr lang="de">
                <a:solidFill>
                  <a:schemeClr val="dk1"/>
                </a:solidFill>
              </a:rPr>
              <a:t>  Erscheint über jedem static-Element.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3-</a:t>
            </a:r>
            <a:r>
              <a:rPr lang="de">
                <a:solidFill>
                  <a:schemeClr val="dk1"/>
                </a:solidFill>
              </a:rPr>
              <a:t>  Kann z-index bekommen.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4-</a:t>
            </a:r>
            <a:r>
              <a:rPr lang="de">
                <a:solidFill>
                  <a:schemeClr val="dk1"/>
                </a:solidFill>
              </a:rPr>
              <a:t>  Absolut positionierte Kind-Elemente werden im</a:t>
            </a: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     Bezug zum relativen positionierten </a:t>
            </a: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     Parent-Element verschoben!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450125" y="532500"/>
            <a:ext cx="42957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div {</a:t>
            </a:r>
            <a:b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position: relative</a:t>
            </a: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  top: 50px</a:t>
            </a: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  left: 50px</a:t>
            </a: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  z-index: number </a:t>
            </a:r>
            <a:r>
              <a:rPr b="1" lang="de" sz="1100">
                <a:latin typeface="Courier New"/>
                <a:ea typeface="Courier New"/>
                <a:cs typeface="Courier New"/>
                <a:sym typeface="Courier New"/>
              </a:rPr>
              <a:t>/* OPTIONAL */</a:t>
            </a:r>
            <a:b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5" y="1938375"/>
            <a:ext cx="3493324" cy="229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>
            <a:off x="1657825" y="2297025"/>
            <a:ext cx="30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>
            <a:off x="2038825" y="1992225"/>
            <a:ext cx="90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1768350" y="2048900"/>
            <a:ext cx="100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 rot="10800000">
            <a:off x="1768375" y="2125200"/>
            <a:ext cx="600" cy="88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de" sz="3800">
                <a:solidFill>
                  <a:schemeClr val="dk2"/>
                </a:solidFill>
              </a:rPr>
              <a:t>CSS Position - absolute</a:t>
            </a:r>
            <a:endParaRPr sz="3800"/>
          </a:p>
        </p:txBody>
      </p:sp>
      <p:sp>
        <p:nvSpPr>
          <p:cNvPr id="81" name="Google Shape;81;p16"/>
          <p:cNvSpPr txBox="1"/>
          <p:nvPr/>
        </p:nvSpPr>
        <p:spPr>
          <a:xfrm>
            <a:off x="4504300" y="1798250"/>
            <a:ext cx="426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position: absolute</a:t>
            </a:r>
            <a:br>
              <a:rPr b="1"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D</a:t>
            </a:r>
            <a:r>
              <a:rPr lang="de">
                <a:solidFill>
                  <a:schemeClr val="dk1"/>
                </a:solidFill>
              </a:rPr>
              <a:t>as Element wird aus dem “normalen Fluss” genommen und unabhängig verschoben.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1-</a:t>
            </a:r>
            <a:r>
              <a:rPr lang="de">
                <a:solidFill>
                  <a:schemeClr val="dk1"/>
                </a:solidFill>
              </a:rPr>
              <a:t>  Andere Elemente </a:t>
            </a:r>
            <a:r>
              <a:rPr lang="de">
                <a:solidFill>
                  <a:schemeClr val="dk1"/>
                </a:solidFill>
              </a:rPr>
              <a:t>tun so, als ob das Element </a:t>
            </a: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     nicht vorhanden wäre.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2-</a:t>
            </a:r>
            <a:r>
              <a:rPr lang="de">
                <a:solidFill>
                  <a:schemeClr val="dk1"/>
                </a:solidFill>
              </a:rPr>
              <a:t>  Erscheint über jedem static-Element.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3-</a:t>
            </a:r>
            <a:r>
              <a:rPr lang="de">
                <a:solidFill>
                  <a:schemeClr val="dk1"/>
                </a:solidFill>
              </a:rPr>
              <a:t>  Kann z-index bekommen. 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4</a:t>
            </a:r>
            <a:r>
              <a:rPr b="1" lang="de">
                <a:solidFill>
                  <a:schemeClr val="dk1"/>
                </a:solidFill>
              </a:rPr>
              <a:t>- </a:t>
            </a:r>
            <a:r>
              <a:rPr lang="de">
                <a:solidFill>
                  <a:schemeClr val="dk1"/>
                </a:solidFill>
              </a:rPr>
              <a:t> Braucht content oder width/height um an</a:t>
            </a: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     Größe zu haben.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5-</a:t>
            </a:r>
            <a:r>
              <a:rPr lang="de">
                <a:solidFill>
                  <a:schemeClr val="dk1"/>
                </a:solidFill>
              </a:rPr>
              <a:t>  Wird zum nächsten relative positionierten </a:t>
            </a: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     Parent-Element positioniert oder falls keines </a:t>
            </a: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     gefunden wird zum Viewport (0/0).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602525" y="303900"/>
            <a:ext cx="42957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div {</a:t>
            </a:r>
            <a:b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position: absolute</a:t>
            </a: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  top: 50px</a:t>
            </a: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  left: 50px</a:t>
            </a: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  z-index: number </a:t>
            </a:r>
            <a:r>
              <a:rPr b="1" lang="de" sz="1100">
                <a:latin typeface="Courier New"/>
                <a:ea typeface="Courier New"/>
                <a:cs typeface="Courier New"/>
                <a:sym typeface="Courier New"/>
              </a:rPr>
              <a:t>/* OPTIONAL */</a:t>
            </a:r>
            <a:b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1657825" y="2297025"/>
            <a:ext cx="30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>
            <a:off x="2038825" y="1992225"/>
            <a:ext cx="90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/>
          <p:nvPr/>
        </p:nvCxnSpPr>
        <p:spPr>
          <a:xfrm rot="10800000">
            <a:off x="1768350" y="2048900"/>
            <a:ext cx="100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/>
          <p:nvPr/>
        </p:nvCxnSpPr>
        <p:spPr>
          <a:xfrm rot="10800000">
            <a:off x="1768375" y="2125200"/>
            <a:ext cx="600" cy="88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5" y="1938375"/>
            <a:ext cx="3493318" cy="229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/>
          <p:nvPr/>
        </p:nvCxnSpPr>
        <p:spPr>
          <a:xfrm>
            <a:off x="514825" y="2297025"/>
            <a:ext cx="30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/>
          <p:nvPr/>
        </p:nvCxnSpPr>
        <p:spPr>
          <a:xfrm>
            <a:off x="895825" y="1916025"/>
            <a:ext cx="90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 txBox="1"/>
          <p:nvPr/>
        </p:nvSpPr>
        <p:spPr>
          <a:xfrm>
            <a:off x="529300" y="1496600"/>
            <a:ext cx="26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hier “relative” zum viewport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de" sz="3800">
                <a:solidFill>
                  <a:schemeClr val="dk2"/>
                </a:solidFill>
              </a:rPr>
              <a:t>CSS Position - absolute</a:t>
            </a:r>
            <a:endParaRPr sz="3800"/>
          </a:p>
        </p:txBody>
      </p:sp>
      <p:sp>
        <p:nvSpPr>
          <p:cNvPr id="96" name="Google Shape;96;p17"/>
          <p:cNvSpPr txBox="1"/>
          <p:nvPr/>
        </p:nvSpPr>
        <p:spPr>
          <a:xfrm>
            <a:off x="148300" y="1572800"/>
            <a:ext cx="53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hier </a:t>
            </a:r>
            <a:r>
              <a:rPr lang="de"/>
              <a:t>“relative”</a:t>
            </a:r>
            <a:r>
              <a:rPr lang="de"/>
              <a:t> zum nächsten </a:t>
            </a:r>
            <a:r>
              <a:rPr lang="de"/>
              <a:t>relative</a:t>
            </a:r>
            <a:r>
              <a:rPr lang="de"/>
              <a:t> positionierten Parent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178050" y="1966925"/>
            <a:ext cx="4295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" sz="11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absolute </a:t>
            </a: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de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absolute</a:t>
            </a: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de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50px</a:t>
            </a: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de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50px</a:t>
            </a: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178050" y="1204925"/>
            <a:ext cx="4295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" sz="11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relative</a:t>
            </a:r>
            <a:r>
              <a:rPr b="1" lang="de" sz="11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1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de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relative</a:t>
            </a: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178050" y="3246125"/>
            <a:ext cx="3867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" sz="11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1" lang="de" sz="11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" sz="11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="relative”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relative</a:t>
            </a:r>
            <a:br>
              <a:rPr lang="de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" sz="11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1" lang="de" sz="11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" sz="11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="absolute"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de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absolute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de" sz="11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" sz="11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973000"/>
            <a:ext cx="4116077" cy="2865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7"/>
          <p:cNvCxnSpPr/>
          <p:nvPr/>
        </p:nvCxnSpPr>
        <p:spPr>
          <a:xfrm>
            <a:off x="2980300" y="3580775"/>
            <a:ext cx="30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3403800" y="3106550"/>
            <a:ext cx="900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de" sz="3800">
                <a:solidFill>
                  <a:schemeClr val="dk2"/>
                </a:solidFill>
              </a:rPr>
              <a:t>CSS Position - fixed</a:t>
            </a:r>
            <a:endParaRPr sz="3800"/>
          </a:p>
        </p:txBody>
      </p:sp>
      <p:sp>
        <p:nvSpPr>
          <p:cNvPr id="108" name="Google Shape;108;p18"/>
          <p:cNvSpPr txBox="1"/>
          <p:nvPr/>
        </p:nvSpPr>
        <p:spPr>
          <a:xfrm>
            <a:off x="4504300" y="2179250"/>
            <a:ext cx="42675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position: fixed</a:t>
            </a:r>
            <a:br>
              <a:rPr b="1"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Das Element wird aus dem “normalen Fluss” genommen und bleibt auch beim Scrollen an seiner fest definierten Position. </a:t>
            </a:r>
            <a:br>
              <a:rPr lang="de">
                <a:solidFill>
                  <a:schemeClr val="dk1"/>
                </a:solidFill>
              </a:rPr>
            </a:b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1-</a:t>
            </a:r>
            <a:r>
              <a:rPr lang="de">
                <a:solidFill>
                  <a:schemeClr val="dk1"/>
                </a:solidFill>
              </a:rPr>
              <a:t>  Wird relative zum Viewport (0/0) verschoben.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2-</a:t>
            </a:r>
            <a:r>
              <a:rPr lang="de">
                <a:solidFill>
                  <a:schemeClr val="dk1"/>
                </a:solidFill>
              </a:rPr>
              <a:t>  Erscheint über jedem static-Element.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3-</a:t>
            </a:r>
            <a:r>
              <a:rPr lang="de">
                <a:solidFill>
                  <a:schemeClr val="dk1"/>
                </a:solidFill>
              </a:rPr>
              <a:t>  Kann z-index bekommen.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4-</a:t>
            </a:r>
            <a:r>
              <a:rPr lang="de">
                <a:solidFill>
                  <a:schemeClr val="dk1"/>
                </a:solidFill>
              </a:rPr>
              <a:t> Braucht content oder width/height um an</a:t>
            </a: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     Größe zu haben.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992925" y="456300"/>
            <a:ext cx="42957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div {</a:t>
            </a:r>
            <a:b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position: fixed</a:t>
            </a: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  top: number</a:t>
            </a: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  right: number</a:t>
            </a: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  z-index: number </a:t>
            </a:r>
            <a:r>
              <a:rPr b="1" lang="de" sz="1100">
                <a:latin typeface="Courier New"/>
                <a:ea typeface="Courier New"/>
                <a:cs typeface="Courier New"/>
                <a:sym typeface="Courier New"/>
              </a:rPr>
              <a:t>/* OPTIONAL */</a:t>
            </a:r>
            <a:b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4525"/>
            <a:ext cx="4199501" cy="23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11700" y="1283750"/>
            <a:ext cx="48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fixed-element</a:t>
            </a:r>
            <a:r>
              <a:rPr lang="de"/>
              <a:t> with full background image</a:t>
            </a:r>
            <a:endParaRPr/>
          </a:p>
        </p:txBody>
      </p:sp>
      <p:cxnSp>
        <p:nvCxnSpPr>
          <p:cNvPr id="112" name="Google Shape;112;p18"/>
          <p:cNvCxnSpPr/>
          <p:nvPr/>
        </p:nvCxnSpPr>
        <p:spPr>
          <a:xfrm flipH="1">
            <a:off x="1955400" y="1725825"/>
            <a:ext cx="153000" cy="5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/>
          <p:nvPr/>
        </p:nvCxnSpPr>
        <p:spPr>
          <a:xfrm flipH="1" rot="10800000">
            <a:off x="731150" y="4165675"/>
            <a:ext cx="2040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8"/>
          <p:cNvSpPr txBox="1"/>
          <p:nvPr/>
        </p:nvSpPr>
        <p:spPr>
          <a:xfrm>
            <a:off x="129100" y="4473450"/>
            <a:ext cx="48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relative-element</a:t>
            </a:r>
            <a:r>
              <a:rPr lang="de"/>
              <a:t> um darüber scrollen zu können.</a:t>
            </a:r>
            <a:br>
              <a:rPr lang="de"/>
            </a:br>
            <a:r>
              <a:rPr b="1" lang="de">
                <a:solidFill>
                  <a:srgbClr val="CC0000"/>
                </a:solidFill>
              </a:rPr>
              <a:t>Achtung:</a:t>
            </a:r>
            <a:r>
              <a:rPr lang="de"/>
              <a:t> </a:t>
            </a:r>
            <a:r>
              <a:rPr b="1" lang="de"/>
              <a:t>static-element</a:t>
            </a:r>
            <a:r>
              <a:rPr lang="de"/>
              <a:t> würde darunter scrollen!!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de" sz="3800">
                <a:solidFill>
                  <a:schemeClr val="dk2"/>
                </a:solidFill>
              </a:rPr>
              <a:t>CSS Position - sticky</a:t>
            </a:r>
            <a:endParaRPr sz="3800"/>
          </a:p>
        </p:txBody>
      </p:sp>
      <p:sp>
        <p:nvSpPr>
          <p:cNvPr id="120" name="Google Shape;120;p19"/>
          <p:cNvSpPr txBox="1"/>
          <p:nvPr/>
        </p:nvSpPr>
        <p:spPr>
          <a:xfrm>
            <a:off x="4809100" y="2179250"/>
            <a:ext cx="42675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position: sticky</a:t>
            </a:r>
            <a:br>
              <a:rPr b="1"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Das Element bleibt solange “normalen Fluss”, bis es die top-position beim scrollen erreicht hat und klebt dann an dieser Position fest.</a:t>
            </a:r>
            <a:br>
              <a:rPr lang="de">
                <a:solidFill>
                  <a:schemeClr val="dk1"/>
                </a:solidFill>
              </a:rPr>
            </a:b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1-</a:t>
            </a:r>
            <a:r>
              <a:rPr lang="de">
                <a:solidFill>
                  <a:schemeClr val="dk1"/>
                </a:solidFill>
              </a:rPr>
              <a:t>  Klebt fest bei erreichen von top-position.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2-</a:t>
            </a:r>
            <a:r>
              <a:rPr lang="de">
                <a:solidFill>
                  <a:schemeClr val="dk1"/>
                </a:solidFill>
              </a:rPr>
              <a:t>  Erscheint über jedem static-Element.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3-</a:t>
            </a:r>
            <a:r>
              <a:rPr lang="de">
                <a:solidFill>
                  <a:schemeClr val="dk1"/>
                </a:solidFill>
              </a:rPr>
              <a:t>  Kann z-index bekommen.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4-</a:t>
            </a:r>
            <a:r>
              <a:rPr lang="de">
                <a:solidFill>
                  <a:schemeClr val="dk1"/>
                </a:solidFill>
              </a:rPr>
              <a:t> Braucht content oder width/height um an</a:t>
            </a: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     Größe zu haben.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992925" y="456300"/>
            <a:ext cx="42957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div {</a:t>
            </a:r>
            <a:b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position: sticky</a:t>
            </a: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  top: number</a:t>
            </a: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  right: number</a:t>
            </a: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  z-index: number </a:t>
            </a:r>
            <a:r>
              <a:rPr b="1" lang="de" sz="1100">
                <a:latin typeface="Courier New"/>
                <a:ea typeface="Courier New"/>
                <a:cs typeface="Courier New"/>
                <a:sym typeface="Courier New"/>
              </a:rPr>
              <a:t>/* OPTIONAL */</a:t>
            </a:r>
            <a:b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75" y="3108225"/>
            <a:ext cx="4320000" cy="7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159300" y="1526575"/>
            <a:ext cx="48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Am Anfang im normalen Fluss und wird normal gescrollt.</a:t>
            </a:r>
            <a:r>
              <a:rPr lang="de"/>
              <a:t> 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39950" y="4094075"/>
            <a:ext cx="48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</a:t>
            </a:r>
            <a:r>
              <a:rPr lang="de"/>
              <a:t>lebt bei erreichen von top: 0px fest!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110850" y="4430000"/>
            <a:ext cx="372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" sz="11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site-nav </a:t>
            </a:r>
            <a:r>
              <a:rPr lang="de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de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de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de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sticky</a:t>
            </a:r>
            <a:r>
              <a:rPr lang="de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de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de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de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de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76875"/>
            <a:ext cx="4320000" cy="82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9"/>
          <p:cNvCxnSpPr/>
          <p:nvPr/>
        </p:nvCxnSpPr>
        <p:spPr>
          <a:xfrm flipH="1">
            <a:off x="1751550" y="1861850"/>
            <a:ext cx="93300" cy="2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/>
          <p:nvPr/>
        </p:nvCxnSpPr>
        <p:spPr>
          <a:xfrm rot="10800000">
            <a:off x="1870275" y="3205200"/>
            <a:ext cx="595200" cy="9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de" sz="3800">
                <a:solidFill>
                  <a:schemeClr val="dk2"/>
                </a:solidFill>
              </a:rPr>
              <a:t>CSS Position - z index</a:t>
            </a:r>
            <a:endParaRPr sz="3800"/>
          </a:p>
        </p:txBody>
      </p:sp>
      <p:sp>
        <p:nvSpPr>
          <p:cNvPr id="134" name="Google Shape;134;p20"/>
          <p:cNvSpPr txBox="1"/>
          <p:nvPr/>
        </p:nvSpPr>
        <p:spPr>
          <a:xfrm>
            <a:off x="4961500" y="2179250"/>
            <a:ext cx="42675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z-index</a:t>
            </a:r>
            <a:br>
              <a:rPr b="1"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Der z-index legt die z-Reihenfolge des positionierten Elements (nicht position: static) und seiner Kinder fest.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332975" y="770225"/>
            <a:ext cx="42957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div {</a:t>
            </a:r>
            <a:b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position: relative | absolute |</a:t>
            </a: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            fixed | sticky</a:t>
            </a: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de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latin typeface="Courier New"/>
                <a:ea typeface="Courier New"/>
                <a:cs typeface="Courier New"/>
                <a:sym typeface="Courier New"/>
              </a:rPr>
              <a:t>  z-index: number</a:t>
            </a:r>
            <a:b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4800" y="1551125"/>
            <a:ext cx="5298549" cy="253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de" sz="3800">
                <a:solidFill>
                  <a:schemeClr val="dk2"/>
                </a:solidFill>
              </a:rPr>
              <a:t>CSS Position - z index</a:t>
            </a:r>
            <a:endParaRPr sz="3800"/>
          </a:p>
        </p:txBody>
      </p:sp>
      <p:sp>
        <p:nvSpPr>
          <p:cNvPr id="142" name="Google Shape;142;p21"/>
          <p:cNvSpPr txBox="1"/>
          <p:nvPr/>
        </p:nvSpPr>
        <p:spPr>
          <a:xfrm>
            <a:off x="4809100" y="1221725"/>
            <a:ext cx="42675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Stacking-Context</a:t>
            </a:r>
            <a:br>
              <a:rPr b="1"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Wir erstellen einen Stacking-Context, indem wir den z-Index eines Elements auf eine beliebige ganze Zahl setzen. Zwei Dinge passieren: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1-</a:t>
            </a:r>
            <a:r>
              <a:rPr lang="de">
                <a:solidFill>
                  <a:schemeClr val="dk1"/>
                </a:solidFill>
              </a:rPr>
              <a:t>  Setzen des z-Index des aktuellen Elements.</a:t>
            </a:r>
            <a:br>
              <a:rPr lang="de">
                <a:solidFill>
                  <a:schemeClr val="dk1"/>
                </a:solidFill>
              </a:rPr>
            </a:br>
            <a:r>
              <a:rPr b="1" lang="de">
                <a:solidFill>
                  <a:schemeClr val="dk1"/>
                </a:solidFill>
              </a:rPr>
              <a:t>2-</a:t>
            </a:r>
            <a:r>
              <a:rPr lang="de">
                <a:solidFill>
                  <a:schemeClr val="dk1"/>
                </a:solidFill>
              </a:rPr>
              <a:t>  Erstellen eines neuen Stacking-Context für sich</a:t>
            </a: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     und seine Kind-Elemente. Die Kinder liegen nun</a:t>
            </a:r>
            <a:br>
              <a:rPr lang="de">
                <a:solidFill>
                  <a:schemeClr val="dk1"/>
                </a:solidFill>
              </a:rPr>
            </a:br>
            <a:r>
              <a:rPr lang="de">
                <a:solidFill>
                  <a:schemeClr val="dk1"/>
                </a:solidFill>
              </a:rPr>
              <a:t>     innerhalb des Parent-Stacking-Context.</a:t>
            </a:r>
            <a:br>
              <a:rPr b="1" lang="de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4504300" cy="3414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1"/>
          <p:cNvCxnSpPr/>
          <p:nvPr/>
        </p:nvCxnSpPr>
        <p:spPr>
          <a:xfrm rot="10800000">
            <a:off x="739550" y="4607850"/>
            <a:ext cx="9360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 txBox="1"/>
          <p:nvPr/>
        </p:nvSpPr>
        <p:spPr>
          <a:xfrm>
            <a:off x="147350" y="4719350"/>
            <a:ext cx="48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html-root: Default stacking-context</a:t>
            </a:r>
            <a:endParaRPr/>
          </a:p>
        </p:txBody>
      </p:sp>
      <p:cxnSp>
        <p:nvCxnSpPr>
          <p:cNvPr id="146" name="Google Shape;146;p21"/>
          <p:cNvCxnSpPr/>
          <p:nvPr/>
        </p:nvCxnSpPr>
        <p:spPr>
          <a:xfrm rot="10800000">
            <a:off x="3291550" y="4643225"/>
            <a:ext cx="2149500" cy="1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1"/>
          <p:cNvSpPr txBox="1"/>
          <p:nvPr/>
        </p:nvSpPr>
        <p:spPr>
          <a:xfrm>
            <a:off x="5029600" y="4382750"/>
            <a:ext cx="354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de" sz="11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foo </a:t>
            </a: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de" sz="11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de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relative</a:t>
            </a: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de" sz="11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z-index</a:t>
            </a: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de" sz="11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de" sz="1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5113900" y="35799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" sz="11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1" lang="de" sz="11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" sz="11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="foo"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de" sz="11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b="1" lang="de" sz="11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de" sz="11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="bar"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de" sz="11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de" sz="11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de" sz="11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