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B8C6643-D7CB-4C69-95E3-A48EBF75D54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FBDDA41-0454-41BA-B678-2F1448F86F5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74971C0-9A7B-4B8E-A2CC-302029C1AAB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2C35AE-D86B-49F9-AFFA-1725F99A595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0C48CF-EB26-46E8-AEB8-0C1AA08F50E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A20822C-6A71-49FA-8DE8-ED6CE7D35CA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02549A-61EF-4B4B-9091-F4DC1DC635F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DFC1A5-2488-40DD-BFFA-318C86FD5D7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EF4A981-96DA-4C08-B099-BF5838D5B4B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32CA3A-74CE-4E43-82F2-E49F5165BB2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BCB26C3-F7DD-498C-870E-72BE30C8E60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03501C-2E2C-4BC1-A504-826D137EA0F6}" type="slidenum">
              <a:rPr b="0" lang="de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3D2C7A-CD2C-4312-AF81-8239BA87AFED}" type="slidenum">
              <a:rPr b="0" lang="de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5AFE97-F131-4459-8572-B15C97BF7E78}" type="slidenum">
              <a:rPr b="0" lang="de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8341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2000" spc="-1" strike="noStrike">
                <a:solidFill>
                  <a:schemeClr val="dk1"/>
                </a:solidFill>
                <a:latin typeface="Arial"/>
                <a:ea typeface="Arial"/>
              </a:rPr>
              <a:t>x</a:t>
            </a:r>
            <a:r>
              <a:rPr b="0" lang="en-US" sz="12000" spc="-1" strike="noStrike">
                <a:solidFill>
                  <a:schemeClr val="dk1"/>
                </a:solidFill>
                <a:latin typeface="Arial"/>
                <a:ea typeface="Arial"/>
              </a:rPr>
              <a:t>x</a:t>
            </a:r>
            <a:r>
              <a:rPr b="0" lang="en-US" sz="12000" spc="-1" strike="noStrike">
                <a:solidFill>
                  <a:schemeClr val="dk1"/>
                </a:solidFill>
                <a:latin typeface="Arial"/>
                <a:ea typeface="Arial"/>
              </a:rPr>
              <a:t>%</a:t>
            </a:r>
            <a:endParaRPr b="0" lang="en-US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0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769056-2772-44EC-A532-4A476A21ECC9}" type="slidenum">
              <a:rPr b="0" lang="de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229D7B-9F9D-4234-927A-5419C0E3C2BF}" type="slidenum">
              <a:rPr b="0" lang="de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5EFD13-CF91-4922-873A-126821F9DE6C}" type="slidenum">
              <a:rPr b="0" lang="de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F71541-97EB-4598-AA57-66C4DE7FAF8B}" type="slidenum">
              <a:rPr b="0" lang="de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370672-4745-43B2-ABE0-BD32BD300A85}" type="slidenum">
              <a:rPr b="0" lang="de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BA6657-9E5C-4928-B986-A8A5DF04225D}" type="slidenum">
              <a:rPr b="0" lang="de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1218"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586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B443D0-16F5-4A2D-8887-2826CCC3F2D8}" type="slidenum">
              <a:rPr b="0" lang="de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FA801D-48F0-427A-AD96-52673BBE04C9}" type="slidenum">
              <a:rPr b="0" lang="de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" sz="3800" spc="-1" strike="noStrike">
                <a:solidFill>
                  <a:schemeClr val="dk2"/>
                </a:solidFill>
                <a:latin typeface="Arial"/>
                <a:ea typeface="Arial"/>
              </a:rPr>
              <a:t>Flexbox Layout Module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" name="Google Shape;55;p13" descr=""/>
          <p:cNvPicPr/>
          <p:nvPr/>
        </p:nvPicPr>
        <p:blipFill>
          <a:blip r:embed="rId1"/>
          <a:stretch/>
        </p:blipFill>
        <p:spPr>
          <a:xfrm>
            <a:off x="1981080" y="1336320"/>
            <a:ext cx="5101560" cy="342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" sz="3800" spc="-1" strike="noStrike">
                <a:solidFill>
                  <a:schemeClr val="dk2"/>
                </a:solidFill>
                <a:latin typeface="Arial"/>
                <a:ea typeface="Arial"/>
              </a:rPr>
              <a:t>Flexbox - Flex-Container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22;p22"/>
          <p:cNvSpPr/>
          <p:nvPr/>
        </p:nvSpPr>
        <p:spPr>
          <a:xfrm>
            <a:off x="4881600" y="1246320"/>
            <a:ext cx="4059720" cy="15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div {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 gap: 10px; /* both */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 gap: 10px 20px; /* row-gap column-gap */</a:t>
            </a:r>
            <a:br>
              <a:rPr sz="1100"/>
            </a:b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 row-gap: 10px;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 column-gap: 20px;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123;p22"/>
          <p:cNvSpPr/>
          <p:nvPr/>
        </p:nvSpPr>
        <p:spPr>
          <a:xfrm>
            <a:off x="4881600" y="2958840"/>
            <a:ext cx="4096440" cy="18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Steuert explizit den Abstand zwischen Flex-Kinder.</a:t>
            </a:r>
            <a:br>
              <a:rPr sz="1400"/>
            </a:b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Dieser Abstand wird nur zwischen den Elementen und nicht an den Außenkanten angewendet.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>
              <a:rPr sz="1400"/>
            </a:b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Google Shape;124;p22" descr=""/>
          <p:cNvPicPr/>
          <p:nvPr/>
        </p:nvPicPr>
        <p:blipFill>
          <a:blip r:embed="rId1"/>
          <a:stretch/>
        </p:blipFill>
        <p:spPr>
          <a:xfrm>
            <a:off x="762120" y="1322640"/>
            <a:ext cx="3077640" cy="366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" sz="3800" spc="-1" strike="noStrike">
                <a:solidFill>
                  <a:schemeClr val="dk2"/>
                </a:solidFill>
                <a:latin typeface="Arial"/>
                <a:ea typeface="Arial"/>
              </a:rPr>
              <a:t>Flexbox - Flex-Kinder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Google Shape;130;p23" descr=""/>
          <p:cNvPicPr/>
          <p:nvPr/>
        </p:nvPicPr>
        <p:blipFill>
          <a:blip r:embed="rId1"/>
          <a:stretch/>
        </p:blipFill>
        <p:spPr>
          <a:xfrm>
            <a:off x="827640" y="1720800"/>
            <a:ext cx="5051520" cy="179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" sz="3800" spc="-1" strike="noStrike">
                <a:solidFill>
                  <a:schemeClr val="dk2"/>
                </a:solidFill>
                <a:latin typeface="Arial"/>
                <a:ea typeface="Arial"/>
              </a:rPr>
              <a:t>Flexbox - Flex-Kinder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36;p24"/>
          <p:cNvSpPr/>
          <p:nvPr/>
        </p:nvSpPr>
        <p:spPr>
          <a:xfrm>
            <a:off x="4881600" y="1246320"/>
            <a:ext cx="405972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div {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  order: number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37;p24"/>
          <p:cNvSpPr/>
          <p:nvPr/>
        </p:nvSpPr>
        <p:spPr>
          <a:xfrm>
            <a:off x="4881600" y="2806200"/>
            <a:ext cx="4096440" cy="12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Standardmäßig werden die Flex-Elemente in der Reihenfolge im DOM-Tree angeordnet.</a:t>
            </a:r>
            <a:br>
              <a:rPr sz="1400"/>
            </a:b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Order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steuert die Reihenfolge, in der sie im Flex-Container erscheinen.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Google Shape;138;p24" descr=""/>
          <p:cNvPicPr/>
          <p:nvPr/>
        </p:nvPicPr>
        <p:blipFill>
          <a:blip r:embed="rId1"/>
          <a:stretch/>
        </p:blipFill>
        <p:spPr>
          <a:xfrm>
            <a:off x="152280" y="1170000"/>
            <a:ext cx="3931560" cy="38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" sz="3800" spc="-1" strike="noStrike">
                <a:solidFill>
                  <a:schemeClr val="dk2"/>
                </a:solidFill>
                <a:latin typeface="Arial"/>
                <a:ea typeface="Arial"/>
              </a:rPr>
              <a:t>Flexbox - Flex-Kinder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44;p25"/>
          <p:cNvSpPr/>
          <p:nvPr/>
        </p:nvSpPr>
        <p:spPr>
          <a:xfrm>
            <a:off x="4881600" y="1246320"/>
            <a:ext cx="405972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div {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  flex-grow: number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45;p25"/>
          <p:cNvSpPr/>
          <p:nvPr/>
        </p:nvSpPr>
        <p:spPr>
          <a:xfrm>
            <a:off x="4881600" y="2349000"/>
            <a:ext cx="4096440" cy="27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flex-grow (default 0):</a:t>
            </a:r>
            <a:br>
              <a:rPr sz="1400"/>
            </a:b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Definiert die Fähigkeit eines Flex-Kindes, bei Bedarf zu wachsen.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>
              <a:rPr sz="1400"/>
            </a:b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Wenn alle Flex-Kinder auf 1 eingestellt sind, wird der verbleibende Platz im Container gleichmäßig auf alle Kinder verteilt.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Wenn ein Flex-Kind auf 2 und andere auf 1 eingestellt sind, nimmt dieses Element doppelt so viel Platz in Anspruch wie eines der anderen.</a:t>
            </a:r>
            <a:br>
              <a:rPr sz="1400"/>
            </a:b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46;p25" descr=""/>
          <p:cNvPicPr/>
          <p:nvPr/>
        </p:nvPicPr>
        <p:blipFill>
          <a:blip r:embed="rId1"/>
          <a:stretch/>
        </p:blipFill>
        <p:spPr>
          <a:xfrm>
            <a:off x="344880" y="1795680"/>
            <a:ext cx="3938400" cy="171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" sz="3800" spc="-1" strike="noStrike">
                <a:solidFill>
                  <a:schemeClr val="dk2"/>
                </a:solidFill>
                <a:latin typeface="Arial"/>
                <a:ea typeface="Arial"/>
              </a:rPr>
              <a:t>Flexbox - Flex-Kinder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52;p26"/>
          <p:cNvSpPr/>
          <p:nvPr/>
        </p:nvSpPr>
        <p:spPr>
          <a:xfrm>
            <a:off x="4881600" y="1246320"/>
            <a:ext cx="405972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div {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  flex-shrink: number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53;p26"/>
          <p:cNvSpPr/>
          <p:nvPr/>
        </p:nvSpPr>
        <p:spPr>
          <a:xfrm>
            <a:off x="4881600" y="2349000"/>
            <a:ext cx="4096440" cy="12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flex-shrink (default 1):</a:t>
            </a:r>
            <a:br>
              <a:rPr sz="1400"/>
            </a:b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Definiert die Fähigkeit eines Flex-Kindes, bei Bedarf zu schrumpfen.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>
              <a:rPr sz="1400"/>
            </a:b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Google Shape;154;p26" descr=""/>
          <p:cNvPicPr/>
          <p:nvPr/>
        </p:nvPicPr>
        <p:blipFill>
          <a:blip r:embed="rId1"/>
          <a:stretch/>
        </p:blipFill>
        <p:spPr>
          <a:xfrm>
            <a:off x="344880" y="1795680"/>
            <a:ext cx="3938400" cy="171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" sz="3800" spc="-1" strike="noStrike">
                <a:solidFill>
                  <a:schemeClr val="dk2"/>
                </a:solidFill>
                <a:latin typeface="Arial"/>
                <a:ea typeface="Arial"/>
              </a:rPr>
              <a:t>Flexbox - Flex-Kinder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160;p27"/>
          <p:cNvSpPr/>
          <p:nvPr/>
        </p:nvSpPr>
        <p:spPr>
          <a:xfrm>
            <a:off x="4881600" y="941400"/>
            <a:ext cx="405972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div {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  flex-basis: px | % | auto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161;p27"/>
          <p:cNvSpPr/>
          <p:nvPr/>
        </p:nvSpPr>
        <p:spPr>
          <a:xfrm>
            <a:off x="4881600" y="1587240"/>
            <a:ext cx="4096440" cy="40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flex-basis</a:t>
            </a:r>
            <a:br>
              <a:rPr sz="1400"/>
            </a:b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Wunsch-Größe eines Elements, bevor der verbleibende Platz verteilt wird. Es kann eine Länge (z.B. 100%, 0px, etc.) oder auto sein.</a:t>
            </a:r>
            <a:br>
              <a:rPr sz="1400"/>
            </a:br>
            <a:br>
              <a:rPr sz="1400"/>
            </a:b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flex-basis: auto (default)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i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Ich möchte so groß wie mein Inhalt sein”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flex-basis: 0px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i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Ich möchte 0px groß sein”</a:t>
            </a:r>
            <a:br>
              <a:rPr sz="1400"/>
            </a:b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Macht gemeinsam mit </a:t>
            </a:r>
            <a:r>
              <a:rPr b="1" lang="de" sz="1400" spc="-1" strike="noStrike">
                <a:solidFill>
                  <a:srgbClr val="38761d"/>
                </a:solidFill>
                <a:latin typeface="Arial"/>
                <a:ea typeface="Arial"/>
              </a:rPr>
              <a:t>flex-grow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Sinn.</a:t>
            </a:r>
            <a:br>
              <a:rPr sz="1400"/>
            </a:b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flex-basis: 100%</a:t>
            </a:r>
            <a:br>
              <a:rPr sz="1400"/>
            </a:br>
            <a:r>
              <a:rPr b="0" i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“Ich möchte so breit wie der Container sein”</a:t>
            </a:r>
            <a:br>
              <a:rPr sz="1400"/>
            </a:b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Macht gemeinsam mit </a:t>
            </a:r>
            <a:r>
              <a:rPr b="1" lang="de" sz="1400" spc="-1" strike="noStrike">
                <a:solidFill>
                  <a:srgbClr val="38761d"/>
                </a:solidFill>
                <a:latin typeface="Arial"/>
                <a:ea typeface="Arial"/>
              </a:rPr>
              <a:t>flex-wrap: wrap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Sinn.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-&gt; Siehe Flexbox - Multiline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>
              <a:rPr sz="1400"/>
            </a:b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162;p27" descr=""/>
          <p:cNvPicPr/>
          <p:nvPr/>
        </p:nvPicPr>
        <p:blipFill>
          <a:blip r:embed="rId1"/>
          <a:stretch/>
        </p:blipFill>
        <p:spPr>
          <a:xfrm>
            <a:off x="344880" y="1795680"/>
            <a:ext cx="3938400" cy="171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" sz="3800" spc="-1" strike="noStrike">
                <a:solidFill>
                  <a:schemeClr val="dk2"/>
                </a:solidFill>
                <a:latin typeface="Arial"/>
                <a:ea typeface="Arial"/>
              </a:rPr>
              <a:t>Flexbox - Flex-Kinder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68;p28"/>
          <p:cNvSpPr/>
          <p:nvPr/>
        </p:nvSpPr>
        <p:spPr>
          <a:xfrm>
            <a:off x="4881600" y="1739520"/>
            <a:ext cx="4096440" cy="27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flex-basis: 0</a:t>
            </a:r>
            <a:br>
              <a:rPr sz="1400"/>
            </a:b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Der ganze Flex-Container (</a:t>
            </a: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ALL SPACE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) wird proportional auf die Flex-Kinder verteilt. In abhängig ihres flex-grow Wertes.</a:t>
            </a:r>
            <a:br>
              <a:rPr sz="1400"/>
            </a:br>
            <a:br>
              <a:rPr sz="1400"/>
            </a:b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flex-basis: auto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Der extra Bereich des Flex-Containers (</a:t>
            </a: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EXTRA-SPACE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) wird proportional auf die Flex-Kinder verteilt. In abhängigkeit ihres flex-grow Wertes.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>
              <a:rPr sz="1400"/>
            </a:b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Google Shape;169;p28" descr=""/>
          <p:cNvPicPr/>
          <p:nvPr/>
        </p:nvPicPr>
        <p:blipFill>
          <a:blip r:embed="rId1"/>
          <a:stretch/>
        </p:blipFill>
        <p:spPr>
          <a:xfrm>
            <a:off x="152280" y="1703520"/>
            <a:ext cx="4576320" cy="2274120"/>
          </a:xfrm>
          <a:prstGeom prst="rect">
            <a:avLst/>
          </a:prstGeom>
          <a:ln w="0">
            <a:noFill/>
          </a:ln>
        </p:spPr>
      </p:pic>
      <p:sp>
        <p:nvSpPr>
          <p:cNvPr id="92" name="Google Shape;170;p28"/>
          <p:cNvSpPr/>
          <p:nvPr/>
        </p:nvSpPr>
        <p:spPr>
          <a:xfrm>
            <a:off x="805320" y="4292280"/>
            <a:ext cx="52711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Flex-Algorithmus: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Zuerst Basis -&gt; dann shrink -&gt; dann grow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" sz="3800" spc="-1" strike="noStrike">
                <a:solidFill>
                  <a:schemeClr val="dk2"/>
                </a:solidFill>
                <a:latin typeface="Arial"/>
                <a:ea typeface="Arial"/>
              </a:rPr>
              <a:t>Flexbox - Flex-Shorthand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76;p29"/>
          <p:cNvSpPr/>
          <p:nvPr/>
        </p:nvSpPr>
        <p:spPr>
          <a:xfrm>
            <a:off x="1080000" y="1571400"/>
            <a:ext cx="6360120" cy="167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Three values: flex-grow &amp; flex-shrink &amp; flex-basis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flex: 0 0 100%;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chemeClr val="dk1"/>
                </a:solidFill>
                <a:latin typeface="Arial"/>
                <a:ea typeface="Arial"/>
              </a:rPr>
              <a:t>One value unitless number: flex-grow</a:t>
            </a:r>
            <a:br>
              <a:rPr sz="1400"/>
            </a:br>
            <a:r>
              <a:rPr b="0" lang="de" sz="1400" spc="-1" strike="noStrike">
                <a:solidFill>
                  <a:schemeClr val="dk1"/>
                </a:solidFill>
                <a:latin typeface="Arial"/>
                <a:ea typeface="Arial"/>
              </a:rPr>
              <a:t>flex: 1;</a:t>
            </a:r>
            <a:br>
              <a:rPr sz="1400"/>
            </a:br>
            <a:r>
              <a:rPr b="0" lang="de" sz="1400" spc="-1" strike="noStrike">
                <a:solidFill>
                  <a:schemeClr val="dk1"/>
                </a:solidFill>
                <a:latin typeface="Arial"/>
                <a:ea typeface="Arial"/>
              </a:rPr>
              <a:t>-&gt; flex: 1 0 0;</a:t>
            </a:r>
            <a:br>
              <a:rPr sz="1400"/>
            </a:b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" sz="3800" spc="-1" strike="noStrike">
                <a:solidFill>
                  <a:schemeClr val="dk2"/>
                </a:solidFill>
                <a:latin typeface="Arial"/>
                <a:ea typeface="Arial"/>
              </a:rPr>
              <a:t>Flexbox - Flex-Shorthand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82;p30"/>
          <p:cNvSpPr/>
          <p:nvPr/>
        </p:nvSpPr>
        <p:spPr>
          <a:xfrm>
            <a:off x="488520" y="1372680"/>
            <a:ext cx="8419680" cy="31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chemeClr val="dk1"/>
                </a:solidFill>
                <a:latin typeface="Arial"/>
                <a:ea typeface="Arial"/>
              </a:rPr>
              <a:t>flex: 0 1 auto (default)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i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I want to be the width of my real content …. BUT if necessary I will shrink”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-&gt; This prevents overflowing the line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chemeClr val="dk1"/>
                </a:solidFill>
                <a:latin typeface="Arial"/>
                <a:ea typeface="Arial"/>
              </a:rPr>
              <a:t>flex: 1 0 auto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i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I want to be the width of my real content …. BUT if possible I will grow.”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-&gt; This might overflow the line (DANGEROUS !)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chemeClr val="dk1"/>
                </a:solidFill>
                <a:latin typeface="Arial"/>
                <a:ea typeface="Arial"/>
              </a:rPr>
              <a:t>flex: 1 1 auto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i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I want to be the width of my real content … BUT let’s see if I have to grow or shrink”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>
              <a:rPr sz="1400"/>
            </a:br>
            <a:r>
              <a:rPr b="1" lang="de" sz="1400" spc="-1" strike="noStrike">
                <a:solidFill>
                  <a:schemeClr val="dk1"/>
                </a:solidFill>
                <a:latin typeface="Arial"/>
                <a:ea typeface="Arial"/>
              </a:rPr>
              <a:t>flex: 0 0 auto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i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I will be the width of my real content …. YOU BASTARDS, don’t touch me !!!”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-&gt; This might overflow the line (DANGEROUS !)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" sz="3800" spc="-1" strike="noStrike">
                <a:solidFill>
                  <a:schemeClr val="dk2"/>
                </a:solidFill>
                <a:latin typeface="Arial"/>
                <a:ea typeface="Arial"/>
              </a:rPr>
              <a:t>Flexbox - Flex-Shorthand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188;p31"/>
          <p:cNvSpPr/>
          <p:nvPr/>
        </p:nvSpPr>
        <p:spPr>
          <a:xfrm>
            <a:off x="488520" y="1372680"/>
            <a:ext cx="841968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Google Shape;189;p31"/>
          <p:cNvSpPr/>
          <p:nvPr/>
        </p:nvSpPr>
        <p:spPr>
          <a:xfrm>
            <a:off x="488520" y="1372680"/>
            <a:ext cx="8419680" cy="21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chemeClr val="dk1"/>
                </a:solidFill>
                <a:latin typeface="Arial"/>
                <a:ea typeface="Arial"/>
              </a:rPr>
              <a:t>flex: 1 0 0px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chemeClr val="dk1"/>
                </a:solidFill>
                <a:latin typeface="Arial"/>
                <a:ea typeface="Arial"/>
              </a:rPr>
              <a:t>flex: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i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I will start with my absolute minimum size … BUT if possible I will grow”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-&gt; Put this on all childs and they will grow equal in size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chemeClr val="dk1"/>
                </a:solidFill>
                <a:latin typeface="Arial"/>
                <a:ea typeface="Arial"/>
              </a:rPr>
              <a:t>flex: 0 0 100%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i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I will take the entire flex-line for 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-&gt; Makes sense in ‘flex-wrap: wrap’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" sz="3800" spc="-1" strike="noStrike">
                <a:solidFill>
                  <a:schemeClr val="dk2"/>
                </a:solidFill>
                <a:latin typeface="Arial"/>
                <a:ea typeface="Arial"/>
              </a:rPr>
              <a:t>Flexbox Layout Module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Google Shape;61;p14"/>
          <p:cNvSpPr/>
          <p:nvPr/>
        </p:nvSpPr>
        <p:spPr>
          <a:xfrm>
            <a:off x="521640" y="1509840"/>
            <a:ext cx="7843320" cy="257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de" sz="1600" spc="-1" strike="noStrike">
                <a:solidFill>
                  <a:schemeClr val="dk1"/>
                </a:solidFill>
                <a:latin typeface="Arial"/>
                <a:ea typeface="Arial"/>
              </a:rPr>
              <a:t>Das </a:t>
            </a:r>
            <a:r>
              <a:rPr b="1" lang="de" sz="1600" spc="-1" strike="noStrike">
                <a:solidFill>
                  <a:schemeClr val="dk1"/>
                </a:solidFill>
                <a:latin typeface="Arial"/>
                <a:ea typeface="Arial"/>
              </a:rPr>
              <a:t>Flexbox-Layout-Modul</a:t>
            </a:r>
            <a:r>
              <a:rPr b="0" lang="de" sz="1600" spc="-1" strike="noStrike">
                <a:solidFill>
                  <a:schemeClr val="dk1"/>
                </a:solidFill>
                <a:latin typeface="Arial"/>
                <a:ea typeface="Arial"/>
              </a:rPr>
              <a:t> zielt darauf ab, eine effizientere Methode zur Anordnung, Ausrichtung und Verteilung des Platzes zwischen den Elementen in einem Container bereitzustellen, selbst wenn deren Größe unbekannt und/oder dynamisch ist (daher das Wort "Flex").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de" sz="1600" spc="-1" strike="noStrike">
                <a:solidFill>
                  <a:schemeClr val="dk1"/>
                </a:solidFill>
                <a:latin typeface="Arial"/>
                <a:ea typeface="Arial"/>
              </a:rPr>
              <a:t>Die Hauptidee hinter dem Flex-Layout ist es, dem Container die Möglichkeit zu geben, die Breite/Höhe (und die Reihenfolge) seiner Elemente zu ändern, um den verfügbaren Platz bestmöglich auszufüllen (hauptsächlich, um sich an alle Arten von Anzeigegeräten und Bildschirmgrößen anzupassen)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" sz="3800" spc="-1" strike="noStrike">
                <a:solidFill>
                  <a:schemeClr val="dk2"/>
                </a:solidFill>
                <a:latin typeface="Arial"/>
                <a:ea typeface="Arial"/>
              </a:rPr>
              <a:t>Flexbox - with Response Media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95;p32"/>
          <p:cNvSpPr/>
          <p:nvPr/>
        </p:nvSpPr>
        <p:spPr>
          <a:xfrm>
            <a:off x="2976480" y="3181680"/>
            <a:ext cx="494316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2) Wrap img/video inside another tag</a:t>
            </a:r>
            <a:br>
              <a:rPr sz="1400"/>
            </a:b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&lt;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div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&gt;&lt;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img src=””&gt;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&lt;/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div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-&gt; img/video has “intrinsic content” :-(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-&gt; max-width will obey his “master” the wrapper-tag :-)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-&gt; the wrapper-tag is controlled by flexbox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196;p32" descr=""/>
          <p:cNvPicPr/>
          <p:nvPr/>
        </p:nvPicPr>
        <p:blipFill>
          <a:blip r:embed="rId1"/>
          <a:stretch/>
        </p:blipFill>
        <p:spPr>
          <a:xfrm>
            <a:off x="470880" y="1243080"/>
            <a:ext cx="6150960" cy="1942920"/>
          </a:xfrm>
          <a:prstGeom prst="rect">
            <a:avLst/>
          </a:prstGeom>
          <a:ln w="0">
            <a:noFill/>
          </a:ln>
        </p:spPr>
      </p:pic>
      <p:sp>
        <p:nvSpPr>
          <p:cNvPr id="103" name="Google Shape;197;p32"/>
          <p:cNvSpPr/>
          <p:nvPr/>
        </p:nvSpPr>
        <p:spPr>
          <a:xfrm>
            <a:off x="540360" y="3186360"/>
            <a:ext cx="2992320" cy="157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chemeClr val="dk1"/>
                </a:solidFill>
                <a:latin typeface="Arial"/>
                <a:ea typeface="Arial"/>
              </a:rPr>
              <a:t>1) Response media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1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img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video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max-width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 </a:t>
            </a:r>
            <a:r>
              <a:rPr b="0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100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%;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height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 </a:t>
            </a:r>
            <a:r>
              <a:rPr b="1" lang="de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auto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de" sz="1100" spc="-1" strike="noStrike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i="1" lang="de" sz="1100" spc="-1" strike="noStrike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/*remove bottom gap from   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de" sz="1100" spc="-1" strike="noStrike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</a:t>
            </a:r>
            <a:r>
              <a:rPr b="0" i="1" lang="de" sz="1100" spc="-1" strike="noStrike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img/video */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de" sz="1100" spc="-1" strike="noStrike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vertical-align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 </a:t>
            </a:r>
            <a:r>
              <a:rPr b="1" lang="de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bottom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Google Shape;198;p32"/>
          <p:cNvSpPr/>
          <p:nvPr/>
        </p:nvSpPr>
        <p:spPr>
          <a:xfrm>
            <a:off x="6595560" y="1175760"/>
            <a:ext cx="2992320" cy="12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chemeClr val="dk1"/>
                </a:solidFill>
                <a:latin typeface="Arial"/>
                <a:ea typeface="Arial"/>
              </a:rPr>
              <a:t>3) Flex-Container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intro-article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display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 </a:t>
            </a:r>
            <a:r>
              <a:rPr b="1" lang="de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flex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flex-direction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 </a:t>
            </a:r>
            <a:r>
              <a:rPr b="1" lang="de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row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de" sz="1100" spc="-1" strike="noStrike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align-items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 </a:t>
            </a:r>
            <a:r>
              <a:rPr b="1" lang="de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center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99;p32"/>
          <p:cNvSpPr/>
          <p:nvPr/>
        </p:nvSpPr>
        <p:spPr>
          <a:xfrm>
            <a:off x="6763680" y="2523600"/>
            <a:ext cx="2999520" cy="10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chemeClr val="dk1"/>
                </a:solidFill>
                <a:latin typeface="Arial"/>
                <a:ea typeface="Arial"/>
              </a:rPr>
              <a:t>4) Flex-Kinder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intro-article__content,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intro-article__media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flex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 </a:t>
            </a:r>
            <a:r>
              <a:rPr b="0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1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" sz="3800" spc="-1" strike="noStrike">
                <a:solidFill>
                  <a:schemeClr val="dk2"/>
                </a:solidFill>
                <a:latin typeface="Arial"/>
                <a:ea typeface="Arial"/>
              </a:rPr>
              <a:t>Flexbox - Multiline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205;p33"/>
          <p:cNvSpPr/>
          <p:nvPr/>
        </p:nvSpPr>
        <p:spPr>
          <a:xfrm>
            <a:off x="5975280" y="121320"/>
            <a:ext cx="2635200" cy="14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chemeClr val="dk1"/>
                </a:solidFill>
                <a:latin typeface="Arial"/>
                <a:ea typeface="Arial"/>
              </a:rPr>
              <a:t>1) Flex-Container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wrapper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display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 </a:t>
            </a:r>
            <a:r>
              <a:rPr b="1" lang="de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flex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flex-direction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 </a:t>
            </a:r>
            <a:r>
              <a:rPr b="1" lang="de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row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flex-wrap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 </a:t>
            </a:r>
            <a:r>
              <a:rPr b="1" lang="de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wrap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206;p33"/>
          <p:cNvSpPr/>
          <p:nvPr/>
        </p:nvSpPr>
        <p:spPr>
          <a:xfrm>
            <a:off x="6001560" y="1413720"/>
            <a:ext cx="2684880" cy="10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chemeClr val="dk1"/>
                </a:solidFill>
                <a:latin typeface="Arial"/>
                <a:ea typeface="Arial"/>
              </a:rPr>
              <a:t>2) Flex-Kinder - Mobile First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wrapper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&gt; 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*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</a:t>
            </a:r>
            <a:r>
              <a:rPr b="0" i="1" lang="de" sz="1100" spc="-1" strike="noStrike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flex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 </a:t>
            </a:r>
            <a:r>
              <a:rPr b="0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0 0 100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%;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Google Shape;207;p33" descr=""/>
          <p:cNvPicPr/>
          <p:nvPr/>
        </p:nvPicPr>
        <p:blipFill>
          <a:blip r:embed="rId1"/>
          <a:stretch/>
        </p:blipFill>
        <p:spPr>
          <a:xfrm>
            <a:off x="209880" y="1189800"/>
            <a:ext cx="1770840" cy="1158840"/>
          </a:xfrm>
          <a:prstGeom prst="rect">
            <a:avLst/>
          </a:prstGeom>
          <a:ln w="0">
            <a:noFill/>
          </a:ln>
        </p:spPr>
      </p:pic>
      <p:pic>
        <p:nvPicPr>
          <p:cNvPr id="110" name="Google Shape;208;p33" descr=""/>
          <p:cNvPicPr/>
          <p:nvPr/>
        </p:nvPicPr>
        <p:blipFill>
          <a:blip r:embed="rId2"/>
          <a:stretch/>
        </p:blipFill>
        <p:spPr>
          <a:xfrm>
            <a:off x="2047320" y="1189800"/>
            <a:ext cx="3676680" cy="1158840"/>
          </a:xfrm>
          <a:prstGeom prst="rect">
            <a:avLst/>
          </a:prstGeom>
          <a:ln w="0">
            <a:noFill/>
          </a:ln>
        </p:spPr>
      </p:pic>
      <p:pic>
        <p:nvPicPr>
          <p:cNvPr id="111" name="Google Shape;209;p33" descr=""/>
          <p:cNvPicPr/>
          <p:nvPr/>
        </p:nvPicPr>
        <p:blipFill>
          <a:blip r:embed="rId3"/>
          <a:stretch/>
        </p:blipFill>
        <p:spPr>
          <a:xfrm>
            <a:off x="209880" y="2549160"/>
            <a:ext cx="5543640" cy="1209240"/>
          </a:xfrm>
          <a:prstGeom prst="rect">
            <a:avLst/>
          </a:prstGeom>
          <a:ln w="0">
            <a:noFill/>
          </a:ln>
        </p:spPr>
      </p:pic>
      <p:sp>
        <p:nvSpPr>
          <p:cNvPr id="112" name="Google Shape;210;p33"/>
          <p:cNvSpPr/>
          <p:nvPr/>
        </p:nvSpPr>
        <p:spPr>
          <a:xfrm>
            <a:off x="-217080" y="983880"/>
            <a:ext cx="16318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Mobile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211;p33"/>
          <p:cNvSpPr/>
          <p:nvPr/>
        </p:nvSpPr>
        <p:spPr>
          <a:xfrm>
            <a:off x="4386960" y="979920"/>
            <a:ext cx="16318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Tablet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Google Shape;212;p33"/>
          <p:cNvSpPr/>
          <p:nvPr/>
        </p:nvSpPr>
        <p:spPr>
          <a:xfrm>
            <a:off x="2744280" y="2343240"/>
            <a:ext cx="163188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Desktop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Google Shape;213;p33"/>
          <p:cNvSpPr/>
          <p:nvPr/>
        </p:nvSpPr>
        <p:spPr>
          <a:xfrm>
            <a:off x="6019200" y="2356560"/>
            <a:ext cx="3366720" cy="12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chemeClr val="dk1"/>
                </a:solidFill>
                <a:latin typeface="Arial"/>
                <a:ea typeface="Arial"/>
              </a:rPr>
              <a:t>3) Flex-Kinder - Tablet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1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@media </a:t>
            </a:r>
            <a:r>
              <a:rPr b="1" lang="de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all 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and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min-width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 </a:t>
            </a:r>
            <a:r>
              <a:rPr b="0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600</a:t>
            </a:r>
            <a:r>
              <a:rPr b="1" lang="de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px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 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de" sz="1100" spc="-1" strike="noStrike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aside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{ 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flex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 </a:t>
            </a:r>
            <a:r>
              <a:rPr b="0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1 0 0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 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214;p33"/>
          <p:cNvSpPr/>
          <p:nvPr/>
        </p:nvSpPr>
        <p:spPr>
          <a:xfrm>
            <a:off x="5983920" y="3357720"/>
            <a:ext cx="362196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chemeClr val="dk1"/>
                </a:solidFill>
                <a:latin typeface="Arial"/>
                <a:ea typeface="Arial"/>
              </a:rPr>
              <a:t>4) Flex-Kinder - Desktop</a:t>
            </a:r>
            <a:br>
              <a:rPr sz="1100"/>
            </a:br>
            <a:r>
              <a:rPr b="1" lang="de" sz="11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@media </a:t>
            </a:r>
            <a:r>
              <a:rPr b="1" lang="de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all 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and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min-width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 </a:t>
            </a:r>
            <a:r>
              <a:rPr b="0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800</a:t>
            </a:r>
            <a:r>
              <a:rPr b="1" lang="de" sz="11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px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de" sz="1100" spc="-1" strike="noStrike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main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{ 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flex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 </a:t>
            </a:r>
            <a:r>
              <a:rPr b="0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3 0 0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 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header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{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order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 </a:t>
            </a:r>
            <a:r>
              <a:rPr b="0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1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 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aside-1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{ 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order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 </a:t>
            </a:r>
            <a:r>
              <a:rPr b="0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2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 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main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{ 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order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 </a:t>
            </a:r>
            <a:r>
              <a:rPr b="0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3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 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aside-2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{ 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order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 </a:t>
            </a:r>
            <a:r>
              <a:rPr b="0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4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 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footer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{ 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order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: </a:t>
            </a:r>
            <a:r>
              <a:rPr b="0" lang="de" sz="11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</a:rPr>
              <a:t>5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 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215;p33"/>
          <p:cNvSpPr/>
          <p:nvPr/>
        </p:nvSpPr>
        <p:spPr>
          <a:xfrm>
            <a:off x="905760" y="3711240"/>
            <a:ext cx="4312800" cy="13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&lt;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div 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</a:rPr>
              <a:t>class</a:t>
            </a:r>
            <a:r>
              <a:rPr b="1" lang="de" sz="1100" spc="-1" strike="noStrike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="wrapper"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de" sz="1100" spc="-1" strike="noStrike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&lt;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header 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</a:rPr>
              <a:t>class</a:t>
            </a:r>
            <a:r>
              <a:rPr b="1" lang="de" sz="1100" spc="-1" strike="noStrike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="header"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&gt;Header&lt;/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header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de" sz="1100" spc="-1" strike="noStrike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&lt;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article 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</a:rPr>
              <a:t>class</a:t>
            </a:r>
            <a:r>
              <a:rPr b="1" lang="de" sz="1100" spc="-1" strike="noStrike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="main"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&gt;...&lt;/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article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de" sz="1100" spc="-1" strike="noStrike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&lt;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aside 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</a:rPr>
              <a:t>class</a:t>
            </a:r>
            <a:r>
              <a:rPr b="1" lang="de" sz="1100" spc="-1" strike="noStrike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="aside aside-1"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&gt;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Aside 1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&lt;/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aside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de" sz="1100" spc="-1" strike="noStrike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&lt;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aside 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</a:rPr>
              <a:t>class</a:t>
            </a:r>
            <a:r>
              <a:rPr b="1" lang="de" sz="1100" spc="-1" strike="noStrike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="aside aside-2"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&gt;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Aside 2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&lt;/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aside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  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&lt;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footer </a:t>
            </a:r>
            <a:r>
              <a:rPr b="1" lang="de" sz="1100" spc="-1" strike="noStrike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</a:rPr>
              <a:t>class</a:t>
            </a:r>
            <a:r>
              <a:rPr b="1" lang="de" sz="1100" spc="-1" strike="noStrike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="footer"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&gt;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Footer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&lt;/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footer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&lt;/</a:t>
            </a:r>
            <a:r>
              <a:rPr b="1" lang="de" sz="1100" spc="-1" strike="noStrike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div</a:t>
            </a:r>
            <a:r>
              <a:rPr b="0" lang="de" sz="1100" spc="-1" strike="noStrike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8" name="Google Shape;216;p33"/>
          <p:cNvCxnSpPr/>
          <p:nvPr/>
        </p:nvCxnSpPr>
        <p:spPr>
          <a:xfrm>
            <a:off x="5687280" y="645840"/>
            <a:ext cx="476640" cy="34884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sp>
        <p:nvSpPr>
          <p:cNvPr id="119" name="Google Shape;217;p33"/>
          <p:cNvSpPr/>
          <p:nvPr/>
        </p:nvSpPr>
        <p:spPr>
          <a:xfrm>
            <a:off x="5129640" y="372960"/>
            <a:ext cx="89244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6680" bIns="7668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000" spc="-1" strike="noStrike">
                <a:solidFill>
                  <a:srgbClr val="000000"/>
                </a:solidFill>
                <a:latin typeface="Arial"/>
                <a:ea typeface="Arial"/>
              </a:rPr>
              <a:t>Multiline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" sz="3800" spc="-1" strike="noStrike">
                <a:solidFill>
                  <a:schemeClr val="dk2"/>
                </a:solidFill>
                <a:latin typeface="Arial"/>
                <a:ea typeface="Arial"/>
              </a:rPr>
              <a:t>Flexbox - Summary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223;p34"/>
          <p:cNvSpPr/>
          <p:nvPr/>
        </p:nvSpPr>
        <p:spPr>
          <a:xfrm>
            <a:off x="488520" y="1296360"/>
            <a:ext cx="84196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Flex-Container</a:t>
            </a:r>
            <a:br>
              <a:rPr sz="1400"/>
            </a:br>
            <a:r>
              <a:rPr b="1" lang="de" sz="1400" spc="-1" strike="noStrike">
                <a:solidFill>
                  <a:srgbClr val="cc0000"/>
                </a:solidFill>
                <a:latin typeface="Arial"/>
                <a:ea typeface="Arial"/>
              </a:rPr>
              <a:t>display</a:t>
            </a:r>
            <a:r>
              <a:rPr b="0" lang="de" sz="1400" spc="-1" strike="noStrike">
                <a:solidFill>
                  <a:srgbClr val="cc0000"/>
                </a:solidFill>
                <a:latin typeface="Arial"/>
                <a:ea typeface="Arial"/>
              </a:rPr>
              <a:t>: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flex | inline-flex</a:t>
            </a:r>
            <a:br>
              <a:rPr sz="1400"/>
            </a:b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rgbClr val="cc0000"/>
                </a:solidFill>
                <a:latin typeface="Arial"/>
                <a:ea typeface="Arial"/>
              </a:rPr>
              <a:t>flex-direction: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row (</a:t>
            </a: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default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) | column | row-reverse | column-reverse</a:t>
            </a:r>
            <a:br>
              <a:rPr sz="1400"/>
            </a:br>
            <a:r>
              <a:rPr b="1" lang="de" sz="1400" spc="-1" strike="noStrike">
                <a:solidFill>
                  <a:srgbClr val="cc0000"/>
                </a:solidFill>
                <a:latin typeface="Arial"/>
                <a:ea typeface="Arial"/>
              </a:rPr>
              <a:t>flex-wrap:</a:t>
            </a:r>
            <a:r>
              <a:rPr b="0" lang="de" sz="1400" spc="-1" strike="noStrike">
                <a:solidFill>
                  <a:srgbClr val="cc0000"/>
                </a:solidFill>
                <a:latin typeface="Arial"/>
                <a:ea typeface="Arial"/>
              </a:rPr>
              <a:t> 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nowrap (</a:t>
            </a: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default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) | wrap | wrap-reverse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rgbClr val="cc0000"/>
                </a:solidFill>
                <a:latin typeface="Arial"/>
                <a:ea typeface="Arial"/>
              </a:rPr>
              <a:t>flex-flow:</a:t>
            </a:r>
            <a:r>
              <a:rPr b="0" lang="de" sz="1400" spc="-1" strike="noStrike">
                <a:solidFill>
                  <a:schemeClr val="dk1"/>
                </a:solidFill>
                <a:latin typeface="Arial"/>
                <a:ea typeface="Arial"/>
              </a:rPr>
              <a:t> row nowrap (</a:t>
            </a:r>
            <a:r>
              <a:rPr b="1" lang="de" sz="1400" spc="-1" strike="noStrike">
                <a:solidFill>
                  <a:schemeClr val="dk1"/>
                </a:solidFill>
                <a:latin typeface="Arial"/>
                <a:ea typeface="Arial"/>
              </a:rPr>
              <a:t>default</a:t>
            </a:r>
            <a:r>
              <a:rPr b="0" lang="de" sz="1400" spc="-1" strike="noStrike">
                <a:solidFill>
                  <a:schemeClr val="dk1"/>
                </a:solidFill>
                <a:latin typeface="Arial"/>
                <a:ea typeface="Arial"/>
              </a:rPr>
              <a:t>); </a:t>
            </a:r>
            <a:r>
              <a:rPr b="1" lang="de" sz="1400" spc="-1" strike="noStrike">
                <a:solidFill>
                  <a:srgbClr val="6aa84f"/>
                </a:solidFill>
                <a:latin typeface="Arial"/>
                <a:ea typeface="Arial"/>
              </a:rPr>
              <a:t>/* Shorthand for flex-direction &amp; flex-wrap */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>
              <a:rPr sz="1400"/>
            </a:br>
            <a:r>
              <a:rPr b="1" lang="de" sz="1400" spc="-1" strike="noStrike">
                <a:solidFill>
                  <a:srgbClr val="cc0000"/>
                </a:solidFill>
                <a:latin typeface="Arial"/>
                <a:ea typeface="Arial"/>
              </a:rPr>
              <a:t>justify-content:</a:t>
            </a: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flex-start (</a:t>
            </a: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default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) | center | flex-end | space-around | space-between | space-evenly</a:t>
            </a:r>
            <a:br>
              <a:rPr sz="1400"/>
            </a:br>
            <a:r>
              <a:rPr b="1" lang="de" sz="1400" spc="-1" strike="noStrike">
                <a:solidFill>
                  <a:srgbClr val="cc0000"/>
                </a:solidFill>
                <a:latin typeface="Arial"/>
                <a:ea typeface="Arial"/>
              </a:rPr>
              <a:t>align-items: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flex-start | center | flex-end | stretch (</a:t>
            </a: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default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) | baseline</a:t>
            </a:r>
            <a:br>
              <a:rPr sz="1400"/>
            </a:br>
            <a:r>
              <a:rPr b="1" lang="de" sz="1400" spc="-1" strike="noStrike">
                <a:solidFill>
                  <a:srgbClr val="cc0000"/>
                </a:solidFill>
                <a:latin typeface="Arial"/>
                <a:ea typeface="Arial"/>
              </a:rPr>
              <a:t>align-content:</a:t>
            </a: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flex-start (</a:t>
            </a: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default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) | center | flex-end | stretch</a:t>
            </a:r>
            <a:br>
              <a:rPr sz="1400"/>
            </a:b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Flex-Kinder</a:t>
            </a:r>
            <a:br>
              <a:rPr sz="1400"/>
            </a:br>
            <a:r>
              <a:rPr b="1" lang="de" sz="1400" spc="-1" strike="noStrike">
                <a:solidFill>
                  <a:srgbClr val="cc0000"/>
                </a:solidFill>
                <a:latin typeface="Arial"/>
                <a:ea typeface="Arial"/>
              </a:rPr>
              <a:t>flex-grow:</a:t>
            </a: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number</a:t>
            </a:r>
            <a:br>
              <a:rPr sz="1400"/>
            </a:br>
            <a:r>
              <a:rPr b="1" lang="de" sz="1400" spc="-1" strike="noStrike">
                <a:solidFill>
                  <a:srgbClr val="cc0000"/>
                </a:solidFill>
                <a:latin typeface="Arial"/>
                <a:ea typeface="Arial"/>
              </a:rPr>
              <a:t>flex-shrink: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number</a:t>
            </a:r>
            <a:br>
              <a:rPr sz="1400"/>
            </a:br>
            <a:r>
              <a:rPr b="1" lang="de" sz="1400" spc="-1" strike="noStrike">
                <a:solidFill>
                  <a:srgbClr val="cc0000"/>
                </a:solidFill>
                <a:latin typeface="Arial"/>
                <a:ea typeface="Arial"/>
              </a:rPr>
              <a:t>flex-basis: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auto | px | %</a:t>
            </a:r>
            <a:br>
              <a:rPr sz="1400"/>
            </a:br>
            <a:r>
              <a:rPr b="1" lang="de" sz="1400" spc="-1" strike="noStrike">
                <a:solidFill>
                  <a:srgbClr val="cc0000"/>
                </a:solidFill>
                <a:latin typeface="Arial"/>
                <a:ea typeface="Arial"/>
              </a:rPr>
              <a:t>flex: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0 1 auto (</a:t>
            </a: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default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) </a:t>
            </a:r>
            <a:r>
              <a:rPr b="1" lang="de" sz="1400" spc="-1" strike="noStrike">
                <a:solidFill>
                  <a:srgbClr val="6aa84f"/>
                </a:solidFill>
                <a:latin typeface="Arial"/>
                <a:ea typeface="Arial"/>
              </a:rPr>
              <a:t>/* Shorthand for flex-grow &amp; flex-shrink &amp; flex-basis */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" sz="3800" spc="-1" strike="noStrike">
                <a:solidFill>
                  <a:schemeClr val="dk2"/>
                </a:solidFill>
                <a:latin typeface="Arial"/>
                <a:ea typeface="Arial"/>
              </a:rPr>
              <a:t>Flexbox Layout Module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Google Shape;67;p15"/>
          <p:cNvSpPr/>
          <p:nvPr/>
        </p:nvSpPr>
        <p:spPr>
          <a:xfrm>
            <a:off x="650160" y="3230640"/>
            <a:ext cx="78433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de" sz="1600" spc="-1" strike="noStrike">
                <a:solidFill>
                  <a:schemeClr val="dk1"/>
                </a:solidFill>
                <a:latin typeface="Arial"/>
                <a:ea typeface="Arial"/>
              </a:rPr>
              <a:t>Die </a:t>
            </a:r>
            <a:r>
              <a:rPr b="1" lang="de" sz="1600" spc="-1" strike="noStrike">
                <a:solidFill>
                  <a:schemeClr val="dk1"/>
                </a:solidFill>
                <a:latin typeface="Arial"/>
                <a:ea typeface="Arial"/>
              </a:rPr>
              <a:t>MAIN-AXIS</a:t>
            </a:r>
            <a:r>
              <a:rPr b="0" lang="de" sz="1600" spc="-1" strike="noStrike">
                <a:solidFill>
                  <a:schemeClr val="dk1"/>
                </a:solidFill>
                <a:latin typeface="Arial"/>
                <a:ea typeface="Arial"/>
              </a:rPr>
              <a:t> eines Flex-Containers ist die primäre Achse, entlang der die Flex-Elemente angeordnet werden. Sie muss nicht unbedingt horizontal sein; dies hängt von der Eigenschaft flex-direction ab.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de" sz="1600" spc="-1" strike="noStrike">
                <a:solidFill>
                  <a:schemeClr val="dk1"/>
                </a:solidFill>
                <a:latin typeface="Arial"/>
                <a:ea typeface="Arial"/>
              </a:rPr>
              <a:t>Die </a:t>
            </a:r>
            <a:r>
              <a:rPr b="1" lang="de" sz="1600" spc="-1" strike="noStrike">
                <a:solidFill>
                  <a:schemeClr val="dk1"/>
                </a:solidFill>
                <a:latin typeface="Arial"/>
                <a:ea typeface="Arial"/>
              </a:rPr>
              <a:t>CROSS-AXIS</a:t>
            </a:r>
            <a:r>
              <a:rPr b="0" lang="de" sz="1600" spc="-1" strike="noStrike">
                <a:solidFill>
                  <a:schemeClr val="dk1"/>
                </a:solidFill>
                <a:latin typeface="Arial"/>
                <a:ea typeface="Arial"/>
              </a:rPr>
              <a:t> steht senkrecht zur Hauptachse und wird Querachse genannt. Ihre Richtung hängt von der Richtung der Hauptachse ab.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Google Shape;68;p15" descr=""/>
          <p:cNvPicPr/>
          <p:nvPr/>
        </p:nvPicPr>
        <p:blipFill>
          <a:blip r:embed="rId1"/>
          <a:stretch/>
        </p:blipFill>
        <p:spPr>
          <a:xfrm>
            <a:off x="1783440" y="1092240"/>
            <a:ext cx="4788720" cy="222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" sz="3800" spc="-1" strike="noStrike">
                <a:solidFill>
                  <a:schemeClr val="dk2"/>
                </a:solidFill>
                <a:latin typeface="Arial"/>
                <a:ea typeface="Arial"/>
              </a:rPr>
              <a:t>Flexbox - Flex-Container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Google Shape;74;p16" descr=""/>
          <p:cNvPicPr/>
          <p:nvPr/>
        </p:nvPicPr>
        <p:blipFill>
          <a:blip r:embed="rId1"/>
          <a:stretch/>
        </p:blipFill>
        <p:spPr>
          <a:xfrm>
            <a:off x="431640" y="1840680"/>
            <a:ext cx="4295520" cy="1769040"/>
          </a:xfrm>
          <a:prstGeom prst="rect">
            <a:avLst/>
          </a:prstGeom>
          <a:ln w="0">
            <a:noFill/>
          </a:ln>
        </p:spPr>
      </p:pic>
      <p:sp>
        <p:nvSpPr>
          <p:cNvPr id="45" name="Google Shape;75;p16"/>
          <p:cNvSpPr/>
          <p:nvPr/>
        </p:nvSpPr>
        <p:spPr>
          <a:xfrm>
            <a:off x="5250240" y="2187360"/>
            <a:ext cx="2999520" cy="12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Definiert einen Flex-Container; Block oder inline.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Er aktiviert einen Flex-Kontext für alle seine direkten Kinder.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76;p16"/>
          <p:cNvSpPr/>
          <p:nvPr/>
        </p:nvSpPr>
        <p:spPr>
          <a:xfrm>
            <a:off x="5262480" y="1170000"/>
            <a:ext cx="429552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div {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  </a:t>
            </a:r>
            <a:r>
              <a:rPr b="1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display:</a:t>
            </a: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flex | inline-flex;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" sz="3800" spc="-1" strike="noStrike">
                <a:solidFill>
                  <a:schemeClr val="dk2"/>
                </a:solidFill>
                <a:latin typeface="Arial"/>
                <a:ea typeface="Arial"/>
              </a:rPr>
              <a:t>Flexbox - Flex-Container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Google Shape;82;p17" descr=""/>
          <p:cNvPicPr/>
          <p:nvPr/>
        </p:nvPicPr>
        <p:blipFill>
          <a:blip r:embed="rId1"/>
          <a:stretch/>
        </p:blipFill>
        <p:spPr>
          <a:xfrm>
            <a:off x="884880" y="1683000"/>
            <a:ext cx="3388680" cy="2133000"/>
          </a:xfrm>
          <a:prstGeom prst="rect">
            <a:avLst/>
          </a:prstGeom>
          <a:ln w="0">
            <a:noFill/>
          </a:ln>
        </p:spPr>
      </p:pic>
      <p:sp>
        <p:nvSpPr>
          <p:cNvPr id="49" name="Google Shape;83;p17"/>
          <p:cNvSpPr/>
          <p:nvPr/>
        </p:nvSpPr>
        <p:spPr>
          <a:xfrm>
            <a:off x="4884840" y="2336760"/>
            <a:ext cx="3947400" cy="18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row 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(default):  inks nach rechts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row-reverse: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von rechts nach links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column: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oben nach unten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column-reverse: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von unten nach oben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Festlegung der </a:t>
            </a: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MAIN-AXIS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sz="1400"/>
            </a:b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Bei row | row-reverse: horizontal.</a:t>
            </a:r>
            <a:br>
              <a:rPr sz="1400"/>
            </a:b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Bei column | column-reverse: vertikal.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84;p17"/>
          <p:cNvSpPr/>
          <p:nvPr/>
        </p:nvSpPr>
        <p:spPr>
          <a:xfrm>
            <a:off x="4881600" y="1246320"/>
            <a:ext cx="4295520" cy="95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div {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  </a:t>
            </a:r>
            <a:r>
              <a:rPr b="1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flex-direction:</a:t>
            </a: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row | row-reverse |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           column | column-reverse;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" sz="3800" spc="-1" strike="noStrike">
                <a:solidFill>
                  <a:schemeClr val="dk2"/>
                </a:solidFill>
                <a:latin typeface="Arial"/>
                <a:ea typeface="Arial"/>
              </a:rPr>
              <a:t>Flexbox - Flex-Container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90;p18"/>
          <p:cNvSpPr/>
          <p:nvPr/>
        </p:nvSpPr>
        <p:spPr>
          <a:xfrm>
            <a:off x="4881600" y="1246320"/>
            <a:ext cx="429552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div {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  </a:t>
            </a:r>
            <a:r>
              <a:rPr b="1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flex-wrap:</a:t>
            </a: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nowrap | wrap | wrap-reverse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Google Shape;91;p18" descr=""/>
          <p:cNvPicPr/>
          <p:nvPr/>
        </p:nvPicPr>
        <p:blipFill>
          <a:blip r:embed="rId1"/>
          <a:stretch/>
        </p:blipFill>
        <p:spPr>
          <a:xfrm>
            <a:off x="738000" y="1734120"/>
            <a:ext cx="3453480" cy="2050200"/>
          </a:xfrm>
          <a:prstGeom prst="rect">
            <a:avLst/>
          </a:prstGeom>
          <a:ln w="0">
            <a:noFill/>
          </a:ln>
        </p:spPr>
      </p:pic>
      <p:sp>
        <p:nvSpPr>
          <p:cNvPr id="54" name="Google Shape;92;p18"/>
          <p:cNvSpPr/>
          <p:nvPr/>
        </p:nvSpPr>
        <p:spPr>
          <a:xfrm>
            <a:off x="4881600" y="2273040"/>
            <a:ext cx="4123800" cy="25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nowrap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(default):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Alle Flex-Kinder in einer Zeile</a:t>
            </a:r>
            <a:br>
              <a:rPr sz="1400"/>
            </a:b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(möglicher overflow).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br>
              <a:rPr sz="1400"/>
            </a:b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wrap:</a:t>
            </a:r>
            <a:br>
              <a:rPr sz="1400"/>
            </a:b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Flex-Kinder werden auf mehrere Zeilen umbrochen, von oben nach unten.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wrap-reverse:</a:t>
            </a:r>
            <a:br>
              <a:rPr sz="1400"/>
            </a:b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Flex-Kinder werden in mehreren Zeilen von unten nach oben umbrochen.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" sz="3800" spc="-1" strike="noStrike">
                <a:solidFill>
                  <a:schemeClr val="dk2"/>
                </a:solidFill>
                <a:latin typeface="Arial"/>
                <a:ea typeface="Arial"/>
              </a:rPr>
              <a:t>Flexbox - Flex-Container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Google Shape;98;p19" descr=""/>
          <p:cNvPicPr/>
          <p:nvPr/>
        </p:nvPicPr>
        <p:blipFill>
          <a:blip r:embed="rId1"/>
          <a:stretch/>
        </p:blipFill>
        <p:spPr>
          <a:xfrm>
            <a:off x="990720" y="1170000"/>
            <a:ext cx="2632320" cy="3820680"/>
          </a:xfrm>
          <a:prstGeom prst="rect">
            <a:avLst/>
          </a:prstGeom>
          <a:ln w="0">
            <a:noFill/>
          </a:ln>
        </p:spPr>
      </p:pic>
      <p:sp>
        <p:nvSpPr>
          <p:cNvPr id="57" name="Google Shape;99;p19"/>
          <p:cNvSpPr/>
          <p:nvPr/>
        </p:nvSpPr>
        <p:spPr>
          <a:xfrm>
            <a:off x="4881600" y="1246320"/>
            <a:ext cx="4295520" cy="13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div {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  </a:t>
            </a:r>
            <a:r>
              <a:rPr b="1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justify-content: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flex-start | flex-end | center |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space-between | space-around | space-evenly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Google Shape;100;p19"/>
          <p:cNvSpPr/>
          <p:nvPr/>
        </p:nvSpPr>
        <p:spPr>
          <a:xfrm>
            <a:off x="4881600" y="2806200"/>
            <a:ext cx="4123800" cy="167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flex-start 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(default)</a:t>
            </a:r>
            <a:br>
              <a:rPr sz="1400"/>
            </a:b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Richtet die Flex-Kinder auf der </a:t>
            </a: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MAIN-AXIS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aus.</a:t>
            </a:r>
            <a:br>
              <a:rPr sz="1400"/>
            </a:br>
            <a:br>
              <a:rPr sz="1400"/>
            </a:b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Bei row | row-reverse horizontal.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Bei column | column-reverse vertikal.</a:t>
            </a:r>
            <a:br>
              <a:rPr sz="1400"/>
            </a:b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" sz="3800" spc="-1" strike="noStrike">
                <a:solidFill>
                  <a:schemeClr val="dk2"/>
                </a:solidFill>
                <a:latin typeface="Arial"/>
                <a:ea typeface="Arial"/>
              </a:rPr>
              <a:t>Flexbox - Flex-Container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06;p20"/>
          <p:cNvSpPr/>
          <p:nvPr/>
        </p:nvSpPr>
        <p:spPr>
          <a:xfrm>
            <a:off x="4881600" y="1246320"/>
            <a:ext cx="4295520" cy="11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div {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  </a:t>
            </a:r>
            <a:r>
              <a:rPr b="1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align-items: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flex-start | flex-end | center |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stretch | baseline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07;p20"/>
          <p:cNvSpPr/>
          <p:nvPr/>
        </p:nvSpPr>
        <p:spPr>
          <a:xfrm>
            <a:off x="4881600" y="2806200"/>
            <a:ext cx="4444200" cy="167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stretch 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(default)</a:t>
            </a:r>
            <a:br>
              <a:rPr sz="1400"/>
            </a:b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Richtet die Flex-Kinder auf der </a:t>
            </a: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CROSS-AXIS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aus.</a:t>
            </a:r>
            <a:br>
              <a:rPr sz="1400"/>
            </a:br>
            <a:br>
              <a:rPr sz="1400"/>
            </a:b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Bei row | row-reverse vertikal.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Bei column | column-reverse horizontal.</a:t>
            </a:r>
            <a:br>
              <a:rPr sz="1400"/>
            </a:b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oogle Shape;108;p20" descr=""/>
          <p:cNvPicPr/>
          <p:nvPr/>
        </p:nvPicPr>
        <p:blipFill>
          <a:blip r:embed="rId1"/>
          <a:stretch/>
        </p:blipFill>
        <p:spPr>
          <a:xfrm>
            <a:off x="838080" y="1322640"/>
            <a:ext cx="2813760" cy="363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de" sz="3800" spc="-1" strike="noStrike">
                <a:solidFill>
                  <a:schemeClr val="dk2"/>
                </a:solidFill>
                <a:latin typeface="Arial"/>
                <a:ea typeface="Arial"/>
              </a:rPr>
              <a:t>Flexbox - Flex-Container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Google Shape;114;p21"/>
          <p:cNvSpPr/>
          <p:nvPr/>
        </p:nvSpPr>
        <p:spPr>
          <a:xfrm>
            <a:off x="4881600" y="1246320"/>
            <a:ext cx="4295520" cy="11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div {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  </a:t>
            </a:r>
            <a:r>
              <a:rPr b="1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align-content: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flex-start | flex-end | center |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space-between | space-around </a:t>
            </a:r>
            <a:br>
              <a:rPr sz="1100"/>
            </a:br>
            <a:r>
              <a:rPr b="0" lang="de" sz="1100" spc="-1" strike="noStrike">
                <a:solidFill>
                  <a:schemeClr val="dk1"/>
                </a:solidFill>
                <a:latin typeface="Courier New"/>
                <a:ea typeface="Courier New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Google Shape;115;p21"/>
          <p:cNvSpPr/>
          <p:nvPr/>
        </p:nvSpPr>
        <p:spPr>
          <a:xfrm>
            <a:off x="4881600" y="2806200"/>
            <a:ext cx="4096440" cy="18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flex-start 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(default)</a:t>
            </a:r>
            <a:br>
              <a:rPr sz="1400"/>
            </a:b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Richtet die Flex-Kinder in </a:t>
            </a:r>
            <a:r>
              <a:rPr b="1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MULTI-LINE</a:t>
            </a: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 Flex-Containers aus.</a:t>
            </a:r>
            <a:br>
              <a:rPr sz="1400"/>
            </a:b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Also bei `flex-wrap: wrap | wrap-reverse`</a:t>
            </a:r>
            <a:br>
              <a:rPr sz="1400"/>
            </a:br>
            <a:r>
              <a:rPr b="0" lang="de" sz="1400" spc="-1" strike="noStrike">
                <a:solidFill>
                  <a:srgbClr val="000000"/>
                </a:solidFill>
                <a:latin typeface="Arial"/>
                <a:ea typeface="Arial"/>
              </a:rPr>
              <a:t>Nicht bei `flex-wrap: nowrap`</a:t>
            </a:r>
            <a:br>
              <a:rPr sz="1400"/>
            </a:b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Google Shape;116;p21" descr=""/>
          <p:cNvPicPr/>
          <p:nvPr/>
        </p:nvPicPr>
        <p:blipFill>
          <a:blip r:embed="rId1"/>
          <a:stretch/>
        </p:blipFill>
        <p:spPr>
          <a:xfrm>
            <a:off x="914400" y="1322640"/>
            <a:ext cx="2714760" cy="350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LibreOffice/24.2.5.2$Linux_X86_64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Georg Graf</cp:lastModifiedBy>
  <dcterms:modified xsi:type="dcterms:W3CDTF">2024-10-07T17:47:47Z</dcterms:modified>
  <cp:revision>4</cp:revision>
  <dc:subject/>
  <dc:title/>
</cp:coreProperties>
</file>