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0" r:id="rId6"/>
    <p:sldId id="261" r:id="rId7"/>
    <p:sldId id="263" r:id="rId8"/>
    <p:sldId id="262" r:id="rId9"/>
    <p:sldId id="270" r:id="rId10"/>
    <p:sldId id="271" r:id="rId11"/>
    <p:sldId id="264" r:id="rId12"/>
    <p:sldId id="289" r:id="rId13"/>
    <p:sldId id="269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65" r:id="rId22"/>
    <p:sldId id="281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6" autoAdjust="0"/>
    <p:restoredTop sz="96349" autoAdjust="0"/>
  </p:normalViewPr>
  <p:slideViewPr>
    <p:cSldViewPr snapToGrid="0">
      <p:cViewPr varScale="1">
        <p:scale>
          <a:sx n="110" d="100"/>
          <a:sy n="110" d="100"/>
        </p:scale>
        <p:origin x="16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3E21B6-67C2-405B-A3E1-A02C91DB6D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Covid 19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9277F-97F9-45F0-BFF7-B0E4987C0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0F871-5748-4937-9888-8B13E32904FD}" type="datetimeFigureOut">
              <a:rPr lang="el-GR" smtClean="0"/>
              <a:pPr/>
              <a:t>13/6/2022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21FAB-C2ED-4386-92C2-7699921250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045DB-E68D-4678-8DF8-F8232F1A71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35536-30C3-421A-852A-EDBDEA8BC4B4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699222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Covid 19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DEB35-BF79-41B2-8047-BC335AC00B4E}" type="datetimeFigureOut">
              <a:rPr lang="el-GR" smtClean="0"/>
              <a:pPr/>
              <a:t>13/6/2022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922ED-7A8D-4C69-8218-E4C494E5BDD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937676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2D8A-2290-458E-B00D-18399EA4E08D}" type="datetimeFigureOut">
              <a:rPr lang="el-GR" smtClean="0"/>
              <a:pPr/>
              <a:t>13/6/2022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989E-015B-4B73-ABE2-38E880DC361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0322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2D8A-2290-458E-B00D-18399EA4E08D}" type="datetimeFigureOut">
              <a:rPr lang="el-GR" smtClean="0"/>
              <a:pPr/>
              <a:t>13/6/2022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989E-015B-4B73-ABE2-38E880DC361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9638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2D8A-2290-458E-B00D-18399EA4E08D}" type="datetimeFigureOut">
              <a:rPr lang="el-GR" smtClean="0"/>
              <a:pPr/>
              <a:t>13/6/2022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989E-015B-4B73-ABE2-38E880DC361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987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2D8A-2290-458E-B00D-18399EA4E08D}" type="datetimeFigureOut">
              <a:rPr lang="el-GR" smtClean="0"/>
              <a:pPr/>
              <a:t>13/6/2022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989E-015B-4B73-ABE2-38E880DC361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7437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2D8A-2290-458E-B00D-18399EA4E08D}" type="datetimeFigureOut">
              <a:rPr lang="el-GR" smtClean="0"/>
              <a:pPr/>
              <a:t>13/6/2022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989E-015B-4B73-ABE2-38E880DC361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032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2D8A-2290-458E-B00D-18399EA4E08D}" type="datetimeFigureOut">
              <a:rPr lang="el-GR" smtClean="0"/>
              <a:pPr/>
              <a:t>13/6/2022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989E-015B-4B73-ABE2-38E880DC361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39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2D8A-2290-458E-B00D-18399EA4E08D}" type="datetimeFigureOut">
              <a:rPr lang="el-GR" smtClean="0"/>
              <a:pPr/>
              <a:t>13/6/2022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989E-015B-4B73-ABE2-38E880DC361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9511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2D8A-2290-458E-B00D-18399EA4E08D}" type="datetimeFigureOut">
              <a:rPr lang="el-GR" smtClean="0"/>
              <a:pPr/>
              <a:t>13/6/2022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989E-015B-4B73-ABE2-38E880DC361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7988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2D8A-2290-458E-B00D-18399EA4E08D}" type="datetimeFigureOut">
              <a:rPr lang="el-GR" smtClean="0"/>
              <a:pPr/>
              <a:t>13/6/2022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989E-015B-4B73-ABE2-38E880DC361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5060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2D8A-2290-458E-B00D-18399EA4E08D}" type="datetimeFigureOut">
              <a:rPr lang="el-GR" smtClean="0"/>
              <a:pPr/>
              <a:t>13/6/2022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989E-015B-4B73-ABE2-38E880DC361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174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2D8A-2290-458E-B00D-18399EA4E08D}" type="datetimeFigureOut">
              <a:rPr lang="el-GR" smtClean="0"/>
              <a:pPr/>
              <a:t>13/6/2022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989E-015B-4B73-ABE2-38E880DC361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3699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B2D8A-2290-458E-B00D-18399EA4E08D}" type="datetimeFigureOut">
              <a:rPr lang="el-GR" smtClean="0"/>
              <a:pPr/>
              <a:t>13/6/2022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989E-015B-4B73-ABE2-38E880DC361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253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.streamlit.io/chatziemmanouil-antonios/eap-plhpro/main/data.py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image" Target="../media/image4.jpeg"/><Relationship Id="rId5" Type="http://schemas.openxmlformats.org/officeDocument/2006/relationships/slide" Target="slide6.xml"/><Relationship Id="rId10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15B1345-47C0-4FFF-B231-DC2836F1F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337" y="2233613"/>
            <a:ext cx="6251327" cy="2631761"/>
          </a:xfrm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/>
          <a:p>
            <a:pPr algn="l" rtl="0" fontAlgn="base"/>
            <a:r>
              <a:rPr lang="el-GR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Θεματική Ενότητα:        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l-GR" sz="1800" dirty="0">
                <a:solidFill>
                  <a:srgbClr val="000000"/>
                </a:solidFill>
                <a:latin typeface="Calibri" panose="020F0502020204030204" pitchFamily="34" charset="0"/>
              </a:rPr>
              <a:t>ΠΛΗ ΠΡΟ</a:t>
            </a:r>
            <a:b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l-GR" alt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Σ.Ε.Π:		         </a:t>
            </a:r>
            <a:r>
              <a:rPr lang="el-GR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Αντωνία Στεφανή</a:t>
            </a:r>
            <a:br>
              <a:rPr lang="el-GR" sz="18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l-GR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Εργασία:                  	         </a:t>
            </a:r>
            <a:r>
              <a:rPr lang="el-GR" sz="1800" dirty="0">
                <a:solidFill>
                  <a:srgbClr val="000000"/>
                </a:solidFill>
                <a:latin typeface="Calibri" panose="020F0502020204030204" pitchFamily="34" charset="0"/>
              </a:rPr>
              <a:t>Ομαδικό Προγραμματιστικό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Project </a:t>
            </a:r>
            <a:b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l-GR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Ακαδημαϊκό Έτος : 	         </a:t>
            </a:r>
            <a:r>
              <a:rPr lang="el-GR" sz="1800" dirty="0">
                <a:solidFill>
                  <a:srgbClr val="000000"/>
                </a:solidFill>
                <a:latin typeface="Calibri" panose="020F0502020204030204" pitchFamily="34" charset="0"/>
              </a:rPr>
              <a:t>2021-2022 </a:t>
            </a:r>
            <a:br>
              <a:rPr lang="el-GR" sz="18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l-GR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Τίτλος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Project: </a:t>
            </a:r>
            <a:r>
              <a:rPr lang="el-GR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        </a:t>
            </a:r>
            <a:r>
              <a:rPr lang="en-US" sz="1800" i="1" dirty="0">
                <a:solidFill>
                  <a:srgbClr val="000000"/>
                </a:solidFill>
                <a:latin typeface="Calibri" panose="020F0502020204030204" pitchFamily="34" charset="0"/>
              </a:rPr>
              <a:t>COVID-19 Data Dashboard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b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ID Project: </a:t>
            </a:r>
            <a:r>
              <a:rPr lang="el-GR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             	        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13</a:t>
            </a:r>
            <a:b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l-GR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Ομάδα Α: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l-GR" sz="1800" dirty="0">
                <a:solidFill>
                  <a:srgbClr val="000000"/>
                </a:solidFill>
                <a:latin typeface="Calibri" panose="020F0502020204030204" pitchFamily="34" charset="0"/>
              </a:rPr>
              <a:t>	         Μαρία Αρβανιτίδου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	    </a:t>
            </a:r>
            <a:r>
              <a:rPr lang="el-GR" sz="18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std154844)</a:t>
            </a:r>
            <a:br>
              <a:rPr lang="el-GR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l-GR" sz="1800" dirty="0">
                <a:solidFill>
                  <a:srgbClr val="000000"/>
                </a:solidFill>
                <a:latin typeface="Calibri" panose="020F0502020204030204" pitchFamily="34" charset="0"/>
              </a:rPr>
              <a:t>		         Αντώνης Χατζηεμμανουήλ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(std156658)</a:t>
            </a:r>
            <a:br>
              <a:rPr lang="el-GR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l-GR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        Γιώργος Σμπώκος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(std156603)</a:t>
            </a:r>
            <a:endParaRPr lang="en-US" sz="18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70568B1-FAA1-4A6F-AEFA-6E4B195E14C5}"/>
              </a:ext>
            </a:extLst>
          </p:cNvPr>
          <p:cNvSpPr txBox="1">
            <a:spLocks noChangeArrowheads="1"/>
          </p:cNvSpPr>
          <p:nvPr/>
        </p:nvSpPr>
        <p:spPr>
          <a:xfrm>
            <a:off x="3433515" y="1282809"/>
            <a:ext cx="4751784" cy="90093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1pPr>
          </a:lstStyle>
          <a:p>
            <a:pPr>
              <a:defRPr/>
            </a:pPr>
            <a:r>
              <a:rPr lang="el-GR" sz="3000" b="1" dirty="0"/>
              <a:t>ΕΛΛΗΝΙΚΟ ΑΝΟΙΚΤΟ ΠΑΝΕΠΙΣΤΗΜΙΟ</a:t>
            </a:r>
          </a:p>
        </p:txBody>
      </p:sp>
      <p:pic>
        <p:nvPicPr>
          <p:cNvPr id="9" name="7 - Εικόνα" descr="new_eap_logo.jpg">
            <a:extLst>
              <a:ext uri="{FF2B5EF4-FFF2-40B4-BE49-F238E27FC236}">
                <a16:creationId xmlns:a16="http://schemas.microsoft.com/office/drawing/2014/main" id="{A3A31377-C9CB-45BF-873F-8191F2B0D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16" y="1370728"/>
            <a:ext cx="1764506" cy="71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AB8155D4-804A-4B34-92FD-C365F8C3A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378" y="5333434"/>
            <a:ext cx="544719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096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413427"/>
            <a:ext cx="819339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Ανάπτυξη Λογισμικού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endParaRPr lang="el-GR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i="1" dirty="0">
                <a:latin typeface="Times New Roman" panose="02020603050405020304" pitchFamily="18" charset="0"/>
              </a:rPr>
              <a:t>Πρώτη προσέγγιση</a:t>
            </a:r>
            <a:r>
              <a:rPr lang="el-GR" sz="1600" dirty="0">
                <a:latin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</a:rPr>
              <a:t>Tkinter </a:t>
            </a:r>
            <a:r>
              <a:rPr lang="el-GR" sz="1600" dirty="0">
                <a:latin typeface="Times New Roman" panose="02020603050405020304" pitchFamily="18" charset="0"/>
              </a:rPr>
              <a:t>(πίνακες εναλλάξ)</a:t>
            </a:r>
            <a:r>
              <a:rPr lang="en-US" sz="1600" dirty="0">
                <a:latin typeface="Times New Roman" panose="02020603050405020304" pitchFamily="18" charset="0"/>
              </a:rPr>
              <a:t>_</a:t>
            </a:r>
            <a:r>
              <a:rPr lang="el-GR" sz="1600" dirty="0">
                <a:latin typeface="Times New Roman" panose="02020603050405020304" pitchFamily="18" charset="0"/>
              </a:rPr>
              <a:t>Στατική βάση δεδομένων</a:t>
            </a: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/>
            <a:endParaRPr lang="en-US" dirty="0">
              <a:latin typeface="Times New Roman" panose="02020603050405020304" pitchFamily="18" charset="0"/>
            </a:endParaRPr>
          </a:p>
          <a:p>
            <a:pPr lvl="5"/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Times New Roman" panose="02020603050405020304" pitchFamily="18" charset="0"/>
            </a:endParaRPr>
          </a:p>
        </p:txBody>
      </p:sp>
      <p:pic>
        <p:nvPicPr>
          <p:cNvPr id="21" name="20 - Εικόνα" descr="Νέα περιστατικά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398" y="2672221"/>
            <a:ext cx="3940447" cy="3424649"/>
          </a:xfrm>
          <a:prstGeom prst="rect">
            <a:avLst/>
          </a:prstGeom>
        </p:spPr>
      </p:pic>
      <p:pic>
        <p:nvPicPr>
          <p:cNvPr id="22" name="21 - Εικόνα" descr="Figure_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86" y="2700379"/>
            <a:ext cx="4566199" cy="3424649"/>
          </a:xfrm>
          <a:prstGeom prst="rect">
            <a:avLst/>
          </a:prstGeom>
        </p:spPr>
      </p:pic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10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pic>
        <p:nvPicPr>
          <p:cNvPr id="23" name="22 - Εικόνα" descr="shutterstock_167976711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84C5A295-2F83-42E1-8E92-B3E26FA6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n-US" sz="1600" b="1" dirty="0">
                <a:latin typeface="+mn-lt"/>
                <a:ea typeface="+mn-ea"/>
                <a:cs typeface="+mn-cs"/>
              </a:rPr>
              <a:t>Project 13</a:t>
            </a:r>
            <a:endParaRPr lang="el-GR" sz="16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21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413427"/>
            <a:ext cx="819339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Ανάπτυξη Λογισμικού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endParaRPr lang="el-GR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i="1" dirty="0">
                <a:latin typeface="Times New Roman" panose="02020603050405020304" pitchFamily="18" charset="0"/>
              </a:rPr>
              <a:t>Δεύτερη προσέγγιση</a:t>
            </a:r>
            <a:r>
              <a:rPr lang="el-GR" sz="1600" dirty="0">
                <a:latin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</a:rPr>
              <a:t>Tkinter </a:t>
            </a:r>
            <a:r>
              <a:rPr lang="el-GR" sz="1600" dirty="0">
                <a:latin typeface="Times New Roman" panose="02020603050405020304" pitchFamily="18" charset="0"/>
              </a:rPr>
              <a:t>(</a:t>
            </a:r>
            <a:r>
              <a:rPr lang="en-US" sz="1600" dirty="0">
                <a:latin typeface="Times New Roman" panose="02020603050405020304" pitchFamily="18" charset="0"/>
              </a:rPr>
              <a:t>Dashboard</a:t>
            </a:r>
            <a:r>
              <a:rPr lang="el-GR" sz="1600" dirty="0">
                <a:latin typeface="Times New Roman" panose="02020603050405020304" pitchFamily="18" charset="0"/>
              </a:rPr>
              <a:t>)</a:t>
            </a:r>
            <a:r>
              <a:rPr lang="en-US" sz="1600" dirty="0">
                <a:latin typeface="Times New Roman" panose="02020603050405020304" pitchFamily="18" charset="0"/>
              </a:rPr>
              <a:t>_</a:t>
            </a:r>
            <a:r>
              <a:rPr lang="el-GR" sz="1600" dirty="0">
                <a:latin typeface="Times New Roman" panose="02020603050405020304" pitchFamily="18" charset="0"/>
              </a:rPr>
              <a:t> Δυναμική βάση δεδομένων</a:t>
            </a:r>
            <a:r>
              <a:rPr lang="en-US" sz="1600" dirty="0">
                <a:latin typeface="Times New Roman" panose="02020603050405020304" pitchFamily="18" charset="0"/>
              </a:rPr>
              <a:t> (</a:t>
            </a:r>
            <a:r>
              <a:rPr lang="el-GR" sz="1600" dirty="0">
                <a:latin typeface="Times New Roman" panose="02020603050405020304" pitchFamily="18" charset="0"/>
              </a:rPr>
              <a:t>πρόβλημα με </a:t>
            </a:r>
            <a:r>
              <a:rPr lang="en-US" sz="1600" dirty="0">
                <a:latin typeface="Times New Roman" panose="02020603050405020304" pitchFamily="18" charset="0"/>
              </a:rPr>
              <a:t>format)</a:t>
            </a:r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/>
            <a:endParaRPr lang="en-US" dirty="0">
              <a:latin typeface="Times New Roman" panose="02020603050405020304" pitchFamily="18" charset="0"/>
            </a:endParaRPr>
          </a:p>
          <a:p>
            <a:pPr lvl="5"/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Times New Roman" panose="02020603050405020304" pitchFamily="18" charset="0"/>
            </a:endParaRPr>
          </a:p>
        </p:txBody>
      </p:sp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11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pic>
        <p:nvPicPr>
          <p:cNvPr id="23" name="22 - Εικόνα" descr="shutterstock_1679767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84C5A295-2F83-42E1-8E92-B3E26FA6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n-US" sz="1600" b="1" dirty="0">
                <a:latin typeface="+mn-lt"/>
                <a:ea typeface="+mn-ea"/>
                <a:cs typeface="+mn-cs"/>
              </a:rPr>
              <a:t>Project 13</a:t>
            </a:r>
            <a:endParaRPr lang="el-GR" sz="16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18" name="22 - Εικόνα">
            <a:extLst>
              <a:ext uri="{FF2B5EF4-FFF2-40B4-BE49-F238E27FC236}">
                <a16:creationId xmlns:a16="http://schemas.microsoft.com/office/drawing/2014/main" id="{B40FB408-664E-4DD2-AE3A-F650232C27A2}"/>
              </a:ext>
            </a:extLst>
          </p:cNvPr>
          <p:cNvPicPr/>
          <p:nvPr/>
        </p:nvPicPr>
        <p:blipFill>
          <a:blip r:embed="rId5"/>
          <a:srcRect l="5598" t="11561" r="9004" b="28902"/>
          <a:stretch>
            <a:fillRect/>
          </a:stretch>
        </p:blipFill>
        <p:spPr bwMode="auto">
          <a:xfrm>
            <a:off x="885370" y="2525484"/>
            <a:ext cx="7625584" cy="3701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770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413427"/>
            <a:ext cx="819339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Ανάπτυξη Λογισμικού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endParaRPr lang="el-GR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i="1" dirty="0">
                <a:latin typeface="Times New Roman" panose="02020603050405020304" pitchFamily="18" charset="0"/>
              </a:rPr>
              <a:t>Τρίτη προσέγγιση</a:t>
            </a:r>
            <a:r>
              <a:rPr lang="el-GR" sz="1600" dirty="0">
                <a:latin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</a:rPr>
              <a:t>Matplotlib_Jupyter Notebook</a:t>
            </a:r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/>
            <a:endParaRPr lang="en-US" dirty="0">
              <a:latin typeface="Times New Roman" panose="02020603050405020304" pitchFamily="18" charset="0"/>
            </a:endParaRPr>
          </a:p>
          <a:p>
            <a:pPr lvl="5"/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Times New Roman" panose="02020603050405020304" pitchFamily="18" charset="0"/>
            </a:endParaRPr>
          </a:p>
        </p:txBody>
      </p:sp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12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pic>
        <p:nvPicPr>
          <p:cNvPr id="23" name="22 - Εικόνα" descr="shutterstock_1679767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84C5A295-2F83-42E1-8E92-B3E26FA6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n-US" sz="1600" b="1" dirty="0">
                <a:latin typeface="+mn-lt"/>
                <a:ea typeface="+mn-ea"/>
                <a:cs typeface="+mn-cs"/>
              </a:rPr>
              <a:t>Project 13</a:t>
            </a:r>
            <a:endParaRPr lang="el-GR" sz="16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21" name="19 - Εικόνα" descr="Matplotlib.png">
            <a:extLst>
              <a:ext uri="{FF2B5EF4-FFF2-40B4-BE49-F238E27FC236}">
                <a16:creationId xmlns:a16="http://schemas.microsoft.com/office/drawing/2014/main" id="{40D8175E-656F-4979-8379-434E12426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221" y="2379508"/>
            <a:ext cx="7005522" cy="378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19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413427"/>
            <a:ext cx="819339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Ανάπτυξη Λογισμικού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endParaRPr lang="el-GR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i="1" dirty="0">
                <a:latin typeface="Times New Roman" panose="02020603050405020304" pitchFamily="18" charset="0"/>
              </a:rPr>
              <a:t>Τέταρτη προσέγγιση</a:t>
            </a:r>
            <a:r>
              <a:rPr lang="el-GR" sz="1600" dirty="0">
                <a:latin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</a:rPr>
              <a:t>Pyechart</a:t>
            </a:r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/>
            <a:endParaRPr lang="en-US" dirty="0">
              <a:latin typeface="Times New Roman" panose="02020603050405020304" pitchFamily="18" charset="0"/>
            </a:endParaRPr>
          </a:p>
          <a:p>
            <a:pPr lvl="5"/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Times New Roman" panose="02020603050405020304" pitchFamily="18" charset="0"/>
            </a:endParaRPr>
          </a:p>
        </p:txBody>
      </p:sp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13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pic>
        <p:nvPicPr>
          <p:cNvPr id="23" name="22 - Εικόνα" descr="shutterstock_1679767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84C5A295-2F83-42E1-8E92-B3E26FA6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n-US" sz="1600" b="1" dirty="0">
                <a:latin typeface="+mn-lt"/>
                <a:ea typeface="+mn-ea"/>
                <a:cs typeface="+mn-cs"/>
              </a:rPr>
              <a:t>Project 13</a:t>
            </a:r>
            <a:endParaRPr lang="el-GR" sz="1600" b="1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19 - TextBox">
            <a:extLst>
              <a:ext uri="{FF2B5EF4-FFF2-40B4-BE49-F238E27FC236}">
                <a16:creationId xmlns:a16="http://schemas.microsoft.com/office/drawing/2014/main" id="{63B922E3-FF17-4C25-A2ED-C9B4F4093A52}"/>
              </a:ext>
            </a:extLst>
          </p:cNvPr>
          <p:cNvSpPr txBox="1"/>
          <p:nvPr/>
        </p:nvSpPr>
        <p:spPr>
          <a:xfrm>
            <a:off x="1233714" y="2474968"/>
            <a:ext cx="6676572" cy="3385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				</a:t>
            </a:r>
            <a:r>
              <a:rPr lang="el-GR" sz="1600" dirty="0"/>
              <a:t>Δεν κατέστη εφικτή η οπτικοποίηση του κώδικα</a:t>
            </a:r>
          </a:p>
        </p:txBody>
      </p:sp>
      <p:pic>
        <p:nvPicPr>
          <p:cNvPr id="22" name="20 - Εικόνα">
            <a:extLst>
              <a:ext uri="{FF2B5EF4-FFF2-40B4-BE49-F238E27FC236}">
                <a16:creationId xmlns:a16="http://schemas.microsoft.com/office/drawing/2014/main" id="{0784740E-420F-4328-AA68-1FE5294E2616}"/>
              </a:ext>
            </a:extLst>
          </p:cNvPr>
          <p:cNvPicPr/>
          <p:nvPr/>
        </p:nvPicPr>
        <p:blipFill>
          <a:blip r:embed="rId5"/>
          <a:srcRect l="14808" t="21676" r="35866" b="13584"/>
          <a:stretch>
            <a:fillRect/>
          </a:stretch>
        </p:blipFill>
        <p:spPr bwMode="auto">
          <a:xfrm>
            <a:off x="2369759" y="3006970"/>
            <a:ext cx="4404483" cy="323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410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413427"/>
            <a:ext cx="819339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Ανάπτυξη Λογισμικού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endParaRPr lang="el-GR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i="1" dirty="0">
                <a:latin typeface="Times New Roman" panose="02020603050405020304" pitchFamily="18" charset="0"/>
              </a:rPr>
              <a:t>Τελική προσέγγιση</a:t>
            </a:r>
            <a:r>
              <a:rPr lang="el-GR" sz="1600" dirty="0">
                <a:latin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</a:rPr>
              <a:t>Streamlit</a:t>
            </a:r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/>
            <a:endParaRPr lang="en-US" dirty="0">
              <a:latin typeface="Times New Roman" panose="02020603050405020304" pitchFamily="18" charset="0"/>
            </a:endParaRPr>
          </a:p>
          <a:p>
            <a:pPr lvl="5"/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Times New Roman" panose="02020603050405020304" pitchFamily="18" charset="0"/>
            </a:endParaRPr>
          </a:p>
        </p:txBody>
      </p:sp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14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pic>
        <p:nvPicPr>
          <p:cNvPr id="23" name="22 - Εικόνα" descr="shutterstock_1679767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84C5A295-2F83-42E1-8E92-B3E26FA6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n-US" sz="1600" b="1" dirty="0">
                <a:latin typeface="+mn-lt"/>
                <a:ea typeface="+mn-ea"/>
                <a:cs typeface="+mn-cs"/>
              </a:rPr>
              <a:t>Project 13</a:t>
            </a:r>
            <a:endParaRPr lang="el-GR" sz="16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21" name="20 - Εικόνα">
            <a:extLst>
              <a:ext uri="{FF2B5EF4-FFF2-40B4-BE49-F238E27FC236}">
                <a16:creationId xmlns:a16="http://schemas.microsoft.com/office/drawing/2014/main" id="{39CAE9DF-AE72-4289-8BB9-C87BFB667356}"/>
              </a:ext>
            </a:extLst>
          </p:cNvPr>
          <p:cNvPicPr/>
          <p:nvPr/>
        </p:nvPicPr>
        <p:blipFill>
          <a:blip r:embed="rId5"/>
          <a:srcRect l="4334" t="20809" r="17084" b="26012"/>
          <a:stretch>
            <a:fillRect/>
          </a:stretch>
        </p:blipFill>
        <p:spPr bwMode="auto">
          <a:xfrm>
            <a:off x="812800" y="2552699"/>
            <a:ext cx="7620000" cy="339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573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413427"/>
            <a:ext cx="819339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Ανάπτυξη Λογισμικού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endParaRPr lang="el-GR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i="1" dirty="0">
                <a:latin typeface="Times New Roman" panose="02020603050405020304" pitchFamily="18" charset="0"/>
              </a:rPr>
              <a:t>Τελική προσέγγιση</a:t>
            </a:r>
            <a:r>
              <a:rPr lang="el-GR" sz="1600" dirty="0">
                <a:latin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</a:rPr>
              <a:t>Streamlit</a:t>
            </a:r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/>
            <a:endParaRPr lang="en-US" dirty="0">
              <a:latin typeface="Times New Roman" panose="02020603050405020304" pitchFamily="18" charset="0"/>
            </a:endParaRPr>
          </a:p>
          <a:p>
            <a:pPr lvl="5"/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Times New Roman" panose="02020603050405020304" pitchFamily="18" charset="0"/>
            </a:endParaRPr>
          </a:p>
        </p:txBody>
      </p:sp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15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pic>
        <p:nvPicPr>
          <p:cNvPr id="23" name="22 - Εικόνα" descr="shutterstock_1679767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84C5A295-2F83-42E1-8E92-B3E26FA6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n-US" sz="1600" b="1" dirty="0">
                <a:latin typeface="+mn-lt"/>
                <a:ea typeface="+mn-ea"/>
                <a:cs typeface="+mn-cs"/>
              </a:rPr>
              <a:t>Project 13</a:t>
            </a:r>
            <a:endParaRPr lang="el-GR" sz="16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18" name="19 - Εικόνα">
            <a:extLst>
              <a:ext uri="{FF2B5EF4-FFF2-40B4-BE49-F238E27FC236}">
                <a16:creationId xmlns:a16="http://schemas.microsoft.com/office/drawing/2014/main" id="{72270E49-23F5-461C-AD91-BBE6465A7428}"/>
              </a:ext>
            </a:extLst>
          </p:cNvPr>
          <p:cNvPicPr/>
          <p:nvPr/>
        </p:nvPicPr>
        <p:blipFill>
          <a:blip r:embed="rId5"/>
          <a:srcRect l="5600" t="24855" r="6429" b="29172"/>
          <a:stretch>
            <a:fillRect/>
          </a:stretch>
        </p:blipFill>
        <p:spPr bwMode="auto">
          <a:xfrm>
            <a:off x="870856" y="2381157"/>
            <a:ext cx="7765143" cy="365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06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413427"/>
            <a:ext cx="819339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Ανάπτυξη Λογισμικού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endParaRPr lang="el-GR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i="1" dirty="0">
                <a:latin typeface="Times New Roman" panose="02020603050405020304" pitchFamily="18" charset="0"/>
              </a:rPr>
              <a:t>Τελική προσέγγιση</a:t>
            </a:r>
            <a:r>
              <a:rPr lang="el-GR" sz="1600" dirty="0">
                <a:latin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</a:rPr>
              <a:t>Streamlit</a:t>
            </a:r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/>
            <a:endParaRPr lang="en-US" dirty="0">
              <a:latin typeface="Times New Roman" panose="02020603050405020304" pitchFamily="18" charset="0"/>
            </a:endParaRPr>
          </a:p>
          <a:p>
            <a:pPr lvl="5"/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Times New Roman" panose="02020603050405020304" pitchFamily="18" charset="0"/>
            </a:endParaRPr>
          </a:p>
        </p:txBody>
      </p:sp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16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pic>
        <p:nvPicPr>
          <p:cNvPr id="23" name="22 - Εικόνα" descr="shutterstock_1679767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84C5A295-2F83-42E1-8E92-B3E26FA6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n-US" sz="1600" b="1" dirty="0">
                <a:latin typeface="+mn-lt"/>
                <a:ea typeface="+mn-ea"/>
                <a:cs typeface="+mn-cs"/>
              </a:rPr>
              <a:t>Project 13</a:t>
            </a:r>
            <a:endParaRPr lang="el-GR" sz="16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21" name="20 - Εικόνα">
            <a:extLst>
              <a:ext uri="{FF2B5EF4-FFF2-40B4-BE49-F238E27FC236}">
                <a16:creationId xmlns:a16="http://schemas.microsoft.com/office/drawing/2014/main" id="{36C58AE8-C0CB-4488-9CC2-B04B060CE159}"/>
              </a:ext>
            </a:extLst>
          </p:cNvPr>
          <p:cNvPicPr/>
          <p:nvPr/>
        </p:nvPicPr>
        <p:blipFill>
          <a:blip r:embed="rId5"/>
          <a:srcRect l="5600" t="24855" r="6068" b="29172"/>
          <a:stretch>
            <a:fillRect/>
          </a:stretch>
        </p:blipFill>
        <p:spPr bwMode="auto">
          <a:xfrm>
            <a:off x="852853" y="2400300"/>
            <a:ext cx="7765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5887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413427"/>
            <a:ext cx="81933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Ανάπτυξη Λογισμικού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endParaRPr lang="el-GR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i="1" dirty="0">
                <a:latin typeface="Times New Roman" panose="02020603050405020304" pitchFamily="18" charset="0"/>
              </a:rPr>
              <a:t>Τελική προσέγγιση</a:t>
            </a:r>
            <a:r>
              <a:rPr lang="el-GR" sz="1600" dirty="0">
                <a:latin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</a:rPr>
              <a:t>Streamlit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/>
            <a:endParaRPr lang="en-US" dirty="0">
              <a:latin typeface="Times New Roman" panose="02020603050405020304" pitchFamily="18" charset="0"/>
            </a:endParaRPr>
          </a:p>
          <a:p>
            <a:pPr lvl="5"/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hlinkClick r:id="rId3"/>
              </a:rPr>
              <a:t>https://share.streamlit.io/chatziemmanouil-antonios/eap-plhpro/main/data.py</a:t>
            </a:r>
            <a:endParaRPr lang="el-GR" sz="1600" dirty="0">
              <a:latin typeface="Times New Roman" panose="02020603050405020304" pitchFamily="18" charset="0"/>
            </a:endParaRPr>
          </a:p>
          <a:p>
            <a:endParaRPr lang="el-GR" dirty="0">
              <a:latin typeface="Times New Roman" panose="02020603050405020304" pitchFamily="18" charset="0"/>
            </a:endParaRPr>
          </a:p>
        </p:txBody>
      </p:sp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17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pic>
        <p:nvPicPr>
          <p:cNvPr id="23" name="22 - Εικόνα" descr="shutterstock_167976711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84C5A295-2F83-42E1-8E92-B3E26FA6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n-US" sz="1600" b="1" dirty="0">
                <a:latin typeface="+mn-lt"/>
                <a:ea typeface="+mn-ea"/>
                <a:cs typeface="+mn-cs"/>
              </a:rPr>
              <a:t>Project 13</a:t>
            </a:r>
            <a:endParaRPr lang="el-GR" sz="16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18" name="20 - Εικόνα">
            <a:extLst>
              <a:ext uri="{FF2B5EF4-FFF2-40B4-BE49-F238E27FC236}">
                <a16:creationId xmlns:a16="http://schemas.microsoft.com/office/drawing/2014/main" id="{D76102E9-C67C-46EC-A605-E2F5CA6CEF60}"/>
              </a:ext>
            </a:extLst>
          </p:cNvPr>
          <p:cNvPicPr/>
          <p:nvPr/>
        </p:nvPicPr>
        <p:blipFill>
          <a:blip r:embed="rId6"/>
          <a:srcRect l="5600" t="27168" r="7152" b="26300"/>
          <a:stretch>
            <a:fillRect/>
          </a:stretch>
        </p:blipFill>
        <p:spPr bwMode="auto">
          <a:xfrm>
            <a:off x="856343" y="2386464"/>
            <a:ext cx="7736114" cy="3419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0510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30817ADC-1F6F-492B-8DD8-1452AC65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n-US" sz="1600" b="1" dirty="0">
                <a:latin typeface="+mn-lt"/>
                <a:ea typeface="+mn-ea"/>
                <a:cs typeface="+mn-cs"/>
              </a:rPr>
              <a:t>Project 13</a:t>
            </a:r>
            <a:endParaRPr lang="el-GR" sz="16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18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624435"/>
            <a:ext cx="81933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Έλεγχος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 </a:t>
            </a:r>
            <a:r>
              <a:rPr lang="el-GR" b="1" dirty="0"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Αποδοχή Λογισμικού</a:t>
            </a:r>
            <a:endParaRPr lang="el-GR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Δοκιμές </a:t>
            </a:r>
            <a:r>
              <a:rPr lang="en-US" sz="1600" dirty="0">
                <a:latin typeface="Times New Roman" panose="02020603050405020304" pitchFamily="18" charset="0"/>
              </a:rPr>
              <a:t>Alpha: </a:t>
            </a:r>
            <a:r>
              <a:rPr lang="el-GR" sz="1600" dirty="0">
                <a:latin typeface="Times New Roman" panose="02020603050405020304" pitchFamily="18" charset="0"/>
              </a:rPr>
              <a:t>Τελική Μορφοποίηση_Έλεγχος Διεπαφής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spc="-15" dirty="0">
                <a:cs typeface="Calibri"/>
              </a:rPr>
              <a:t>(interface</a:t>
            </a:r>
            <a:r>
              <a:rPr lang="en-US" sz="1600" spc="10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testing)</a:t>
            </a:r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/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Δοκιμές </a:t>
            </a:r>
            <a:r>
              <a:rPr lang="en-US" sz="1600" dirty="0">
                <a:latin typeface="Times New Roman" panose="02020603050405020304" pitchFamily="18" charset="0"/>
              </a:rPr>
              <a:t>Beta :   </a:t>
            </a:r>
            <a:r>
              <a:rPr lang="el-GR" sz="1600" dirty="0">
                <a:latin typeface="Times New Roman" panose="02020603050405020304" pitchFamily="18" charset="0"/>
              </a:rPr>
              <a:t>Επιβεβαίωση Ορθής Λειτουργίας από άλλο χρήστη</a:t>
            </a:r>
            <a:r>
              <a:rPr lang="en-US" sz="1600" dirty="0">
                <a:latin typeface="Times New Roman" panose="02020603050405020304" pitchFamily="18" charset="0"/>
              </a:rPr>
              <a:t> (</a:t>
            </a:r>
            <a:r>
              <a:rPr lang="el-GR" sz="1600" spc="-5" dirty="0">
                <a:cs typeface="Calibri"/>
              </a:rPr>
              <a:t>functional </a:t>
            </a:r>
            <a:r>
              <a:rPr lang="el-GR" sz="1600" spc="-10" dirty="0">
                <a:cs typeface="Calibri"/>
              </a:rPr>
              <a:t>testing</a:t>
            </a:r>
            <a:r>
              <a:rPr lang="en-US" sz="1600" spc="-10" dirty="0">
                <a:cs typeface="Calibri"/>
              </a:rPr>
              <a:t>)</a:t>
            </a:r>
            <a:endParaRPr lang="el-GR" sz="1600" spc="-1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spc="-10" dirty="0">
              <a:latin typeface="Times New Roman" panose="02020603050405020304" pitchFamily="18" charset="0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-10" dirty="0">
                <a:latin typeface="Times New Roman" panose="02020603050405020304" pitchFamily="18" charset="0"/>
                <a:cs typeface="Calibri"/>
              </a:rPr>
              <a:t>System Testing</a:t>
            </a:r>
            <a:r>
              <a:rPr lang="el-GR" sz="1600" spc="-10" dirty="0">
                <a:latin typeface="Times New Roman" panose="02020603050405020304" pitchFamily="18" charset="0"/>
                <a:cs typeface="Calibri"/>
              </a:rPr>
              <a:t>:  Τα αποτελέσματα επηρεάζονται από την ορθότητα των κρατικών στοιχείων</a:t>
            </a: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/>
            <a:endParaRPr lang="el-GR" dirty="0">
              <a:latin typeface="Times New Roman" panose="02020603050405020304" pitchFamily="18" charset="0"/>
            </a:endParaRPr>
          </a:p>
        </p:txBody>
      </p:sp>
      <p:pic>
        <p:nvPicPr>
          <p:cNvPr id="20" name="19 - Εικόνα" descr="shutterstock_1679767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01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19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624435"/>
            <a:ext cx="819339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l-GR" b="1" dirty="0"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Μελλοντικά Βήματα &amp; Βελτίωση Λογισμικού</a:t>
            </a:r>
            <a:endParaRPr lang="el-GR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Καθαρισμός Δείγματος (</a:t>
            </a:r>
            <a:r>
              <a:rPr lang="en-US" sz="1600" dirty="0">
                <a:latin typeface="Times New Roman" panose="02020603050405020304" pitchFamily="18" charset="0"/>
              </a:rPr>
              <a:t>Data cleansing)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Αναζήτηση πηγής πιο αξιόπιστων δεδομένων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Πολυωνυμική Προσέγγιση για Πρόβλεψη</a:t>
            </a:r>
          </a:p>
        </p:txBody>
      </p:sp>
      <p:pic>
        <p:nvPicPr>
          <p:cNvPr id="20" name="19 - Εικόνα" descr="shutterstock_1679767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F45F89DC-C55C-42EE-8A57-F731927E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n-US" sz="1600" b="1" dirty="0">
                <a:latin typeface="+mn-lt"/>
                <a:ea typeface="+mn-ea"/>
                <a:cs typeface="+mn-cs"/>
              </a:rPr>
              <a:t>Project 13</a:t>
            </a:r>
            <a:endParaRPr lang="el-GR" sz="16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30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2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145525" y="6363146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9A91F-6BF7-4AF2-A290-DD56FAB5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l-GR" sz="1600" b="1" dirty="0">
                <a:latin typeface="+mn-lt"/>
                <a:ea typeface="+mn-ea"/>
                <a:cs typeface="+mn-cs"/>
              </a:rPr>
              <a:t>Περιεχόμενα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39816-C277-4347-8EB2-CFFE54CF8E74}"/>
              </a:ext>
            </a:extLst>
          </p:cNvPr>
          <p:cNvSpPr txBox="1"/>
          <p:nvPr/>
        </p:nvSpPr>
        <p:spPr>
          <a:xfrm>
            <a:off x="1310637" y="1608635"/>
            <a:ext cx="65227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Γενικά</a:t>
            </a:r>
          </a:p>
          <a:p>
            <a:endParaRPr lang="el-GR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rona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isease – 19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l-GR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13</a:t>
            </a:r>
            <a:endParaRPr lang="el-GR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Προδιαγραφές απαιτήσεων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Στάδια Υλοποίησης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lvl="1"/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Ορισμός Προγραμματιστικών Προδιαγραφών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Τεχνικές Λεπτομέρειες Υλοποίησης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Ανάπτυξη Λογισμικού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Έλεγχος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 </a:t>
            </a:r>
            <a:r>
              <a:rPr lang="el-GR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Αποδοχή Λογισμικού</a:t>
            </a:r>
            <a:endParaRPr lang="el-GR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l-GR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Μελλοντικά Βήματα &amp; Βελτίωση Λογισμικού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ysClr val="windowText" lastClr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l-GR" sz="1400" dirty="0">
              <a:solidFill>
                <a:sysClr val="windowText" lastClr="000000"/>
              </a:solidFill>
            </a:endParaRPr>
          </a:p>
        </p:txBody>
      </p:sp>
      <p:pic>
        <p:nvPicPr>
          <p:cNvPr id="18" name="17 - Εικόνα" descr="shutterstock_1679767111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25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170568B1-FAA1-4A6F-AEFA-6E4B195E14C5}"/>
              </a:ext>
            </a:extLst>
          </p:cNvPr>
          <p:cNvSpPr txBox="1">
            <a:spLocks noChangeArrowheads="1"/>
          </p:cNvSpPr>
          <p:nvPr/>
        </p:nvSpPr>
        <p:spPr>
          <a:xfrm>
            <a:off x="3433515" y="1282809"/>
            <a:ext cx="4751784" cy="90093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1pPr>
          </a:lstStyle>
          <a:p>
            <a:pPr>
              <a:defRPr/>
            </a:pPr>
            <a:r>
              <a:rPr lang="el-GR" sz="3000" b="1" dirty="0"/>
              <a:t>ΕΛΛΗΝΙΚΟ ΑΝΟΙΚΤΟ ΠΑΝΕΠΙΣΤΗΜΙΟ</a:t>
            </a:r>
          </a:p>
        </p:txBody>
      </p:sp>
      <p:pic>
        <p:nvPicPr>
          <p:cNvPr id="9" name="7 - Εικόνα" descr="new_eap_logo.jpg">
            <a:extLst>
              <a:ext uri="{FF2B5EF4-FFF2-40B4-BE49-F238E27FC236}">
                <a16:creationId xmlns:a16="http://schemas.microsoft.com/office/drawing/2014/main" id="{A3A31377-C9CB-45BF-873F-8191F2B0D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16" y="1370728"/>
            <a:ext cx="1764506" cy="71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AB8155D4-804A-4B34-92FD-C365F8C3A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097" y="5711520"/>
            <a:ext cx="544719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- TextBox"/>
          <p:cNvSpPr txBox="1"/>
          <p:nvPr/>
        </p:nvSpPr>
        <p:spPr>
          <a:xfrm>
            <a:off x="2428875" y="2286000"/>
            <a:ext cx="4286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l-GR" sz="2400" dirty="0"/>
              <a:t>Ευχαριστούμε για την ακρόαση!</a:t>
            </a:r>
          </a:p>
        </p:txBody>
      </p:sp>
      <p:pic>
        <p:nvPicPr>
          <p:cNvPr id="13" name="12 - Εικόνα" descr="shutterstock_1679767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00300" y="2951709"/>
            <a:ext cx="4343401" cy="24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9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3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624435"/>
            <a:ext cx="819339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		</a:t>
            </a:r>
            <a:r>
              <a:rPr lang="el-GR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lang="en-US" b="1" u="sng" dirty="0"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rona </a:t>
            </a:r>
            <a:r>
              <a:rPr lang="el-GR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</a:t>
            </a:r>
            <a:r>
              <a:rPr lang="en-US" b="1" u="sng" dirty="0"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rus </a:t>
            </a:r>
            <a:r>
              <a:rPr lang="el-GR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isease </a:t>
            </a:r>
            <a:r>
              <a:rPr lang="el-GR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-19</a:t>
            </a:r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Παγκόσμιο φαινόμενο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el-G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εκατομμύρια θάνατοι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418 εκατομμύρια περιστατικά</a:t>
            </a:r>
          </a:p>
          <a:p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Ανάγκη Καταγραφής Επιδημιολογικών Δεδομένων με σκοπό:</a:t>
            </a:r>
          </a:p>
          <a:p>
            <a:endParaRPr lang="el-GR" sz="1600" dirty="0">
              <a:latin typeface="Times New Roman" panose="02020603050405020304" pitchFamily="18" charset="0"/>
            </a:endParaRPr>
          </a:p>
          <a:p>
            <a:pPr lvl="8"/>
            <a:endParaRPr lang="el-GR" sz="1600" dirty="0">
              <a:latin typeface="Times New Roman" panose="02020603050405020304" pitchFamily="18" charset="0"/>
            </a:endParaRPr>
          </a:p>
          <a:p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Χώρα ενδιαφέροντος: Ελλάδα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9B3DB-B352-4D19-B4B5-BEB19744DCB6}"/>
              </a:ext>
            </a:extLst>
          </p:cNvPr>
          <p:cNvSpPr txBox="1"/>
          <p:nvPr/>
        </p:nvSpPr>
        <p:spPr>
          <a:xfrm>
            <a:off x="5949142" y="3680958"/>
            <a:ext cx="22181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l-GR" sz="1600" dirty="0">
                <a:latin typeface="Times New Roman" panose="02020603050405020304" pitchFamily="18" charset="0"/>
              </a:rPr>
              <a:t>Ανάλυση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l-GR" sz="1600" dirty="0">
                <a:latin typeface="Times New Roman" panose="02020603050405020304" pitchFamily="18" charset="0"/>
              </a:rPr>
              <a:t>Κατανόηση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l-GR" sz="1600" dirty="0">
                <a:latin typeface="Times New Roman" panose="02020603050405020304" pitchFamily="18" charset="0"/>
              </a:rPr>
              <a:t>Μοντελοποίηση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l-GR" sz="1600" dirty="0">
                <a:latin typeface="Times New Roman" panose="02020603050405020304" pitchFamily="18" charset="0"/>
              </a:rPr>
              <a:t>Λήψη αποφάσεων</a:t>
            </a:r>
          </a:p>
        </p:txBody>
      </p:sp>
      <p:pic>
        <p:nvPicPr>
          <p:cNvPr id="18" name="17 - Εικόνα" descr="shutterstock_1679767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90E14226-2657-4EF4-9887-83C828752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l-GR" sz="1600" b="1" dirty="0">
                <a:latin typeface="+mn-lt"/>
                <a:ea typeface="+mn-ea"/>
                <a:cs typeface="+mn-cs"/>
              </a:rPr>
              <a:t>Γενικά</a:t>
            </a:r>
          </a:p>
        </p:txBody>
      </p:sp>
    </p:spTree>
    <p:extLst>
      <p:ext uri="{BB962C8B-B14F-4D97-AF65-F5344CB8AC3E}">
        <p14:creationId xmlns:p14="http://schemas.microsoft.com/office/powerpoint/2010/main" val="33142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4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624435"/>
            <a:ext cx="81933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	</a:t>
            </a:r>
            <a:r>
              <a:rPr lang="el-GR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Προδιαγραφές απαιτήσεων</a:t>
            </a:r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Επίσημα Κρατικά στοιχεία (ιστοσελίδα του αρμόδιου Υπουργείου)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Οπτική απεικόνιση των δεδομένων (</a:t>
            </a:r>
            <a:r>
              <a:rPr lang="en-US" sz="1600" dirty="0">
                <a:latin typeface="Times New Roman" panose="02020603050405020304" pitchFamily="18" charset="0"/>
              </a:rPr>
              <a:t>Data visualization)</a:t>
            </a:r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Εμφάνιση δεικτών για ανάλυση και εξαγωγή συμπερασμάτων</a:t>
            </a:r>
          </a:p>
          <a:p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Μοντέλο προβολής της εξέλιξης στο κοντινό μέλλον (πρόβλεψη)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Times New Roman" panose="02020603050405020304" pitchFamily="18" charset="0"/>
            </a:endParaRPr>
          </a:p>
          <a:p>
            <a:endParaRPr lang="el-GR" dirty="0">
              <a:latin typeface="Times New Roman" panose="02020603050405020304" pitchFamily="18" charset="0"/>
            </a:endParaRPr>
          </a:p>
          <a:p>
            <a:endParaRPr lang="el-GR" dirty="0">
              <a:latin typeface="Times New Roman" panose="02020603050405020304" pitchFamily="18" charset="0"/>
            </a:endParaRPr>
          </a:p>
          <a:p>
            <a:pPr lvl="8"/>
            <a:endParaRPr lang="el-GR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20" name="19 - Εικόνα" descr="shutterstock_1679767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D8DD8621-5CAD-466E-AA6E-B42FCF3A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n-US" sz="1600" b="1" dirty="0">
                <a:latin typeface="+mn-lt"/>
                <a:ea typeface="+mn-ea"/>
                <a:cs typeface="+mn-cs"/>
              </a:rPr>
              <a:t>Project 13</a:t>
            </a:r>
            <a:endParaRPr lang="el-GR" sz="16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1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5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624435"/>
            <a:ext cx="819339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	</a:t>
            </a:r>
            <a:r>
              <a:rPr lang="el-GR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Προδιαγραφές απαιτήσεων</a:t>
            </a:r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Δημιουργία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Dashboard:</a:t>
            </a:r>
          </a:p>
          <a:p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Επιδημιολογικοί δείκτες</a:t>
            </a:r>
          </a:p>
          <a:p>
            <a:endParaRPr lang="el-G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Εξέλιξη Εμβολιασμών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Εξέλιξη θανάτων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Εξάπλωση της νόσου</a:t>
            </a:r>
          </a:p>
          <a:p>
            <a:endParaRPr lang="el-G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Μελλοντική Πρόβλεψη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l-G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Πλήθος Κρουσμάτων)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dirty="0">
              <a:latin typeface="Times New Roman" panose="02020603050405020304" pitchFamily="18" charset="0"/>
            </a:endParaRPr>
          </a:p>
          <a:p>
            <a:endParaRPr lang="el-GR" dirty="0">
              <a:latin typeface="Times New Roman" panose="02020603050405020304" pitchFamily="18" charset="0"/>
            </a:endParaRPr>
          </a:p>
          <a:p>
            <a:pPr lvl="8"/>
            <a:endParaRPr lang="el-GR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20" name="19 - Εικόνα" descr="shutterstock_1679767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518C094A-BCE0-4F49-B2C3-71392BD8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n-US" sz="1600" b="1" dirty="0">
                <a:latin typeface="+mn-lt"/>
                <a:ea typeface="+mn-ea"/>
                <a:cs typeface="+mn-cs"/>
              </a:rPr>
              <a:t>Project 13</a:t>
            </a:r>
            <a:endParaRPr lang="el-GR" sz="16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89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6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624435"/>
            <a:ext cx="819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l-GR" b="1" dirty="0"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Στάδια Υλοποίησης</a:t>
            </a:r>
            <a:endParaRPr lang="en-US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91662F-E870-489E-8A53-7BE003321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49" y="2249059"/>
            <a:ext cx="8334103" cy="235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19 - Εικόνα" descr="shutterstock_167976711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08371BA6-68CE-4A27-8F21-937BAD39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n-US" sz="1600" b="1" dirty="0">
                <a:latin typeface="+mn-lt"/>
                <a:ea typeface="+mn-ea"/>
                <a:cs typeface="+mn-cs"/>
              </a:rPr>
              <a:t>Project 13</a:t>
            </a:r>
            <a:endParaRPr lang="el-GR" sz="16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76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7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358964"/>
            <a:ext cx="819339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l-GR" b="1" dirty="0"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Ορισμός Προγραμματιστικών Προδιαγραφών</a:t>
            </a:r>
            <a:r>
              <a:rPr lang="el-GR" b="1" spc="-10" dirty="0">
                <a:cs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l-GR" b="1" spc="-10" dirty="0">
              <a:cs typeface="Calibri"/>
            </a:endParaRPr>
          </a:p>
          <a:p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Data Frame (</a:t>
            </a:r>
            <a:r>
              <a:rPr lang="el-GR" sz="1600" dirty="0">
                <a:latin typeface="Times New Roman" panose="02020603050405020304" pitchFamily="18" charset="0"/>
              </a:rPr>
              <a:t>Δομή Δεδομένων Πίνακα)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Numeric Data (Integers)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Είσοδος: Κρατικά Δεδομένα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Έξοδος: Οπτικοποίηση Δεδομένων 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l-GR" sz="1600" dirty="0">
                <a:latin typeface="Times New Roman" panose="02020603050405020304" pitchFamily="18" charset="0"/>
              </a:rPr>
              <a:t>με χρήση εξομάλυνσης)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Συναρτησιακός Προγραμματισμός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Αρχιτεκτονική Συστήματος: Μονάδες Εισόδου , Εξόδου, Υπολογισμού, Ελέγχου.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Απαιτήσεις  </a:t>
            </a:r>
            <a:r>
              <a:rPr lang="en-US" sz="1600" dirty="0">
                <a:latin typeface="Times New Roman" panose="02020603050405020304" pitchFamily="18" charset="0"/>
              </a:rPr>
              <a:t>Hardware:</a:t>
            </a:r>
            <a:r>
              <a:rPr lang="el-GR" sz="1600" dirty="0">
                <a:latin typeface="Times New Roman" panose="02020603050405020304" pitchFamily="18" charset="0"/>
              </a:rPr>
              <a:t>  Ηλεκτρονικός Υπολογιστής, Σύνδεση στο Διαδίκτυο, Περιηγητής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Απαίτηση συγκεκριμένων προαπαιτούμενων για την υλοποίηση</a:t>
            </a:r>
            <a:endParaRPr lang="en-US" sz="1600" dirty="0">
              <a:latin typeface="Times New Roman" panose="02020603050405020304" pitchFamily="18" charset="0"/>
            </a:endParaRPr>
          </a:p>
        </p:txBody>
      </p:sp>
      <p:pic>
        <p:nvPicPr>
          <p:cNvPr id="20" name="19 - Εικόνα" descr="shutterstock_1679767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5B3159E1-7640-4BB7-8311-3A5EBD93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n-US" sz="1600" b="1" dirty="0">
                <a:latin typeface="+mn-lt"/>
                <a:ea typeface="+mn-ea"/>
                <a:cs typeface="+mn-cs"/>
              </a:rPr>
              <a:t>Project 13</a:t>
            </a:r>
            <a:endParaRPr lang="el-GR" sz="16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47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8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447455"/>
            <a:ext cx="8193394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l-GR" b="1" spc="-10" dirty="0">
                <a:cs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Τεχνικές</a:t>
            </a:r>
            <a:r>
              <a:rPr lang="el-GR" b="1" dirty="0">
                <a:cs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l-GR" b="1" spc="-5" dirty="0">
                <a:cs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Λεπτομέρειες</a:t>
            </a:r>
            <a:r>
              <a:rPr lang="el-GR" b="1" dirty="0">
                <a:cs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l-GR" b="1" spc="-10" dirty="0">
                <a:cs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Υλοποίησης</a:t>
            </a:r>
            <a:endParaRPr lang="el-GR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(Βιβλιοθήκες)</a:t>
            </a:r>
          </a:p>
          <a:p>
            <a:pPr algn="ctr"/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Dashboard app (Streamlit)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Pandas library</a:t>
            </a:r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NumPy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PlotLy</a:t>
            </a:r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/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Matplotlib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Scikit –learn library</a:t>
            </a:r>
          </a:p>
          <a:p>
            <a:pPr marL="285750" indent="-285750"/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GitHub</a:t>
            </a:r>
            <a:r>
              <a:rPr lang="el-GR" sz="1600" dirty="0">
                <a:latin typeface="Times New Roman" panose="02020603050405020304" pitchFamily="18" charset="0"/>
              </a:rPr>
              <a:t> (Διασύνδεση με τρίτο Σύστημα)</a:t>
            </a: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Times New Roman" panose="02020603050405020304" pitchFamily="18" charset="0"/>
            </a:endParaRPr>
          </a:p>
          <a:p>
            <a:endParaRPr lang="el-GR" dirty="0">
              <a:latin typeface="Times New Roman" panose="02020603050405020304" pitchFamily="18" charset="0"/>
            </a:endParaRPr>
          </a:p>
          <a:p>
            <a:pPr lvl="8"/>
            <a:endParaRPr lang="el-GR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Times New Roman" panose="02020603050405020304" pitchFamily="18" charset="0"/>
            </a:endParaRPr>
          </a:p>
          <a:p>
            <a:endParaRPr lang="el-GR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20" name="19 - Εικόνα" descr="shutterstock_1679767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C0771B37-916C-4F05-B01E-EAFCBE26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n-US" sz="1600" b="1" dirty="0">
                <a:latin typeface="+mn-lt"/>
                <a:ea typeface="+mn-ea"/>
                <a:cs typeface="+mn-cs"/>
              </a:rPr>
              <a:t>Project 13</a:t>
            </a:r>
            <a:endParaRPr lang="el-GR" sz="16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47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9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447455"/>
            <a:ext cx="819339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l-GR" b="1" spc="-10" dirty="0">
                <a:cs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Τεχνικές</a:t>
            </a:r>
            <a:r>
              <a:rPr lang="el-GR" b="1" dirty="0">
                <a:cs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l-GR" b="1" spc="-5" dirty="0">
                <a:cs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Λεπτομέρειες</a:t>
            </a:r>
            <a:r>
              <a:rPr lang="el-GR" b="1" dirty="0">
                <a:cs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l-GR" b="1" spc="-10" dirty="0">
                <a:cs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Υλοποίησης</a:t>
            </a:r>
            <a:endParaRPr lang="el-GR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Καλή Ασφάλεια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Μέτρια Πολυπλοκότητα – Καλή Απόδοση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Διεπαφή Φιλική προς το Χρήστη  (ελαχιστοποίηση πιθανότητας λάθους χρήσης)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Times New Roman" panose="02020603050405020304" pitchFamily="18" charset="0"/>
            </a:endParaRPr>
          </a:p>
          <a:p>
            <a:endParaRPr lang="el-GR" dirty="0">
              <a:latin typeface="Times New Roman" panose="02020603050405020304" pitchFamily="18" charset="0"/>
            </a:endParaRPr>
          </a:p>
          <a:p>
            <a:pPr lvl="8"/>
            <a:endParaRPr lang="el-GR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Times New Roman" panose="02020603050405020304" pitchFamily="18" charset="0"/>
            </a:endParaRPr>
          </a:p>
          <a:p>
            <a:endParaRPr lang="el-GR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20" name="19 - Εικόνα" descr="shutterstock_1679767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C0771B37-916C-4F05-B01E-EAFCBE26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n-US" sz="1600" b="1" dirty="0">
                <a:latin typeface="+mn-lt"/>
                <a:ea typeface="+mn-ea"/>
                <a:cs typeface="+mn-cs"/>
              </a:rPr>
              <a:t>Project 13</a:t>
            </a:r>
            <a:endParaRPr lang="el-GR" sz="16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88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DB6677C01EE94DBDBC1CE413E8339A" ma:contentTypeVersion="4" ma:contentTypeDescription="Create a new document." ma:contentTypeScope="" ma:versionID="02cccfded9c6957a8e0819f7b1c2c8f0">
  <xsd:schema xmlns:xsd="http://www.w3.org/2001/XMLSchema" xmlns:xs="http://www.w3.org/2001/XMLSchema" xmlns:p="http://schemas.microsoft.com/office/2006/metadata/properties" xmlns:ns2="11faf566-31df-4033-bdaf-722090ddbcf6" targetNamespace="http://schemas.microsoft.com/office/2006/metadata/properties" ma:root="true" ma:fieldsID="0734ee9c427243f562677950f8f9994e" ns2:_="">
    <xsd:import namespace="11faf566-31df-4033-bdaf-722090ddbc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faf566-31df-4033-bdaf-722090ddbc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ADCFA3-DCA9-4F92-98AB-C90200231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A625A8-980D-475F-9EFE-CC8BA176897E}"/>
</file>

<file path=customXml/itemProps3.xml><?xml version="1.0" encoding="utf-8"?>
<ds:datastoreItem xmlns:ds="http://schemas.openxmlformats.org/officeDocument/2006/customXml" ds:itemID="{089E6C46-8E80-4ECB-8660-41D73ECCC3D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2193</TotalTime>
  <Words>836</Words>
  <Application>Microsoft Office PowerPoint</Application>
  <PresentationFormat>On-screen Show (4:3)</PresentationFormat>
  <Paragraphs>370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Noto Sans</vt:lpstr>
      <vt:lpstr>Segoe UI</vt:lpstr>
      <vt:lpstr>Times New Roman</vt:lpstr>
      <vt:lpstr>Wingdings</vt:lpstr>
      <vt:lpstr>Office Theme</vt:lpstr>
      <vt:lpstr>Θεματική Ενότητα:         ΠΛΗ ΠΡΟ Σ.Ε.Π:           Αντωνία Στεφανή Εργασία:                            Ομαδικό Προγραμματιστικό Project  Ακαδημαϊκό Έτος :           2021-2022  Τίτλος Project:                 COVID-19 Data Dashboard  ID Project:                         13 Ομάδα Α:           Μαρία Αρβανιτίδου      (std154844)            Αντώνης Χατζηεμμανουήλ (std156658)                                             Γιώργος Σμπώκος                 (std156603)</vt:lpstr>
      <vt:lpstr>Περιεχόμενα</vt:lpstr>
      <vt:lpstr>Γενικά</vt:lpstr>
      <vt:lpstr>Project 13</vt:lpstr>
      <vt:lpstr>Project 13</vt:lpstr>
      <vt:lpstr>Project 13</vt:lpstr>
      <vt:lpstr>Project 13</vt:lpstr>
      <vt:lpstr>Project 13</vt:lpstr>
      <vt:lpstr>Project 13</vt:lpstr>
      <vt:lpstr>Project 13</vt:lpstr>
      <vt:lpstr>Project 13</vt:lpstr>
      <vt:lpstr>Project 13</vt:lpstr>
      <vt:lpstr>Project 13</vt:lpstr>
      <vt:lpstr>Project 13</vt:lpstr>
      <vt:lpstr>Project 13</vt:lpstr>
      <vt:lpstr>Project 13</vt:lpstr>
      <vt:lpstr>Project 13</vt:lpstr>
      <vt:lpstr>Project 13</vt:lpstr>
      <vt:lpstr>Project 13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Θεματική Ενότητα:         ΠΛΗ ΠΡΟ Σ.Ε.Π:           Αντωνία Στεφανή Εργασία:                            Ομαδικό Προγραμματιστικό Project  Ακαδημαϊκό Έτος :           2021-2022  ΤίτλοςProject:                   COVID-19 Data Dashboard  ID Project:                         13</dc:title>
  <dc:creator>Σμπώκος Γεώργιος</dc:creator>
  <cp:lastModifiedBy>Σμπώκος Γεώργιος</cp:lastModifiedBy>
  <cp:revision>101</cp:revision>
  <dcterms:created xsi:type="dcterms:W3CDTF">2022-06-07T13:26:05Z</dcterms:created>
  <dcterms:modified xsi:type="dcterms:W3CDTF">2022-06-13T11:33:08Z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0x01010048DB6677C01EE94DBDBC1CE413E8339A</vt:lpwstr>
  </property>
</Properties>
</file>