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61" r:id="rId6"/>
    <p:sldId id="263"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0000"/>
  </p:normalViewPr>
  <p:slideViewPr>
    <p:cSldViewPr snapToGrid="0">
      <p:cViewPr varScale="1">
        <p:scale>
          <a:sx n="76" d="100"/>
          <a:sy n="76" d="100"/>
        </p:scale>
        <p:origin x="19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A8B3E-7F5B-5B44-97D1-804C44A5C808}" type="datetimeFigureOut">
              <a:rPr lang="en-GR" smtClean="0"/>
              <a:t>1/6/23</a:t>
            </a:fld>
            <a:endParaRPr lang="en-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14D8-2CAC-5744-8914-082F6B3DFD6E}" type="slidenum">
              <a:rPr lang="en-GR" smtClean="0"/>
              <a:t>‹#›</a:t>
            </a:fld>
            <a:endParaRPr lang="en-GR"/>
          </a:p>
        </p:txBody>
      </p:sp>
    </p:spTree>
    <p:extLst>
      <p:ext uri="{BB962C8B-B14F-4D97-AF65-F5344CB8AC3E}">
        <p14:creationId xmlns:p14="http://schemas.microsoft.com/office/powerpoint/2010/main" val="216392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Colloidal systems are systems composed of small particles (colloids) dispersed in a medium (dispersing medium). The colloidal particles interact with the dispersing medium as well as other colloidal particles, with attractive or repuslive forces. Locally, when the repulsive forces dominate the particles remain dispersed, while when the attractive forces dominate, the particles spontaneously organise themselves into ordered structures like clusters, chains, crystalines etc. This is the phenomenon of self-assembly. </a:t>
            </a:r>
          </a:p>
          <a:p>
            <a:endParaRPr lang="en-GR" dirty="0"/>
          </a:p>
          <a:p>
            <a:r>
              <a:rPr lang="en-GR" dirty="0"/>
              <a:t>When these products are well-characterised, one can formulate order parameters in order to detect them. However, when one is exploring new material the exact final structure is unknown and the use of unsupervised learning which detects patterns in datasets is really helpful.</a:t>
            </a:r>
          </a:p>
        </p:txBody>
      </p:sp>
      <p:sp>
        <p:nvSpPr>
          <p:cNvPr id="4" name="Slide Number Placeholder 3"/>
          <p:cNvSpPr>
            <a:spLocks noGrp="1"/>
          </p:cNvSpPr>
          <p:nvPr>
            <p:ph type="sldNum" sz="quarter" idx="5"/>
          </p:nvPr>
        </p:nvSpPr>
        <p:spPr/>
        <p:txBody>
          <a:bodyPr/>
          <a:lstStyle/>
          <a:p>
            <a:fld id="{C0E514D8-2CAC-5744-8914-082F6B3DFD6E}" type="slidenum">
              <a:rPr lang="en-GR" smtClean="0"/>
              <a:t>2</a:t>
            </a:fld>
            <a:endParaRPr lang="en-GR"/>
          </a:p>
        </p:txBody>
      </p:sp>
    </p:spTree>
    <p:extLst>
      <p:ext uri="{BB962C8B-B14F-4D97-AF65-F5344CB8AC3E}">
        <p14:creationId xmlns:p14="http://schemas.microsoft.com/office/powerpoint/2010/main" val="237756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1. We have to describe the environment of each particle and for this reason we introduce complex quantities called bond order parameters. This also requires the definition of the neighbourhood of each particle.</a:t>
            </a:r>
          </a:p>
          <a:p>
            <a:endParaRPr lang="en-GR" dirty="0"/>
          </a:p>
          <a:p>
            <a:r>
              <a:rPr lang="en-GR" dirty="0"/>
              <a:t>2. We perform a dimensionality reduction using feedforward neural-network base autoencoders. These are neural networks that perform a non-linear projection of the input and then try to reconstruct the </a:t>
            </a:r>
          </a:p>
        </p:txBody>
      </p:sp>
      <p:sp>
        <p:nvSpPr>
          <p:cNvPr id="4" name="Slide Number Placeholder 3"/>
          <p:cNvSpPr>
            <a:spLocks noGrp="1"/>
          </p:cNvSpPr>
          <p:nvPr>
            <p:ph type="sldNum" sz="quarter" idx="5"/>
          </p:nvPr>
        </p:nvSpPr>
        <p:spPr/>
        <p:txBody>
          <a:bodyPr/>
          <a:lstStyle/>
          <a:p>
            <a:fld id="{C0E514D8-2CAC-5744-8914-082F6B3DFD6E}" type="slidenum">
              <a:rPr lang="en-GR" smtClean="0"/>
              <a:t>3</a:t>
            </a:fld>
            <a:endParaRPr lang="en-GR"/>
          </a:p>
        </p:txBody>
      </p:sp>
    </p:spTree>
    <p:extLst>
      <p:ext uri="{BB962C8B-B14F-4D97-AF65-F5344CB8AC3E}">
        <p14:creationId xmlns:p14="http://schemas.microsoft.com/office/powerpoint/2010/main" val="70123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C0E514D8-2CAC-5744-8914-082F6B3DFD6E}" type="slidenum">
              <a:rPr lang="en-GR" smtClean="0"/>
              <a:t>4</a:t>
            </a:fld>
            <a:endParaRPr lang="en-GR"/>
          </a:p>
        </p:txBody>
      </p:sp>
    </p:spTree>
    <p:extLst>
      <p:ext uri="{BB962C8B-B14F-4D97-AF65-F5344CB8AC3E}">
        <p14:creationId xmlns:p14="http://schemas.microsoft.com/office/powerpoint/2010/main" val="6756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C0E514D8-2CAC-5744-8914-082F6B3DFD6E}" type="slidenum">
              <a:rPr lang="en-GR" smtClean="0"/>
              <a:t>6</a:t>
            </a:fld>
            <a:endParaRPr lang="en-GR"/>
          </a:p>
        </p:txBody>
      </p:sp>
    </p:spTree>
    <p:extLst>
      <p:ext uri="{BB962C8B-B14F-4D97-AF65-F5344CB8AC3E}">
        <p14:creationId xmlns:p14="http://schemas.microsoft.com/office/powerpoint/2010/main" val="376112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C0E514D8-2CAC-5744-8914-082F6B3DFD6E}" type="slidenum">
              <a:rPr lang="en-GR" smtClean="0"/>
              <a:t>7</a:t>
            </a:fld>
            <a:endParaRPr lang="en-GR"/>
          </a:p>
        </p:txBody>
      </p:sp>
    </p:spTree>
    <p:extLst>
      <p:ext uri="{BB962C8B-B14F-4D97-AF65-F5344CB8AC3E}">
        <p14:creationId xmlns:p14="http://schemas.microsoft.com/office/powerpoint/2010/main" val="144586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C0E514D8-2CAC-5744-8914-082F6B3DFD6E}" type="slidenum">
              <a:rPr lang="en-GR" smtClean="0"/>
              <a:t>8</a:t>
            </a:fld>
            <a:endParaRPr lang="en-GR"/>
          </a:p>
        </p:txBody>
      </p:sp>
    </p:spTree>
    <p:extLst>
      <p:ext uri="{BB962C8B-B14F-4D97-AF65-F5344CB8AC3E}">
        <p14:creationId xmlns:p14="http://schemas.microsoft.com/office/powerpoint/2010/main" val="300396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F8A0-A319-1624-A7CA-FFC9722BE8F1}"/>
              </a:ext>
            </a:extLst>
          </p:cNvPr>
          <p:cNvSpPr>
            <a:spLocks noGrp="1"/>
          </p:cNvSpPr>
          <p:nvPr>
            <p:ph type="ctrTitle"/>
          </p:nvPr>
        </p:nvSpPr>
        <p:spPr/>
        <p:txBody>
          <a:bodyPr>
            <a:normAutofit fontScale="90000"/>
          </a:bodyPr>
          <a:lstStyle/>
          <a:p>
            <a:r>
              <a:rPr lang="en-GB" dirty="0">
                <a:effectLst/>
                <a:latin typeface="Helvetica" pitchFamily="2" charset="0"/>
              </a:rPr>
              <a:t>Unsupervised learning for local structure detection</a:t>
            </a:r>
            <a:br>
              <a:rPr lang="en-GB" dirty="0">
                <a:effectLst/>
                <a:latin typeface="Helvetica" pitchFamily="2" charset="0"/>
              </a:rPr>
            </a:br>
            <a:endParaRPr lang="en-GR" dirty="0"/>
          </a:p>
        </p:txBody>
      </p:sp>
      <p:sp>
        <p:nvSpPr>
          <p:cNvPr id="3" name="Subtitle 2">
            <a:extLst>
              <a:ext uri="{FF2B5EF4-FFF2-40B4-BE49-F238E27FC236}">
                <a16:creationId xmlns:a16="http://schemas.microsoft.com/office/drawing/2014/main" id="{C4B296D7-86DC-7CB2-33FF-98BFF3E32C47}"/>
              </a:ext>
            </a:extLst>
          </p:cNvPr>
          <p:cNvSpPr>
            <a:spLocks noGrp="1"/>
          </p:cNvSpPr>
          <p:nvPr>
            <p:ph type="subTitle" idx="1"/>
          </p:nvPr>
        </p:nvSpPr>
        <p:spPr/>
        <p:txBody>
          <a:bodyPr/>
          <a:lstStyle/>
          <a:p>
            <a:r>
              <a:rPr lang="en-GR" dirty="0"/>
              <a:t>Georgios Smyridis</a:t>
            </a:r>
          </a:p>
          <a:p>
            <a:r>
              <a:rPr lang="en-GR" dirty="0"/>
              <a:t>Rimo Sarkar</a:t>
            </a:r>
          </a:p>
        </p:txBody>
      </p:sp>
    </p:spTree>
    <p:extLst>
      <p:ext uri="{BB962C8B-B14F-4D97-AF65-F5344CB8AC3E}">
        <p14:creationId xmlns:p14="http://schemas.microsoft.com/office/powerpoint/2010/main" val="176191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1" name="Rectangle 2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3098B3B-B23B-6F01-C90D-FFF90F2806A9}"/>
              </a:ext>
            </a:extLst>
          </p:cNvPr>
          <p:cNvPicPr>
            <a:picLocks noChangeAspect="1"/>
          </p:cNvPicPr>
          <p:nvPr/>
        </p:nvPicPr>
        <p:blipFill>
          <a:blip r:embed="rId5"/>
          <a:stretch>
            <a:fillRect/>
          </a:stretch>
        </p:blipFill>
        <p:spPr>
          <a:xfrm>
            <a:off x="960120" y="1169269"/>
            <a:ext cx="6002432" cy="451682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2" name="Picture 2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071180-DF12-854F-02E0-60156254492E}"/>
              </a:ext>
            </a:extLst>
          </p:cNvPr>
          <p:cNvSpPr>
            <a:spLocks noGrp="1"/>
          </p:cNvSpPr>
          <p:nvPr>
            <p:ph type="title"/>
          </p:nvPr>
        </p:nvSpPr>
        <p:spPr>
          <a:xfrm>
            <a:off x="7570382" y="957487"/>
            <a:ext cx="3707844" cy="1166282"/>
          </a:xfrm>
        </p:spPr>
        <p:txBody>
          <a:bodyPr vert="horz" lIns="91440" tIns="45720" rIns="91440" bIns="45720" rtlCol="0" anchor="b">
            <a:normAutofit/>
          </a:bodyPr>
          <a:lstStyle/>
          <a:p>
            <a:r>
              <a:rPr lang="en-US" sz="4800" dirty="0"/>
              <a:t>Goal</a:t>
            </a:r>
          </a:p>
        </p:txBody>
      </p:sp>
      <p:sp>
        <p:nvSpPr>
          <p:cNvPr id="9" name="Content Placeholder 8">
            <a:extLst>
              <a:ext uri="{FF2B5EF4-FFF2-40B4-BE49-F238E27FC236}">
                <a16:creationId xmlns:a16="http://schemas.microsoft.com/office/drawing/2014/main" id="{E47D11CC-C8FE-BB93-7183-BD2F46107E88}"/>
              </a:ext>
            </a:extLst>
          </p:cNvPr>
          <p:cNvSpPr>
            <a:spLocks noGrp="1"/>
          </p:cNvSpPr>
          <p:nvPr>
            <p:ph sz="quarter" idx="13"/>
          </p:nvPr>
        </p:nvSpPr>
        <p:spPr>
          <a:xfrm>
            <a:off x="7570382" y="2568845"/>
            <a:ext cx="3707844" cy="1717675"/>
          </a:xfrm>
        </p:spPr>
        <p:txBody>
          <a:bodyPr vert="horz" lIns="91440" tIns="45720" rIns="91440" bIns="45720" rtlCol="0">
            <a:normAutofit/>
          </a:bodyPr>
          <a:lstStyle/>
          <a:p>
            <a:pPr marL="0" indent="0" algn="ctr">
              <a:buNone/>
            </a:pPr>
            <a:r>
              <a:rPr lang="en-US" sz="2200" dirty="0"/>
              <a:t>Detect self-assembly products in colloidal systems using unsupervised learning   </a:t>
            </a:r>
          </a:p>
        </p:txBody>
      </p:sp>
    </p:spTree>
    <p:extLst>
      <p:ext uri="{BB962C8B-B14F-4D97-AF65-F5344CB8AC3E}">
        <p14:creationId xmlns:p14="http://schemas.microsoft.com/office/powerpoint/2010/main" val="356985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9F93-C6E5-07A2-6BB1-FE6188FBEC63}"/>
              </a:ext>
            </a:extLst>
          </p:cNvPr>
          <p:cNvSpPr>
            <a:spLocks noGrp="1"/>
          </p:cNvSpPr>
          <p:nvPr>
            <p:ph type="title"/>
          </p:nvPr>
        </p:nvSpPr>
        <p:spPr>
          <a:xfrm>
            <a:off x="913149" y="190814"/>
            <a:ext cx="10364451" cy="1596177"/>
          </a:xfrm>
        </p:spPr>
        <p:txBody>
          <a:bodyPr>
            <a:normAutofit/>
          </a:bodyPr>
          <a:lstStyle/>
          <a:p>
            <a:r>
              <a:rPr lang="en-GR" sz="2800" dirty="0"/>
              <a:t>SINGLE PARTICLE Environment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E8333E-F13C-7AB2-0AB3-0427ACD16083}"/>
                  </a:ext>
                </a:extLst>
              </p:cNvPr>
              <p:cNvSpPr>
                <a:spLocks noGrp="1"/>
              </p:cNvSpPr>
              <p:nvPr>
                <p:ph sz="quarter" idx="13"/>
              </p:nvPr>
            </p:nvSpPr>
            <p:spPr>
              <a:xfrm>
                <a:off x="913774" y="2169252"/>
                <a:ext cx="10363826" cy="2901758"/>
              </a:xfrm>
            </p:spPr>
            <p:txBody>
              <a:bodyPr>
                <a:normAutofit/>
              </a:bodyPr>
              <a:lstStyle/>
              <a:p>
                <a:pPr marL="0" indent="0">
                  <a:buNone/>
                </a:pPr>
                <a:r>
                  <a:rPr lang="en-GR" sz="2000" dirty="0"/>
                  <a:t>1. DEFINITION OF ENVIRONMENT</a:t>
                </a:r>
                <a:endParaRPr lang="en-GR" dirty="0"/>
              </a:p>
              <a:p>
                <a:pPr marL="0" indent="0">
                  <a:buNone/>
                </a:pPr>
                <a:endParaRPr lang="en-GR" sz="2000" dirty="0"/>
              </a:p>
              <a:p>
                <a:pPr marL="0" indent="0">
                  <a:buNone/>
                </a:pPr>
                <a:r>
                  <a:rPr lang="en-GR" dirty="0"/>
                  <a:t>2. DEFINE COMPLEX QUANTITIES CALLED averaged BOND ORDER PARAMETERS (BOPS) </a:t>
                </a:r>
                <a14:m>
                  <m:oMath xmlns:m="http://schemas.openxmlformats.org/officeDocument/2006/math">
                    <m:r>
                      <a:rPr lang="en-GR" i="1" smtClean="0">
                        <a:latin typeface="Cambria Math" panose="02040503050406030204" pitchFamily="18" charset="0"/>
                      </a:rPr>
                      <m:t>	</m:t>
                    </m:r>
                    <m:acc>
                      <m:accPr>
                        <m:chr m:val="̅"/>
                        <m:ctrlPr>
                          <a:rPr lang="en-GR"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𝑙</m:t>
                            </m:r>
                          </m:sub>
                        </m:sSub>
                      </m:e>
                    </m:acc>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GR" sz="2000" dirty="0"/>
              </a:p>
              <a:p>
                <a:pPr marL="0" indent="0">
                  <a:buNone/>
                </a:pPr>
                <a:endParaRPr lang="en-GR" sz="2000" dirty="0"/>
              </a:p>
              <a:p>
                <a:pPr marL="0" indent="0">
                  <a:buNone/>
                </a:pPr>
                <a:r>
                  <a:rPr lang="en-GR" sz="2000" dirty="0"/>
                  <a:t>3. Define a state vector </a:t>
                </a:r>
                <a14:m>
                  <m:oMath xmlns:m="http://schemas.openxmlformats.org/officeDocument/2006/math">
                    <m:r>
                      <a:rPr lang="en-US" sz="2000" b="0" i="1" smtClean="0">
                        <a:latin typeface="Cambria Math" panose="02040503050406030204" pitchFamily="18" charset="0"/>
                      </a:rPr>
                      <m:t>𝑄</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m>
                      <m:mPr>
                        <m:mcs>
                          <m:mc>
                            <m:mcPr>
                              <m:count m:val="3"/>
                              <m:mcJc m:val="center"/>
                            </m:mcPr>
                          </m:mc>
                        </m:mcs>
                        <m:ctrlPr>
                          <a:rPr lang="en-US" sz="2000" b="0" i="1" smtClean="0">
                            <a:latin typeface="Cambria Math" panose="02040503050406030204" pitchFamily="18" charset="0"/>
                          </a:rPr>
                        </m:ctrlPr>
                      </m:mPr>
                      <m:mr>
                        <m:e>
                          <m:acc>
                            <m:accPr>
                              <m:chr m:val="̅"/>
                              <m:ctrlPr>
                                <a:rPr lang="en-GR"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m:rPr>
                              <m:nor/>
                            </m:rPr>
                            <a:rPr lang="en-GR" dirty="0"/>
                            <m:t> </m:t>
                          </m:r>
                        </m:e>
                        <m:e>
                          <m:r>
                            <a:rPr lang="en-US" sz="2000" b="0" i="1" smtClean="0">
                              <a:latin typeface="Cambria Math" panose="02040503050406030204" pitchFamily="18" charset="0"/>
                            </a:rPr>
                            <m:t>…</m:t>
                          </m:r>
                        </m:e>
                        <m:e>
                          <m:acc>
                            <m:accPr>
                              <m:chr m:val="̅"/>
                              <m:ctrlPr>
                                <a:rPr lang="en-GR"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8</m:t>
                                  </m:r>
                                </m:sub>
                              </m:sSub>
                            </m:e>
                          </m:acc>
                          <m:d>
                            <m:dPr>
                              <m:ctrlPr>
                                <a:rPr lang="en-US" i="1">
                                  <a:latin typeface="Cambria Math" panose="02040503050406030204" pitchFamily="18" charset="0"/>
                                </a:rPr>
                              </m:ctrlPr>
                            </m:dPr>
                            <m:e>
                              <m:r>
                                <a:rPr lang="en-US" i="1">
                                  <a:latin typeface="Cambria Math" panose="02040503050406030204" pitchFamily="18" charset="0"/>
                                </a:rPr>
                                <m:t>𝑖</m:t>
                              </m:r>
                            </m:e>
                          </m:d>
                          <m:r>
                            <a:rPr lang="en-US" b="0" i="1" smtClean="0">
                              <a:latin typeface="Cambria Math" panose="02040503050406030204" pitchFamily="18" charset="0"/>
                            </a:rPr>
                            <m:t>)</m:t>
                          </m:r>
                          <m:r>
                            <m:rPr>
                              <m:nor/>
                            </m:rPr>
                            <a:rPr lang="en-GR" dirty="0"/>
                            <m:t> </m:t>
                          </m:r>
                        </m:e>
                      </m:mr>
                    </m:m>
                  </m:oMath>
                </a14:m>
                <a:endParaRPr lang="en-GR" sz="2000" dirty="0"/>
              </a:p>
            </p:txBody>
          </p:sp>
        </mc:Choice>
        <mc:Fallback xmlns="">
          <p:sp>
            <p:nvSpPr>
              <p:cNvPr id="3" name="Content Placeholder 2">
                <a:extLst>
                  <a:ext uri="{FF2B5EF4-FFF2-40B4-BE49-F238E27FC236}">
                    <a16:creationId xmlns:a16="http://schemas.microsoft.com/office/drawing/2014/main" id="{2CE8333E-F13C-7AB2-0AB3-0427ACD16083}"/>
                  </a:ext>
                </a:extLst>
              </p:cNvPr>
              <p:cNvSpPr>
                <a:spLocks noGrp="1" noRot="1" noChangeAspect="1" noMove="1" noResize="1" noEditPoints="1" noAdjustHandles="1" noChangeArrowheads="1" noChangeShapeType="1" noTextEdit="1"/>
              </p:cNvSpPr>
              <p:nvPr>
                <p:ph sz="quarter" idx="13"/>
              </p:nvPr>
            </p:nvSpPr>
            <p:spPr>
              <a:xfrm>
                <a:off x="913774" y="2169252"/>
                <a:ext cx="10363826" cy="2901758"/>
              </a:xfrm>
              <a:blipFill>
                <a:blip r:embed="rId3"/>
                <a:stretch>
                  <a:fillRect l="-734"/>
                </a:stretch>
              </a:blipFill>
            </p:spPr>
            <p:txBody>
              <a:bodyPr/>
              <a:lstStyle/>
              <a:p>
                <a:r>
                  <a:rPr lang="en-GR">
                    <a:noFill/>
                  </a:rPr>
                  <a:t> </a:t>
                </a:r>
              </a:p>
            </p:txBody>
          </p:sp>
        </mc:Fallback>
      </mc:AlternateContent>
    </p:spTree>
    <p:extLst>
      <p:ext uri="{BB962C8B-B14F-4D97-AF65-F5344CB8AC3E}">
        <p14:creationId xmlns:p14="http://schemas.microsoft.com/office/powerpoint/2010/main" val="935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7DD8-CB5D-6572-7C79-B8F6C18E17AE}"/>
              </a:ext>
            </a:extLst>
          </p:cNvPr>
          <p:cNvSpPr>
            <a:spLocks noGrp="1"/>
          </p:cNvSpPr>
          <p:nvPr>
            <p:ph type="title"/>
          </p:nvPr>
        </p:nvSpPr>
        <p:spPr/>
        <p:txBody>
          <a:bodyPr/>
          <a:lstStyle/>
          <a:p>
            <a:r>
              <a:rPr lang="en-GR" dirty="0"/>
              <a:t>Dimensionality reduction</a:t>
            </a:r>
          </a:p>
        </p:txBody>
      </p:sp>
      <p:sp>
        <p:nvSpPr>
          <p:cNvPr id="3" name="Content Placeholder 2">
            <a:extLst>
              <a:ext uri="{FF2B5EF4-FFF2-40B4-BE49-F238E27FC236}">
                <a16:creationId xmlns:a16="http://schemas.microsoft.com/office/drawing/2014/main" id="{DD740A39-7E34-F51B-6F05-FD11C04D13F5}"/>
              </a:ext>
            </a:extLst>
          </p:cNvPr>
          <p:cNvSpPr>
            <a:spLocks noGrp="1"/>
          </p:cNvSpPr>
          <p:nvPr>
            <p:ph sz="quarter" idx="13"/>
          </p:nvPr>
        </p:nvSpPr>
        <p:spPr/>
        <p:txBody>
          <a:bodyPr/>
          <a:lstStyle/>
          <a:p>
            <a:r>
              <a:rPr lang="en-GB" dirty="0"/>
              <a:t>U</a:t>
            </a:r>
            <a:r>
              <a:rPr lang="en-GR" dirty="0"/>
              <a:t>se Feedforward neural-network based autoencoders</a:t>
            </a:r>
          </a:p>
          <a:p>
            <a:endParaRPr lang="en-GR" dirty="0"/>
          </a:p>
          <a:p>
            <a:pPr marL="0" indent="0">
              <a:buNone/>
            </a:pPr>
            <a:endParaRPr lang="en-GR" dirty="0"/>
          </a:p>
        </p:txBody>
      </p:sp>
      <p:pic>
        <p:nvPicPr>
          <p:cNvPr id="5" name="Picture 4">
            <a:extLst>
              <a:ext uri="{FF2B5EF4-FFF2-40B4-BE49-F238E27FC236}">
                <a16:creationId xmlns:a16="http://schemas.microsoft.com/office/drawing/2014/main" id="{CD969948-2F6E-F5D4-5359-10D9701E4AE0}"/>
              </a:ext>
            </a:extLst>
          </p:cNvPr>
          <p:cNvPicPr>
            <a:picLocks noChangeAspect="1"/>
          </p:cNvPicPr>
          <p:nvPr/>
        </p:nvPicPr>
        <p:blipFill>
          <a:blip r:embed="rId3"/>
          <a:stretch>
            <a:fillRect/>
          </a:stretch>
        </p:blipFill>
        <p:spPr>
          <a:xfrm>
            <a:off x="2209487" y="3141249"/>
            <a:ext cx="7772400" cy="2649950"/>
          </a:xfrm>
          <a:prstGeom prst="rect">
            <a:avLst/>
          </a:prstGeom>
        </p:spPr>
      </p:pic>
    </p:spTree>
    <p:extLst>
      <p:ext uri="{BB962C8B-B14F-4D97-AF65-F5344CB8AC3E}">
        <p14:creationId xmlns:p14="http://schemas.microsoft.com/office/powerpoint/2010/main" val="429121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21C-35EB-CE4C-5802-AA00AB99427F}"/>
              </a:ext>
            </a:extLst>
          </p:cNvPr>
          <p:cNvSpPr>
            <a:spLocks noGrp="1"/>
          </p:cNvSpPr>
          <p:nvPr>
            <p:ph type="title"/>
          </p:nvPr>
        </p:nvSpPr>
        <p:spPr/>
        <p:txBody>
          <a:bodyPr/>
          <a:lstStyle/>
          <a:p>
            <a:r>
              <a:rPr lang="en-GR" dirty="0"/>
              <a:t>Clustering</a:t>
            </a:r>
          </a:p>
        </p:txBody>
      </p:sp>
      <p:pic>
        <p:nvPicPr>
          <p:cNvPr id="1028" name="Picture 4" descr="Gaussian Mixture Models: What are they &amp; when to use? - Data Analytics">
            <a:extLst>
              <a:ext uri="{FF2B5EF4-FFF2-40B4-BE49-F238E27FC236}">
                <a16:creationId xmlns:a16="http://schemas.microsoft.com/office/drawing/2014/main" id="{A88191FB-7577-5BB9-F2F5-2B2AF71832C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19252" y="2417634"/>
            <a:ext cx="6096000"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637E30-C403-7B81-4623-3580209A74E9}"/>
              </a:ext>
            </a:extLst>
          </p:cNvPr>
          <p:cNvSpPr txBox="1"/>
          <p:nvPr/>
        </p:nvSpPr>
        <p:spPr>
          <a:xfrm>
            <a:off x="776748" y="2551470"/>
            <a:ext cx="4173793" cy="646331"/>
          </a:xfrm>
          <a:prstGeom prst="rect">
            <a:avLst/>
          </a:prstGeom>
          <a:noFill/>
        </p:spPr>
        <p:txBody>
          <a:bodyPr wrap="square" rtlCol="0">
            <a:spAutoFit/>
          </a:bodyPr>
          <a:lstStyle/>
          <a:p>
            <a:r>
              <a:rPr lang="en-GR" dirty="0"/>
              <a:t>CLUSTERING WITH GAUSSIAN MIXTURE MODEL</a:t>
            </a:r>
          </a:p>
        </p:txBody>
      </p:sp>
    </p:spTree>
    <p:extLst>
      <p:ext uri="{BB962C8B-B14F-4D97-AF65-F5344CB8AC3E}">
        <p14:creationId xmlns:p14="http://schemas.microsoft.com/office/powerpoint/2010/main" val="140073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EEF-ACB0-1E79-336C-D31F16889D8F}"/>
              </a:ext>
            </a:extLst>
          </p:cNvPr>
          <p:cNvSpPr>
            <a:spLocks noGrp="1"/>
          </p:cNvSpPr>
          <p:nvPr>
            <p:ph type="title"/>
          </p:nvPr>
        </p:nvSpPr>
        <p:spPr/>
        <p:txBody>
          <a:bodyPr/>
          <a:lstStyle/>
          <a:p>
            <a:r>
              <a:rPr lang="en-GR" dirty="0"/>
              <a:t>LEARNING FROM THE AUTOENCODER</a:t>
            </a:r>
          </a:p>
        </p:txBody>
      </p:sp>
      <p:sp>
        <p:nvSpPr>
          <p:cNvPr id="3" name="Content Placeholder 2">
            <a:extLst>
              <a:ext uri="{FF2B5EF4-FFF2-40B4-BE49-F238E27FC236}">
                <a16:creationId xmlns:a16="http://schemas.microsoft.com/office/drawing/2014/main" id="{6E4394F9-E1C3-2B84-F01C-8CBD0857A674}"/>
              </a:ext>
            </a:extLst>
          </p:cNvPr>
          <p:cNvSpPr>
            <a:spLocks noGrp="1"/>
          </p:cNvSpPr>
          <p:nvPr>
            <p:ph sz="quarter" idx="13"/>
          </p:nvPr>
        </p:nvSpPr>
        <p:spPr/>
        <p:txBody>
          <a:bodyPr/>
          <a:lstStyle/>
          <a:p>
            <a:r>
              <a:rPr lang="en-GR" dirty="0"/>
              <a:t>CONTRIBUTION ANALYSIS: INPUT PERTURBATION AND IMPROVED SPEWISE METHODS A AND B</a:t>
            </a:r>
          </a:p>
          <a:p>
            <a:endParaRPr lang="en-GR" dirty="0"/>
          </a:p>
          <a:p>
            <a:r>
              <a:rPr lang="en-GR" dirty="0"/>
              <a:t>INPUT PERTURBATION: WE ADD A PERTURBATION IN A SINGLE INPUT NODE</a:t>
            </a:r>
          </a:p>
          <a:p>
            <a:endParaRPr lang="en-GR" dirty="0"/>
          </a:p>
          <a:p>
            <a:r>
              <a:rPr lang="en-GR" dirty="0"/>
              <a:t>STEPWISE METHODS: INCLUDE/DISCLUDE INPUT NODE(S)</a:t>
            </a:r>
          </a:p>
          <a:p>
            <a:endParaRPr lang="en-GR" dirty="0"/>
          </a:p>
          <a:p>
            <a:r>
              <a:rPr lang="en-GR" dirty="0"/>
              <a:t>WHEN THE COST FUNCTION (MSE) INCREASES THE DIMENSION IS IMPORTANT</a:t>
            </a:r>
          </a:p>
        </p:txBody>
      </p:sp>
    </p:spTree>
    <p:extLst>
      <p:ext uri="{BB962C8B-B14F-4D97-AF65-F5344CB8AC3E}">
        <p14:creationId xmlns:p14="http://schemas.microsoft.com/office/powerpoint/2010/main" val="367650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5D48-E36C-7314-0548-98D0F94975F5}"/>
              </a:ext>
            </a:extLst>
          </p:cNvPr>
          <p:cNvSpPr>
            <a:spLocks noGrp="1"/>
          </p:cNvSpPr>
          <p:nvPr>
            <p:ph type="title"/>
          </p:nvPr>
        </p:nvSpPr>
        <p:spPr/>
        <p:txBody>
          <a:bodyPr/>
          <a:lstStyle/>
          <a:p>
            <a:r>
              <a:rPr lang="en-GR" dirty="0"/>
              <a:t>WORKFLOW</a:t>
            </a:r>
          </a:p>
        </p:txBody>
      </p:sp>
      <p:pic>
        <p:nvPicPr>
          <p:cNvPr id="4" name="Content Placeholder 3">
            <a:extLst>
              <a:ext uri="{FF2B5EF4-FFF2-40B4-BE49-F238E27FC236}">
                <a16:creationId xmlns:a16="http://schemas.microsoft.com/office/drawing/2014/main" id="{2C4ADBF9-58BB-C9D7-1346-ABEE3C2180C1}"/>
              </a:ext>
            </a:extLst>
          </p:cNvPr>
          <p:cNvPicPr>
            <a:picLocks noGrp="1" noChangeAspect="1"/>
          </p:cNvPicPr>
          <p:nvPr>
            <p:ph sz="quarter" idx="13"/>
          </p:nvPr>
        </p:nvPicPr>
        <p:blipFill>
          <a:blip r:embed="rId3"/>
          <a:stretch>
            <a:fillRect/>
          </a:stretch>
        </p:blipFill>
        <p:spPr>
          <a:xfrm>
            <a:off x="1333500" y="3139281"/>
            <a:ext cx="9525000" cy="1879600"/>
          </a:xfrm>
          <a:prstGeom prst="rect">
            <a:avLst/>
          </a:prstGeom>
        </p:spPr>
      </p:pic>
    </p:spTree>
    <p:extLst>
      <p:ext uri="{BB962C8B-B14F-4D97-AF65-F5344CB8AC3E}">
        <p14:creationId xmlns:p14="http://schemas.microsoft.com/office/powerpoint/2010/main" val="174213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BB1-86B3-5012-5297-F05600A70338}"/>
              </a:ext>
            </a:extLst>
          </p:cNvPr>
          <p:cNvSpPr>
            <a:spLocks noGrp="1"/>
          </p:cNvSpPr>
          <p:nvPr>
            <p:ph type="title"/>
          </p:nvPr>
        </p:nvSpPr>
        <p:spPr/>
        <p:txBody>
          <a:bodyPr/>
          <a:lstStyle/>
          <a:p>
            <a:r>
              <a:rPr lang="en-GR" dirty="0"/>
              <a:t>NEXT STEPS</a:t>
            </a:r>
          </a:p>
        </p:txBody>
      </p:sp>
      <p:pic>
        <p:nvPicPr>
          <p:cNvPr id="5" name="Content Placeholder 4">
            <a:extLst>
              <a:ext uri="{FF2B5EF4-FFF2-40B4-BE49-F238E27FC236}">
                <a16:creationId xmlns:a16="http://schemas.microsoft.com/office/drawing/2014/main" id="{B7600381-3F65-2264-AC06-966E8380B209}"/>
              </a:ext>
            </a:extLst>
          </p:cNvPr>
          <p:cNvPicPr>
            <a:picLocks noGrp="1" noChangeAspect="1"/>
          </p:cNvPicPr>
          <p:nvPr>
            <p:ph sz="quarter" idx="13"/>
          </p:nvPr>
        </p:nvPicPr>
        <p:blipFill>
          <a:blip r:embed="rId3"/>
          <a:stretch>
            <a:fillRect/>
          </a:stretch>
        </p:blipFill>
        <p:spPr>
          <a:xfrm>
            <a:off x="6366389" y="2214694"/>
            <a:ext cx="4296695" cy="3891786"/>
          </a:xfrm>
        </p:spPr>
      </p:pic>
      <p:sp>
        <p:nvSpPr>
          <p:cNvPr id="6" name="TextBox 5">
            <a:extLst>
              <a:ext uri="{FF2B5EF4-FFF2-40B4-BE49-F238E27FC236}">
                <a16:creationId xmlns:a16="http://schemas.microsoft.com/office/drawing/2014/main" id="{4A9F9171-174C-47CE-A89E-781D75A268F7}"/>
              </a:ext>
            </a:extLst>
          </p:cNvPr>
          <p:cNvSpPr txBox="1"/>
          <p:nvPr/>
        </p:nvSpPr>
        <p:spPr>
          <a:xfrm>
            <a:off x="913775" y="2505670"/>
            <a:ext cx="4911838" cy="1754326"/>
          </a:xfrm>
          <a:prstGeom prst="rect">
            <a:avLst/>
          </a:prstGeom>
          <a:noFill/>
        </p:spPr>
        <p:txBody>
          <a:bodyPr wrap="square" rtlCol="0">
            <a:spAutoFit/>
          </a:bodyPr>
          <a:lstStyle/>
          <a:p>
            <a:pPr marL="285750" indent="-285750">
              <a:buFont typeface="Arial" panose="020B0604020202020204" pitchFamily="34" charset="0"/>
              <a:buChar char="•"/>
            </a:pPr>
            <a:r>
              <a:rPr lang="en-GR" dirty="0"/>
              <a:t>NVT SIMULATION OF SQUARE SHOULDER PARTICLES IN 2D </a:t>
            </a:r>
          </a:p>
          <a:p>
            <a:endParaRPr lang="en-GR" dirty="0"/>
          </a:p>
          <a:p>
            <a:pPr marL="285750" indent="-285750">
              <a:buFont typeface="Arial" panose="020B0604020202020204" pitchFamily="34" charset="0"/>
              <a:buChar char="•"/>
            </a:pPr>
            <a:r>
              <a:rPr lang="en-GR" dirty="0"/>
              <a:t>APPLY THE ABOVE METHODOLOGY TO DETECT PHASES</a:t>
            </a:r>
          </a:p>
          <a:p>
            <a:pPr marL="285750" indent="-285750">
              <a:buFont typeface="Arial" panose="020B0604020202020204" pitchFamily="34" charset="0"/>
              <a:buChar char="•"/>
            </a:pPr>
            <a:endParaRPr lang="en-GR" dirty="0"/>
          </a:p>
        </p:txBody>
      </p:sp>
    </p:spTree>
    <p:extLst>
      <p:ext uri="{BB962C8B-B14F-4D97-AF65-F5344CB8AC3E}">
        <p14:creationId xmlns:p14="http://schemas.microsoft.com/office/powerpoint/2010/main" val="24754726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295</TotalTime>
  <Words>342</Words>
  <Application>Microsoft Macintosh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Helvetica</vt:lpstr>
      <vt:lpstr>Tw Cen MT</vt:lpstr>
      <vt:lpstr>Droplet</vt:lpstr>
      <vt:lpstr>Unsupervised learning for local structure detection </vt:lpstr>
      <vt:lpstr>Goal</vt:lpstr>
      <vt:lpstr>SINGLE PARTICLE Environment description</vt:lpstr>
      <vt:lpstr>Dimensionality reduction</vt:lpstr>
      <vt:lpstr>Clustering</vt:lpstr>
      <vt:lpstr>LEARNING FROM THE AUTOENCODER</vt:lpstr>
      <vt:lpstr>WORKFLOW</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Georgios Smyridis</dc:creator>
  <cp:lastModifiedBy>Georgios Smyridis</cp:lastModifiedBy>
  <cp:revision>3</cp:revision>
  <dcterms:created xsi:type="dcterms:W3CDTF">2023-06-01T08:10:07Z</dcterms:created>
  <dcterms:modified xsi:type="dcterms:W3CDTF">2023-06-01T13:09:31Z</dcterms:modified>
</cp:coreProperties>
</file>