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97" r:id="rId4"/>
    <p:sldId id="298" r:id="rId5"/>
    <p:sldId id="299" r:id="rId6"/>
    <p:sldId id="301" r:id="rId7"/>
    <p:sldId id="300" r:id="rId8"/>
    <p:sldId id="302" r:id="rId9"/>
    <p:sldId id="303" r:id="rId10"/>
  </p:sldIdLst>
  <p:sldSz cx="12192000" cy="6858000"/>
  <p:notesSz cx="6858000" cy="9144000"/>
  <p:embeddedFontLst>
    <p:embeddedFont>
      <p:font typeface="Comfortaa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pos="211">
          <p15:clr>
            <a:srgbClr val="A4A3A4"/>
          </p15:clr>
        </p15:guide>
        <p15:guide id="3" pos="7469">
          <p15:clr>
            <a:srgbClr val="A4A3A4"/>
          </p15:clr>
        </p15:guide>
        <p15:guide id="4" pos="665">
          <p15:clr>
            <a:srgbClr val="A4A3A4"/>
          </p15:clr>
        </p15:guide>
        <p15:guide id="5" orient="horz" pos="1071">
          <p15:clr>
            <a:srgbClr val="A4A3A4"/>
          </p15:clr>
        </p15:guide>
        <p15:guide id="6" orient="horz" pos="2432">
          <p15:clr>
            <a:srgbClr val="A4A3A4"/>
          </p15:clr>
        </p15:guide>
        <p15:guide id="7" orient="horz" pos="2863">
          <p15:clr>
            <a:srgbClr val="A4A3A4"/>
          </p15:clr>
        </p15:guide>
        <p15:guide id="8" pos="3840">
          <p15:clr>
            <a:srgbClr val="A4A3A4"/>
          </p15:clr>
        </p15:guide>
        <p15:guide id="9" pos="483">
          <p15:clr>
            <a:srgbClr val="A4A3A4"/>
          </p15:clr>
        </p15:guide>
        <p15:guide id="10" pos="406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j8cMAQiL5Yme+i+u1MjZcQbm8O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A60870-D28E-4C88-BD7B-D2EC7EDB52AF}">
  <a:tblStyle styleId="{79A60870-D28E-4C88-BD7B-D2EC7EDB5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41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>
        <p:guide orient="horz" pos="3339"/>
        <p:guide pos="211"/>
        <p:guide pos="7469"/>
        <p:guide pos="665"/>
        <p:guide orient="horz" pos="1071"/>
        <p:guide orient="horz" pos="2432"/>
        <p:guide orient="horz" pos="2863"/>
        <p:guide pos="3840"/>
        <p:guide pos="483"/>
        <p:guide pos="40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72" Type="http://customschemas.google.com/relationships/presentationmetadata" Target="metadata"/><Relationship Id="rId3" Type="http://schemas.openxmlformats.org/officeDocument/2006/relationships/slide" Target="slides/slide2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21861ad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1421861ad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326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21861ad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1421861ad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429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21861ad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1421861ad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52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414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21861ad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1421861ad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2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21861ad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g1421861ad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791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21861ad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9" name="Google Shape;269;g1421861ad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42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mforta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93644" y="174625"/>
            <a:ext cx="1051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None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/>
        </p:nvSpPr>
        <p:spPr>
          <a:xfrm>
            <a:off x="974494" y="1345911"/>
            <a:ext cx="9870094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2060"/>
                </a:solidFill>
                <a:latin typeface="Comfortaa"/>
                <a:sym typeface="Comfortaa"/>
              </a:rPr>
              <a:t>Object Detection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rgbClr val="002060"/>
                </a:solidFill>
                <a:latin typeface="Comfortaa"/>
                <a:ea typeface="Arial"/>
                <a:cs typeface="Arial"/>
                <a:sym typeface="Comfortaa"/>
              </a:rPr>
              <a:t>And semantic Segmentation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9;p1">
            <a:extLst>
              <a:ext uri="{FF2B5EF4-FFF2-40B4-BE49-F238E27FC236}">
                <a16:creationId xmlns:a16="http://schemas.microsoft.com/office/drawing/2014/main" id="{E3DE23EE-10DB-B0C7-AADF-AFAC6446E36B}"/>
              </a:ext>
            </a:extLst>
          </p:cNvPr>
          <p:cNvSpPr txBox="1"/>
          <p:nvPr/>
        </p:nvSpPr>
        <p:spPr>
          <a:xfrm>
            <a:off x="974494" y="5425590"/>
            <a:ext cx="107984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mfortaa"/>
                <a:sym typeface="Comfortaa"/>
              </a:rPr>
              <a:t>Georges Nasrallah inmind.ai ML Academy                                                    August 2024</a:t>
            </a:r>
            <a:endParaRPr lang="en-US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1861ad58_0_10"/>
          <p:cNvSpPr/>
          <p:nvPr/>
        </p:nvSpPr>
        <p:spPr>
          <a:xfrm>
            <a:off x="765375" y="663597"/>
            <a:ext cx="3434400" cy="5907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How to choose a Model</a:t>
            </a:r>
            <a:endParaRPr sz="1600" b="1" i="0" u="none" strike="noStrike" cap="none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g1421861ad58_0_10"/>
          <p:cNvSpPr txBox="1"/>
          <p:nvPr/>
        </p:nvSpPr>
        <p:spPr>
          <a:xfrm>
            <a:off x="10660913" y="258726"/>
            <a:ext cx="15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29;p44">
            <a:extLst>
              <a:ext uri="{FF2B5EF4-FFF2-40B4-BE49-F238E27FC236}">
                <a16:creationId xmlns:a16="http://schemas.microsoft.com/office/drawing/2014/main" id="{B2670A05-16BD-4FEB-A018-B00C355611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63570" y="1897550"/>
            <a:ext cx="10562043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Type of the problem (classification, object detection …)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Data Size and Data quality 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Task Complexity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Model Complexity and Accuracy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Model Size and inference time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Comfortaa" panose="020B0604020202020204" charset="0"/>
            </a:endParaRP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Balance Model Complexity and Accuracy vs Task Complexity vs Data Size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2060"/>
              </a:solidFill>
              <a:latin typeface="Comfortaa" panose="020B0604020202020204" charset="0"/>
            </a:endParaRPr>
          </a:p>
        </p:txBody>
      </p:sp>
      <p:sp>
        <p:nvSpPr>
          <p:cNvPr id="7" name="Google Shape;273;g1421861ad58_0_10">
            <a:extLst>
              <a:ext uri="{FF2B5EF4-FFF2-40B4-BE49-F238E27FC236}">
                <a16:creationId xmlns:a16="http://schemas.microsoft.com/office/drawing/2014/main" id="{B05B50E5-A3BB-4322-A5C4-96E49A78BEA7}"/>
              </a:ext>
            </a:extLst>
          </p:cNvPr>
          <p:cNvSpPr/>
          <p:nvPr/>
        </p:nvSpPr>
        <p:spPr>
          <a:xfrm>
            <a:off x="-66675" y="284149"/>
            <a:ext cx="4965150" cy="3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 Final Project ML Academy | </a:t>
            </a:r>
            <a:r>
              <a:rPr lang="en-US" sz="1100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Georges Nasrallah</a:t>
            </a: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/>
        </p:nvSpPr>
        <p:spPr>
          <a:xfrm>
            <a:off x="3622444" y="3090300"/>
            <a:ext cx="7371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rgbClr val="002060"/>
                </a:solidFill>
                <a:latin typeface="Comfortaa"/>
                <a:ea typeface="Comfortaa"/>
                <a:cs typeface="Comfortaa"/>
                <a:sym typeface="Comfortaa"/>
              </a:rPr>
              <a:t>Object Detection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2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1861ad58_0_10"/>
          <p:cNvSpPr/>
          <p:nvPr/>
        </p:nvSpPr>
        <p:spPr>
          <a:xfrm>
            <a:off x="765375" y="663597"/>
            <a:ext cx="3434400" cy="5907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YOLO</a:t>
            </a:r>
            <a:endParaRPr sz="1600" b="1" i="0" u="none" strike="noStrike" cap="none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g1421861ad58_0_10"/>
          <p:cNvSpPr txBox="1"/>
          <p:nvPr/>
        </p:nvSpPr>
        <p:spPr>
          <a:xfrm>
            <a:off x="10660913" y="258726"/>
            <a:ext cx="15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29;p44">
            <a:extLst>
              <a:ext uri="{FF2B5EF4-FFF2-40B4-BE49-F238E27FC236}">
                <a16:creationId xmlns:a16="http://schemas.microsoft.com/office/drawing/2014/main" id="{B2670A05-16BD-4FEB-A018-B00C355611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63570" y="4059725"/>
            <a:ext cx="10562043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Comfortaa" panose="020B0604020202020204" charset="0"/>
            </a:endParaRP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Balance Model Complexity and Accuracy vs Task Complexity vs Data Size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2060"/>
              </a:solidFill>
              <a:latin typeface="Comfortaa" panose="020B0604020202020204" charset="0"/>
            </a:endParaRPr>
          </a:p>
        </p:txBody>
      </p:sp>
      <p:sp>
        <p:nvSpPr>
          <p:cNvPr id="7" name="Google Shape;273;g1421861ad58_0_10">
            <a:extLst>
              <a:ext uri="{FF2B5EF4-FFF2-40B4-BE49-F238E27FC236}">
                <a16:creationId xmlns:a16="http://schemas.microsoft.com/office/drawing/2014/main" id="{B05B50E5-A3BB-4322-A5C4-96E49A78BEA7}"/>
              </a:ext>
            </a:extLst>
          </p:cNvPr>
          <p:cNvSpPr/>
          <p:nvPr/>
        </p:nvSpPr>
        <p:spPr>
          <a:xfrm>
            <a:off x="-66675" y="284149"/>
            <a:ext cx="4965150" cy="3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 Final Project ML Academy | </a:t>
            </a:r>
            <a:r>
              <a:rPr lang="en-US" sz="1100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Georges Nasrallah</a:t>
            </a: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8B2D94-E376-0753-FF1C-DEA0BC4B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86765"/>
              </p:ext>
            </p:extLst>
          </p:nvPr>
        </p:nvGraphicFramePr>
        <p:xfrm>
          <a:off x="2080591" y="1766696"/>
          <a:ext cx="8128000" cy="1630680"/>
        </p:xfrm>
        <a:graphic>
          <a:graphicData uri="http://schemas.openxmlformats.org/drawingml/2006/table">
            <a:tbl>
              <a:tblPr firstRow="1" bandRow="1">
                <a:tableStyleId>{79A60870-D28E-4C88-BD7B-D2EC7EDB52AF}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296454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55662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2099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3861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6902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2060"/>
                        </a:solidFill>
                        <a:latin typeface="Comforta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YoloV7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YoloV5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YoloV7 Tiny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YoloV8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2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Parameters</a:t>
                      </a:r>
                    </a:p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(million)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11.2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1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11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Ap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51.4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38.7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Comfortaa" panose="020B0604020202020204" charset="0"/>
                        </a:rPr>
                        <a:t>44.9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0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71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1861ad58_0_10"/>
          <p:cNvSpPr/>
          <p:nvPr/>
        </p:nvSpPr>
        <p:spPr>
          <a:xfrm>
            <a:off x="765375" y="663597"/>
            <a:ext cx="3434400" cy="5907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i="0" u="none" strike="noStrike" cap="none" dirty="0" err="1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DataSet</a:t>
            </a:r>
            <a:r>
              <a:rPr lang="en-US" sz="1600" b="1" i="0" u="none" strike="noStrike" cap="none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 and Augmentation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And transfer learning</a:t>
            </a:r>
            <a:endParaRPr sz="1600" b="1" i="0" u="none" strike="noStrike" cap="none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g1421861ad58_0_10"/>
          <p:cNvSpPr txBox="1"/>
          <p:nvPr/>
        </p:nvSpPr>
        <p:spPr>
          <a:xfrm>
            <a:off x="10660913" y="258726"/>
            <a:ext cx="15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73;g1421861ad58_0_10">
            <a:extLst>
              <a:ext uri="{FF2B5EF4-FFF2-40B4-BE49-F238E27FC236}">
                <a16:creationId xmlns:a16="http://schemas.microsoft.com/office/drawing/2014/main" id="{B05B50E5-A3BB-4322-A5C4-96E49A78BEA7}"/>
              </a:ext>
            </a:extLst>
          </p:cNvPr>
          <p:cNvSpPr/>
          <p:nvPr/>
        </p:nvSpPr>
        <p:spPr>
          <a:xfrm>
            <a:off x="-66675" y="284149"/>
            <a:ext cx="4965150" cy="3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 Final Project ML Academy | </a:t>
            </a:r>
            <a:r>
              <a:rPr lang="en-US" sz="1100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Georges Nasrallah</a:t>
            </a: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47EBF7-8D65-740C-F32C-E8B889DC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5" y="1898500"/>
            <a:ext cx="3953890" cy="39293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55E60E-A51D-FF57-3CE3-7A3375982E9D}"/>
              </a:ext>
            </a:extLst>
          </p:cNvPr>
          <p:cNvSpPr txBox="1"/>
          <p:nvPr/>
        </p:nvSpPr>
        <p:spPr>
          <a:xfrm>
            <a:off x="7992227" y="958947"/>
            <a:ext cx="3235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Fine tuning technique used:</a:t>
            </a:r>
          </a:p>
          <a:p>
            <a:endParaRPr lang="en-US" sz="1600" dirty="0">
              <a:solidFill>
                <a:srgbClr val="002060"/>
              </a:solidFill>
              <a:latin typeface="Comfortaa" panose="020B060402020202020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Freeze layers and gradually unfreeze them</a:t>
            </a:r>
          </a:p>
          <a:p>
            <a:endParaRPr lang="en-US" sz="1600" dirty="0">
              <a:solidFill>
                <a:srgbClr val="002060"/>
              </a:solidFill>
              <a:latin typeface="Comfortaa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5351E-BF05-12C9-8EA9-FF60E5DAFDF4}"/>
              </a:ext>
            </a:extLst>
          </p:cNvPr>
          <p:cNvSpPr txBox="1"/>
          <p:nvPr/>
        </p:nvSpPr>
        <p:spPr>
          <a:xfrm>
            <a:off x="7446769" y="3078361"/>
            <a:ext cx="6428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1. 50 epochs at 50 </a:t>
            </a:r>
            <a:r>
              <a:rPr lang="en-US" sz="1600" dirty="0" err="1">
                <a:solidFill>
                  <a:srgbClr val="002060"/>
                </a:solidFill>
                <a:latin typeface="Comfortaa" panose="020B0604020202020204" charset="0"/>
              </a:rPr>
              <a:t>freezed</a:t>
            </a: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 layers </a:t>
            </a:r>
          </a:p>
          <a:p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2. 100 epochs at 35 </a:t>
            </a:r>
            <a:r>
              <a:rPr lang="en-US" sz="1600" dirty="0" err="1">
                <a:solidFill>
                  <a:srgbClr val="002060"/>
                </a:solidFill>
                <a:latin typeface="Comfortaa" panose="020B0604020202020204" charset="0"/>
              </a:rPr>
              <a:t>freezed</a:t>
            </a: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 layers </a:t>
            </a:r>
          </a:p>
          <a:p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3. 100 epochs at 25 </a:t>
            </a:r>
            <a:r>
              <a:rPr lang="en-US" sz="1600" dirty="0" err="1">
                <a:solidFill>
                  <a:srgbClr val="002060"/>
                </a:solidFill>
                <a:latin typeface="Comfortaa" panose="020B0604020202020204" charset="0"/>
              </a:rPr>
              <a:t>freezed</a:t>
            </a: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 layers </a:t>
            </a:r>
          </a:p>
          <a:p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4. 100 epochs at 20 </a:t>
            </a:r>
            <a:r>
              <a:rPr lang="en-US" sz="1600" dirty="0" err="1">
                <a:solidFill>
                  <a:srgbClr val="002060"/>
                </a:solidFill>
                <a:latin typeface="Comfortaa" panose="020B0604020202020204" charset="0"/>
              </a:rPr>
              <a:t>freezed</a:t>
            </a: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 layers </a:t>
            </a:r>
          </a:p>
          <a:p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5. 200 epochs at 0 </a:t>
            </a:r>
            <a:r>
              <a:rPr lang="en-US" sz="1600" dirty="0" err="1">
                <a:solidFill>
                  <a:srgbClr val="002060"/>
                </a:solidFill>
                <a:latin typeface="Comfortaa" panose="020B0604020202020204" charset="0"/>
              </a:rPr>
              <a:t>freezed</a:t>
            </a: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 layers  </a:t>
            </a:r>
          </a:p>
          <a:p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6. 150 epochs at 0 </a:t>
            </a:r>
            <a:r>
              <a:rPr lang="en-US" sz="1600" dirty="0" err="1">
                <a:solidFill>
                  <a:srgbClr val="002060"/>
                </a:solidFill>
                <a:latin typeface="Comfortaa" panose="020B0604020202020204" charset="0"/>
              </a:rPr>
              <a:t>freezed</a:t>
            </a: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 higher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D6097-5B15-864D-5F55-23D4FEDDF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659" y="958947"/>
            <a:ext cx="2860296" cy="18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/>
        </p:nvSpPr>
        <p:spPr>
          <a:xfrm>
            <a:off x="2755669" y="3090300"/>
            <a:ext cx="7371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rgbClr val="002060"/>
                </a:solidFill>
                <a:latin typeface="Comfortaa"/>
                <a:ea typeface="Comfortaa"/>
                <a:cs typeface="Comfortaa"/>
                <a:sym typeface="Comfortaa"/>
              </a:rPr>
              <a:t>Semantic Segmentation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87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1861ad58_0_10"/>
          <p:cNvSpPr/>
          <p:nvPr/>
        </p:nvSpPr>
        <p:spPr>
          <a:xfrm>
            <a:off x="765375" y="663597"/>
            <a:ext cx="3434400" cy="5907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DeepLabV3+</a:t>
            </a:r>
            <a:endParaRPr sz="1600" b="1" i="0" u="none" strike="noStrike" cap="none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g1421861ad58_0_10"/>
          <p:cNvSpPr txBox="1"/>
          <p:nvPr/>
        </p:nvSpPr>
        <p:spPr>
          <a:xfrm>
            <a:off x="10660913" y="258726"/>
            <a:ext cx="15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29;p44">
            <a:extLst>
              <a:ext uri="{FF2B5EF4-FFF2-40B4-BE49-F238E27FC236}">
                <a16:creationId xmlns:a16="http://schemas.microsoft.com/office/drawing/2014/main" id="{B2670A05-16BD-4FEB-A018-B00C355611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6675" y="1325946"/>
            <a:ext cx="5092500" cy="2578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Comfortaa" panose="020B0604020202020204" charset="0"/>
              </a:rPr>
              <a:t>Atrous</a:t>
            </a: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 Convolutions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Comfortaa" panose="020B0604020202020204" charset="0"/>
              </a:rPr>
              <a:t>Depthwise</a:t>
            </a: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 Separable Convolutions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Backbone integration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Less complex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2060"/>
              </a:solidFill>
              <a:latin typeface="Comfortaa" panose="020B0604020202020204" charset="0"/>
            </a:endParaRPr>
          </a:p>
        </p:txBody>
      </p:sp>
      <p:sp>
        <p:nvSpPr>
          <p:cNvPr id="7" name="Google Shape;273;g1421861ad58_0_10">
            <a:extLst>
              <a:ext uri="{FF2B5EF4-FFF2-40B4-BE49-F238E27FC236}">
                <a16:creationId xmlns:a16="http://schemas.microsoft.com/office/drawing/2014/main" id="{B05B50E5-A3BB-4322-A5C4-96E49A78BEA7}"/>
              </a:ext>
            </a:extLst>
          </p:cNvPr>
          <p:cNvSpPr/>
          <p:nvPr/>
        </p:nvSpPr>
        <p:spPr>
          <a:xfrm>
            <a:off x="-66675" y="284149"/>
            <a:ext cx="4965150" cy="3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 Final Project ML Academy | </a:t>
            </a:r>
            <a:r>
              <a:rPr lang="en-US" sz="1100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Georges Nasrallah</a:t>
            </a: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B975B-2FBD-99F6-1DD5-F203DF151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76" y="827459"/>
            <a:ext cx="7559301" cy="3923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0F65B-EA84-2322-ABF4-76D283E16A75}"/>
              </a:ext>
            </a:extLst>
          </p:cNvPr>
          <p:cNvSpPr txBox="1"/>
          <p:nvPr/>
        </p:nvSpPr>
        <p:spPr>
          <a:xfrm>
            <a:off x="0" y="4165396"/>
            <a:ext cx="6134100" cy="503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</a:pPr>
            <a:r>
              <a:rPr lang="en-US" sz="2000" dirty="0">
                <a:solidFill>
                  <a:srgbClr val="002060"/>
                </a:solidFill>
                <a:latin typeface="Comfortaa" panose="020B0604020202020204" charset="0"/>
              </a:rPr>
              <a:t>Modified ResNet50 as a backbone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9A1BD-5AA1-7791-9886-FCF0743FC62B}"/>
              </a:ext>
            </a:extLst>
          </p:cNvPr>
          <p:cNvSpPr txBox="1"/>
          <p:nvPr/>
        </p:nvSpPr>
        <p:spPr>
          <a:xfrm>
            <a:off x="542925" y="5693030"/>
            <a:ext cx="10480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Comfortaa" panose="020B0604020202020204" charset="0"/>
              </a:rPr>
              <a:t>[1] The Effect of Resnet Model as Feature Extractor Network to Performance of DeepLabV3 Model for Semantic Satellite Image Segmentation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56270-3B7E-098D-EB1B-FB3C8060AB28}"/>
              </a:ext>
            </a:extLst>
          </p:cNvPr>
          <p:cNvSpPr txBox="1"/>
          <p:nvPr/>
        </p:nvSpPr>
        <p:spPr>
          <a:xfrm>
            <a:off x="542925" y="5984517"/>
            <a:ext cx="6856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Comfortaa" panose="020B0604020202020204" charset="0"/>
              </a:rPr>
              <a:t>[2] Encoder-Decoder with </a:t>
            </a:r>
            <a:r>
              <a:rPr lang="en-US" sz="1100" dirty="0" err="1">
                <a:solidFill>
                  <a:srgbClr val="002060"/>
                </a:solidFill>
                <a:latin typeface="Comfortaa" panose="020B0604020202020204" charset="0"/>
              </a:rPr>
              <a:t>Atrous</a:t>
            </a:r>
            <a:r>
              <a:rPr lang="en-US" sz="1100" dirty="0">
                <a:solidFill>
                  <a:srgbClr val="002060"/>
                </a:solidFill>
                <a:latin typeface="Comfortaa" panose="020B0604020202020204" charset="0"/>
              </a:rPr>
              <a:t> Separable Convolution for Semantic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221402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1861ad58_0_10"/>
          <p:cNvSpPr/>
          <p:nvPr/>
        </p:nvSpPr>
        <p:spPr>
          <a:xfrm>
            <a:off x="765375" y="663597"/>
            <a:ext cx="3434400" cy="5907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Training Schedule</a:t>
            </a:r>
            <a:endParaRPr sz="1600" b="1" i="0" u="none" strike="noStrike" cap="none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g1421861ad58_0_10"/>
          <p:cNvSpPr txBox="1"/>
          <p:nvPr/>
        </p:nvSpPr>
        <p:spPr>
          <a:xfrm>
            <a:off x="10660913" y="258726"/>
            <a:ext cx="15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29;p44">
            <a:extLst>
              <a:ext uri="{FF2B5EF4-FFF2-40B4-BE49-F238E27FC236}">
                <a16:creationId xmlns:a16="http://schemas.microsoft.com/office/drawing/2014/main" id="{B2670A05-16BD-4FEB-A018-B00C355611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66675" y="1544426"/>
            <a:ext cx="5476875" cy="2026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Optimizer </a:t>
            </a:r>
            <a:r>
              <a:rPr lang="en-US" sz="1600" dirty="0" err="1">
                <a:solidFill>
                  <a:srgbClr val="002060"/>
                </a:solidFill>
                <a:latin typeface="Comfortaa" panose="020B0604020202020204" charset="0"/>
              </a:rPr>
              <a:t>AdamW</a:t>
            </a:r>
            <a:endParaRPr lang="en-US" sz="1600" dirty="0">
              <a:solidFill>
                <a:srgbClr val="002060"/>
              </a:solidFill>
              <a:latin typeface="Comfortaa" panose="020B0604020202020204" charset="0"/>
            </a:endParaRP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Batch Size 8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Image width 480 height 320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Learning scheduler </a:t>
            </a:r>
            <a:r>
              <a:rPr lang="en-US" sz="1600" dirty="0" err="1">
                <a:solidFill>
                  <a:srgbClr val="002060"/>
                </a:solidFill>
                <a:latin typeface="Comfortaa" panose="020B0604020202020204" charset="0"/>
              </a:rPr>
              <a:t>OneCycleLR</a:t>
            </a:r>
            <a:endParaRPr lang="en-US" sz="1600" dirty="0">
              <a:solidFill>
                <a:srgbClr val="002060"/>
              </a:solidFill>
              <a:latin typeface="Comfortaa" panose="020B0604020202020204" charset="0"/>
            </a:endParaRPr>
          </a:p>
          <a:p>
            <a:pPr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</a:pPr>
            <a:endParaRPr lang="en-US" sz="2000" dirty="0">
              <a:solidFill>
                <a:srgbClr val="002060"/>
              </a:solidFill>
              <a:latin typeface="Comfortaa" panose="020B0604020202020204" charset="0"/>
            </a:endParaRPr>
          </a:p>
        </p:txBody>
      </p:sp>
      <p:sp>
        <p:nvSpPr>
          <p:cNvPr id="7" name="Google Shape;273;g1421861ad58_0_10">
            <a:extLst>
              <a:ext uri="{FF2B5EF4-FFF2-40B4-BE49-F238E27FC236}">
                <a16:creationId xmlns:a16="http://schemas.microsoft.com/office/drawing/2014/main" id="{B05B50E5-A3BB-4322-A5C4-96E49A78BEA7}"/>
              </a:ext>
            </a:extLst>
          </p:cNvPr>
          <p:cNvSpPr/>
          <p:nvPr/>
        </p:nvSpPr>
        <p:spPr>
          <a:xfrm>
            <a:off x="-66675" y="284149"/>
            <a:ext cx="4965150" cy="3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 Final Project ML Academy | </a:t>
            </a:r>
            <a:r>
              <a:rPr lang="en-US" sz="1100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Georges Nasrallah</a:t>
            </a: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3676877-2262-10AE-CDE8-5854D876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6" y="548564"/>
            <a:ext cx="5431940" cy="2448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05DA0C-4492-BFF9-F582-592B52570DDD}"/>
              </a:ext>
            </a:extLst>
          </p:cNvPr>
          <p:cNvSpPr txBox="1"/>
          <p:nvPr/>
        </p:nvSpPr>
        <p:spPr>
          <a:xfrm>
            <a:off x="5750719" y="32714"/>
            <a:ext cx="6129336" cy="37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fortaa" panose="020B0604020202020204" charset="0"/>
                <a:sym typeface="Comfortaa"/>
              </a:rPr>
              <a:t>HyperParameter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fortaa" panose="020B0604020202020204" charset="0"/>
                <a:sym typeface="Comfortaa"/>
              </a:rPr>
              <a:t> Tunning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942F9F-D6DB-8DD7-5D4F-77F1A0D9DF28}"/>
              </a:ext>
            </a:extLst>
          </p:cNvPr>
          <p:cNvSpPr txBox="1"/>
          <p:nvPr/>
        </p:nvSpPr>
        <p:spPr>
          <a:xfrm>
            <a:off x="-333375" y="3949069"/>
            <a:ext cx="8429625" cy="79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6 epochs backbone frozen no scheduler Lr=0.001</a:t>
            </a:r>
          </a:p>
          <a:p>
            <a:pPr marL="800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omfortaa" panose="020B0604020202020204" charset="0"/>
              </a:rPr>
              <a:t>8 epochs learning scheduler with max Lr=0.0001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E6A136-8D90-9022-1DF5-021FDC5FC711}"/>
              </a:ext>
            </a:extLst>
          </p:cNvPr>
          <p:cNvSpPr txBox="1"/>
          <p:nvPr/>
        </p:nvSpPr>
        <p:spPr>
          <a:xfrm>
            <a:off x="0" y="3481497"/>
            <a:ext cx="6262686" cy="37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fortaa" panose="020B0604020202020204" charset="0"/>
                <a:sym typeface="Comfortaa"/>
              </a:rPr>
              <a:t>Training with fine tuning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A6D4F-D265-54A6-4550-444620B7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504" y="3700555"/>
            <a:ext cx="5555766" cy="19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3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1861ad58_0_10"/>
          <p:cNvSpPr/>
          <p:nvPr/>
        </p:nvSpPr>
        <p:spPr>
          <a:xfrm>
            <a:off x="765375" y="663597"/>
            <a:ext cx="3434400" cy="5907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Training Results</a:t>
            </a:r>
            <a:endParaRPr sz="1600" b="1" i="0" u="none" strike="noStrike" cap="none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g1421861ad58_0_10"/>
          <p:cNvSpPr txBox="1"/>
          <p:nvPr/>
        </p:nvSpPr>
        <p:spPr>
          <a:xfrm>
            <a:off x="10660913" y="258726"/>
            <a:ext cx="15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73;g1421861ad58_0_10">
            <a:extLst>
              <a:ext uri="{FF2B5EF4-FFF2-40B4-BE49-F238E27FC236}">
                <a16:creationId xmlns:a16="http://schemas.microsoft.com/office/drawing/2014/main" id="{B05B50E5-A3BB-4322-A5C4-96E49A78BEA7}"/>
              </a:ext>
            </a:extLst>
          </p:cNvPr>
          <p:cNvSpPr/>
          <p:nvPr/>
        </p:nvSpPr>
        <p:spPr>
          <a:xfrm>
            <a:off x="-66675" y="284149"/>
            <a:ext cx="4965150" cy="30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 Final Project ML Academy | </a:t>
            </a:r>
            <a:r>
              <a:rPr lang="en-US" sz="1100" dirty="0">
                <a:solidFill>
                  <a:srgbClr val="022A50"/>
                </a:solidFill>
                <a:latin typeface="Comfortaa"/>
                <a:ea typeface="Comfortaa"/>
                <a:cs typeface="Comfortaa"/>
                <a:sym typeface="Comfortaa"/>
              </a:rPr>
              <a:t>Georges Nasrallah</a:t>
            </a: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22A5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6D3E3-DC62-A52E-0470-BD99C3C1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438048"/>
            <a:ext cx="2695951" cy="6163535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E904A76D-F7BD-D487-33A8-04F163C66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35" y="1532547"/>
            <a:ext cx="722152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mfortaa" panose="020B0604020202020204" charset="0"/>
              </a:rPr>
              <a:t>Accuracy 0.9675925130208334, avg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mfortaa" panose="020B0604020202020204" charset="0"/>
              </a:rPr>
              <a:t>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mfortaa" panose="020B0604020202020204" charset="0"/>
              </a:rPr>
              <a:t> loss 0.08884964682734929,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mfortaa" panose="020B0604020202020204" charset="0"/>
              </a:rPr>
              <a:t>mIOU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mfortaa" panose="020B0604020202020204" charset="0"/>
              </a:rPr>
              <a:t> 0.6742841970954901 </a:t>
            </a:r>
          </a:p>
        </p:txBody>
      </p:sp>
      <p:pic>
        <p:nvPicPr>
          <p:cNvPr id="23" name="Picture 22" descr="A group of colorful objects&#10;&#10;Description automatically generated with medium confidence">
            <a:extLst>
              <a:ext uri="{FF2B5EF4-FFF2-40B4-BE49-F238E27FC236}">
                <a16:creationId xmlns:a16="http://schemas.microsoft.com/office/drawing/2014/main" id="{6603E257-E6D3-E7F3-35C1-D5BFA538C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956" y="3813152"/>
            <a:ext cx="4233331" cy="2381249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EB39CCA-083E-7A47-6AE1-D81D486FE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3" y="3813153"/>
            <a:ext cx="4233332" cy="23812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8216EB5-2E24-F344-B8AE-E411A4D69EE9}"/>
              </a:ext>
            </a:extLst>
          </p:cNvPr>
          <p:cNvSpPr txBox="1"/>
          <p:nvPr/>
        </p:nvSpPr>
        <p:spPr>
          <a:xfrm>
            <a:off x="1333500" y="34290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mfortaa" panose="020B0604020202020204" charset="0"/>
              </a:rPr>
              <a:t>Ground Truth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70E886-206E-6A07-9615-5B70AEFA5DB8}"/>
              </a:ext>
            </a:extLst>
          </p:cNvPr>
          <p:cNvSpPr txBox="1"/>
          <p:nvPr/>
        </p:nvSpPr>
        <p:spPr>
          <a:xfrm>
            <a:off x="5372513" y="3405970"/>
            <a:ext cx="2695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mfortaa" panose="020B0604020202020204" charset="0"/>
              </a:rPr>
              <a:t>Prediction on test set</a:t>
            </a:r>
          </a:p>
        </p:txBody>
      </p:sp>
    </p:spTree>
    <p:extLst>
      <p:ext uri="{BB962C8B-B14F-4D97-AF65-F5344CB8AC3E}">
        <p14:creationId xmlns:p14="http://schemas.microsoft.com/office/powerpoint/2010/main" val="41055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318</Words>
  <Application>Microsoft Office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Georges Nasrallah</cp:lastModifiedBy>
  <cp:revision>20</cp:revision>
  <dcterms:modified xsi:type="dcterms:W3CDTF">2024-08-23T12:49:55Z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0x010100CCEF3E72EEE0BA428B50557A63E9B539</vt:lpwstr>
  </property>
</Properties>
</file>