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42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B3B3-39F5-4EB7-9685-3167C1F9DFBA}" type="datetimeFigureOut">
              <a:rPr lang="en-DE" smtClean="0"/>
              <a:t>12/01/2022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98937-5AA7-455B-A021-3A4C11BF939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4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</a:t>
            </a:r>
            <a:r>
              <a:rPr lang="en-DE" dirty="0" err="1"/>
              <a:t>ou</a:t>
            </a:r>
            <a:r>
              <a:rPr lang="en-DE" dirty="0"/>
              <a:t> can definitely rely on external websites, but they organise it as per a </a:t>
            </a:r>
            <a:r>
              <a:rPr lang="en-DE" dirty="0" err="1"/>
              <a:t>ge</a:t>
            </a:r>
            <a:r>
              <a:rPr lang="en-GB" dirty="0"/>
              <a:t>ne</a:t>
            </a:r>
            <a:r>
              <a:rPr lang="en-DE" dirty="0" err="1"/>
              <a:t>ral</a:t>
            </a:r>
            <a:r>
              <a:rPr lang="en-DE" dirty="0"/>
              <a:t> standard. No as per your custom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98937-5AA7-455B-A021-3A4C11BF939D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31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81F38109-1A24-42A8-BEDE-D49D51D179A1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3FC3-6385-425E-BE7C-4D55C3783F7C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7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B66B-65D1-4B63-844F-CF683BA0B4AB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9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D648-357B-43CF-9887-577FF177A58F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0B16-07A2-4192-A4DE-9A33CA7B56E8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D66B-E936-464E-8328-887661337244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8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6D74-C972-4450-AD72-79EE894D3E5E}" type="datetime1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2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E1E8CD27-22D5-471A-B6D0-E49B8729A4FC}" type="datetime1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7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B7B9-D4B1-4D3D-8D05-42B6E64E44AC}" type="datetime1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2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909A-3A40-45C2-8FD7-ADFDD92A3420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4BCF-E6AD-4BBD-85E4-B0A2165B772D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8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97628D8B-7A5F-48EF-89CC-2BC30D3D676F}" type="datetime1">
              <a:rPr lang="en-US" smtClean="0"/>
              <a:t>1/12/2022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99132385@N06/10037891423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Two people talking on the phone&#10;&#10;Description automatically generated with low confidence">
            <a:extLst>
              <a:ext uri="{FF2B5EF4-FFF2-40B4-BE49-F238E27FC236}">
                <a16:creationId xmlns:a16="http://schemas.microsoft.com/office/drawing/2014/main" id="{2223DEF8-1546-46B2-AF3B-87A23E721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508" b="12508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A89A11-52C6-4110-819C-1E532A293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DE" sz="5200" dirty="0">
                <a:solidFill>
                  <a:srgbClr val="FFFFFF"/>
                </a:solidFill>
              </a:rPr>
              <a:t>Web-Scraping Insider Trading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391B4-D002-443E-9888-A22E67CDD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DE" sz="2200">
                <a:solidFill>
                  <a:srgbClr val="FFFFFF"/>
                </a:solidFill>
              </a:rPr>
              <a:t>By Stanley S. George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E0AB9-2131-4380-80FF-360DD14B86FE}"/>
              </a:ext>
            </a:extLst>
          </p:cNvPr>
          <p:cNvSpPr txBox="1"/>
          <p:nvPr/>
        </p:nvSpPr>
        <p:spPr>
          <a:xfrm>
            <a:off x="9524282" y="6656569"/>
            <a:ext cx="26677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DE" sz="700">
                <a:solidFill>
                  <a:srgbClr val="FFFFFF"/>
                </a:solidFill>
                <a:hlinkClick r:id="rId3" tooltip="http://www.flickr.com/photos/99132385@N06/1003789142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DE" sz="700">
                <a:solidFill>
                  <a:srgbClr val="FFFFFF"/>
                </a:solidFill>
              </a:rPr>
              <a:t> by Unknown Author is licensed under </a:t>
            </a:r>
            <a:r>
              <a:rPr lang="en-DE" sz="700">
                <a:solidFill>
                  <a:srgbClr val="FFFFFF"/>
                </a:solidFill>
                <a:hlinkClick r:id="rId6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DE" sz="7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5C3F2-FEEA-468F-8AD8-F4FF714E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9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6942-317C-4B07-934A-25FEF979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Insider Trading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06D6-75D4-4407-8A36-08C449DB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u="sng" dirty="0"/>
              <a:t>Insider</a:t>
            </a:r>
            <a:r>
              <a:rPr lang="en-DE" dirty="0"/>
              <a:t> – A person(s) with facts re</a:t>
            </a:r>
            <a:r>
              <a:rPr lang="en-GB" dirty="0"/>
              <a:t>la</a:t>
            </a:r>
            <a:r>
              <a:rPr lang="en-DE" dirty="0"/>
              <a:t>ted to listed companies that are not yet released into public domain and could potentially impact the share price of the company.</a:t>
            </a:r>
          </a:p>
          <a:p>
            <a:r>
              <a:rPr lang="en-DE" u="sng" dirty="0"/>
              <a:t>Insider Trading </a:t>
            </a:r>
            <a:r>
              <a:rPr lang="en-DE" dirty="0"/>
              <a:t>– Go ahead and trade in the market (Buy or Sell ..)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41975-C70F-4569-AC13-6637B521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66ED-02E9-4198-A9A9-C1FDAC76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Who Cares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23E5-F47E-4597-ADDE-CC6ECDDE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“</a:t>
            </a:r>
            <a:r>
              <a:rPr lang="en-GB" i="1" dirty="0"/>
              <a:t>Insiders might sell their shares for any number of reasons, but they buy them for only one: they think the price will rise</a:t>
            </a:r>
            <a:r>
              <a:rPr lang="en-GB" dirty="0"/>
              <a:t>.</a:t>
            </a:r>
            <a:r>
              <a:rPr lang="en-DE" dirty="0"/>
              <a:t>” – Peter Lynch</a:t>
            </a:r>
          </a:p>
          <a:p>
            <a:r>
              <a:rPr lang="en-GB" dirty="0"/>
              <a:t>As a general rule, insider buying shows </a:t>
            </a:r>
            <a:r>
              <a:rPr lang="en-GB" u="sng" dirty="0"/>
              <a:t>management’s confidence </a:t>
            </a:r>
            <a:r>
              <a:rPr lang="en-GB" dirty="0"/>
              <a:t>in the company</a:t>
            </a:r>
            <a:r>
              <a:rPr lang="en-DE" dirty="0"/>
              <a:t>.</a:t>
            </a:r>
          </a:p>
          <a:p>
            <a:r>
              <a:rPr lang="en-DE" dirty="0"/>
              <a:t>Learn and study these patters; An hobbyist might also make a good fortune if he </a:t>
            </a:r>
            <a:r>
              <a:rPr lang="en-DE" u="sng" dirty="0"/>
              <a:t>understands</a:t>
            </a:r>
            <a:r>
              <a:rPr lang="en-DE" dirty="0"/>
              <a:t> these trends well.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pic>
        <p:nvPicPr>
          <p:cNvPr id="3076" name="Picture 4" descr="Peter Lynch Quotes | 60 Top Peter Lynch Quotes">
            <a:extLst>
              <a:ext uri="{FF2B5EF4-FFF2-40B4-BE49-F238E27FC236}">
                <a16:creationId xmlns:a16="http://schemas.microsoft.com/office/drawing/2014/main" id="{0BC874A4-6F81-4BD9-BCAE-7A544179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566" y="4696492"/>
            <a:ext cx="2173082" cy="144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E3A9F-22B5-4D64-B1C0-BCEA9C5CB868}"/>
              </a:ext>
            </a:extLst>
          </p:cNvPr>
          <p:cNvSpPr txBox="1"/>
          <p:nvPr/>
        </p:nvSpPr>
        <p:spPr>
          <a:xfrm>
            <a:off x="9572625" y="6162513"/>
            <a:ext cx="2619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i="1" dirty="0"/>
              <a:t>Peter Lynch</a:t>
            </a:r>
          </a:p>
          <a:p>
            <a:pPr algn="ctr"/>
            <a:r>
              <a:rPr lang="en-DE" sz="1500" i="1" dirty="0"/>
              <a:t>Fidelity Investments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36357-D60F-45FD-8516-B08A09A7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E145-1C8E-4CC1-9A98-B69C2901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Data! Data!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6C1A-F68D-4446-B5DA-A8F8E574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scraping is the process of collecting structured web data in an automated fashion.</a:t>
            </a:r>
            <a:endParaRPr lang="en-DE" dirty="0"/>
          </a:p>
          <a:p>
            <a:r>
              <a:rPr lang="en-DE" dirty="0"/>
              <a:t>If you own the data, you can modify, transform and work on it your way e.g. </a:t>
            </a:r>
            <a:r>
              <a:rPr lang="en-GB" dirty="0"/>
              <a:t>C</a:t>
            </a:r>
            <a:r>
              <a:rPr lang="en-DE" dirty="0" err="1"/>
              <a:t>ustomised</a:t>
            </a:r>
            <a:r>
              <a:rPr lang="en-DE" dirty="0"/>
              <a:t> tracking of share price vs insiders’ activity three quarters ago.</a:t>
            </a:r>
          </a:p>
        </p:txBody>
      </p:sp>
      <p:pic>
        <p:nvPicPr>
          <p:cNvPr id="4098" name="Picture 2" descr="Event driven analysis. In other words: give me ALL the data! — Little Miss  Data">
            <a:extLst>
              <a:ext uri="{FF2B5EF4-FFF2-40B4-BE49-F238E27FC236}">
                <a16:creationId xmlns:a16="http://schemas.microsoft.com/office/drawing/2014/main" id="{B0184BF8-197E-44EE-8ACB-6EC1FAEC9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393" y="4267200"/>
            <a:ext cx="2781356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- scrapy/scrapy: Scrapy, a fast high-level web crawling &amp;amp; scraping  framework for Python.">
            <a:extLst>
              <a:ext uri="{FF2B5EF4-FFF2-40B4-BE49-F238E27FC236}">
                <a16:creationId xmlns:a16="http://schemas.microsoft.com/office/drawing/2014/main" id="{B3B49EF7-3ADE-451B-B44B-32755CB7C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05337"/>
            <a:ext cx="33147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6527-7AC4-4094-BAF0-B75B8FF2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0ACC-2167-4CFA-8BA7-D245982B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Project Ecosystem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45947D8-24D5-40E2-B380-CB1B41431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85" y="1949450"/>
            <a:ext cx="8182830" cy="4195763"/>
          </a:xfrm>
        </p:spPr>
      </p:pic>
      <p:pic>
        <p:nvPicPr>
          <p:cNvPr id="4" name="Picture 2" descr="GitHub - scrapy/scrapy: Scrapy, a fast high-level web crawling &amp;amp; scraping  framework for Python.">
            <a:extLst>
              <a:ext uri="{FF2B5EF4-FFF2-40B4-BE49-F238E27FC236}">
                <a16:creationId xmlns:a16="http://schemas.microsoft.com/office/drawing/2014/main" id="{94FCD15C-36BF-42F8-8AC9-B07DF8E4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2983706"/>
            <a:ext cx="1781175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MySQL – Wikipedia">
            <a:extLst>
              <a:ext uri="{FF2B5EF4-FFF2-40B4-BE49-F238E27FC236}">
                <a16:creationId xmlns:a16="http://schemas.microsoft.com/office/drawing/2014/main" id="{31ED91CE-AB68-403A-901D-FDAE6F7087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48265-2968-48AE-ACD9-49E678B30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028" y="4543425"/>
            <a:ext cx="1016572" cy="704850"/>
          </a:xfrm>
          <a:prstGeom prst="rect">
            <a:avLst/>
          </a:prstGeom>
        </p:spPr>
      </p:pic>
      <p:pic>
        <p:nvPicPr>
          <p:cNvPr id="2054" name="Picture 6" descr="RAPIDS + Plotly Dash | RAPIDS">
            <a:extLst>
              <a:ext uri="{FF2B5EF4-FFF2-40B4-BE49-F238E27FC236}">
                <a16:creationId xmlns:a16="http://schemas.microsoft.com/office/drawing/2014/main" id="{7038344A-C96D-4738-843D-7C7A7F203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999" y="4132421"/>
            <a:ext cx="1653964" cy="124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583B8-DAD8-484D-87BC-815A0BA9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9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5D125-1BAF-43A0-B089-287B0A21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2AA5-D37E-48FA-852A-88301468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1AB93DD-5723-4E0E-B97F-72EADEE1A6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365759"/>
            <a:ext cx="9591675" cy="2787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What Happens to Semi-Annual Inspection Findings | Animal Care">
            <a:extLst>
              <a:ext uri="{FF2B5EF4-FFF2-40B4-BE49-F238E27FC236}">
                <a16:creationId xmlns:a16="http://schemas.microsoft.com/office/drawing/2014/main" id="{0472C6F6-B2AB-4361-BB95-D06BF5225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4" y="95250"/>
            <a:ext cx="1775892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6CDEED-AD36-43F6-B657-BB7489A42DFF}"/>
              </a:ext>
            </a:extLst>
          </p:cNvPr>
          <p:cNvSpPr/>
          <p:nvPr/>
        </p:nvSpPr>
        <p:spPr>
          <a:xfrm>
            <a:off x="4376217" y="628650"/>
            <a:ext cx="814908" cy="2152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85D1E-3CEF-47BF-94E7-3078CF4D7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3999866"/>
            <a:ext cx="12192000" cy="2276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7BF3F-630A-424F-94C2-7FA7E7B57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94" y="2576512"/>
            <a:ext cx="6887735" cy="22552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F26B5E-BE0E-4703-8EAD-2E55C01FB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350" y="682941"/>
            <a:ext cx="5203797" cy="2152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4848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AvenirNext LT Pro Medium</vt:lpstr>
      <vt:lpstr>Calibri</vt:lpstr>
      <vt:lpstr>Sabon Next LT</vt:lpstr>
      <vt:lpstr>DappledVTI</vt:lpstr>
      <vt:lpstr>Web-Scraping Insider Trading Information</vt:lpstr>
      <vt:lpstr>Insider Trading</vt:lpstr>
      <vt:lpstr>Who Cares ??</vt:lpstr>
      <vt:lpstr>Data! Data! Data!</vt:lpstr>
      <vt:lpstr>Project Ecosystem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Web-Scraping Insider Trading Information</dc:title>
  <dc:creator>Stanley S George</dc:creator>
  <cp:lastModifiedBy>Stanley S George</cp:lastModifiedBy>
  <cp:revision>8</cp:revision>
  <dcterms:created xsi:type="dcterms:W3CDTF">2022-01-09T19:34:22Z</dcterms:created>
  <dcterms:modified xsi:type="dcterms:W3CDTF">2022-01-12T10:46:38Z</dcterms:modified>
</cp:coreProperties>
</file>