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75" r:id="rId5"/>
    <p:sldId id="273" r:id="rId6"/>
    <p:sldId id="277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74"/>
            <p14:sldId id="275"/>
            <p14:sldId id="273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reference/arguments-annotations-overview/" TargetMode="External"/><Relationship Id="rId2" Type="http://schemas.openxmlformats.org/officeDocument/2006/relationships/hyperlink" Target="https://docs.dapr.io/developing-applications/building-blocks/service-invocation/service-invocation-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cast_DNS" TargetMode="External"/><Relationship Id="rId5" Type="http://schemas.openxmlformats.org/officeDocument/2006/relationships/hyperlink" Target="https://docs.dapr.io/concepts/overview/" TargetMode="External"/><Relationship Id="rId4" Type="http://schemas.openxmlformats.org/officeDocument/2006/relationships/hyperlink" Target="https://docs.dapr.io/developing-applications/building-blocks/service-invocation/howto-invoke-services-grp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r>
              <a:rPr lang="en-US" sz="1800" smtClean="0"/>
              <a:t>1/3/23</a:t>
            </a:r>
            <a:endParaRPr lang="en-US" sz="1800" dirty="0" smtClean="0"/>
          </a:p>
          <a:p>
            <a:r>
              <a:rPr lang="en-US" sz="1800" dirty="0" smtClean="0"/>
              <a:t>For the General Public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 smtClean="0"/>
              <a:t>Using the Dapr Proxy for Service Invocation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</a:t>
            </a:r>
            <a:r>
              <a:rPr lang="en-US" sz="1600" dirty="0" smtClean="0"/>
              <a:t>2022 </a:t>
            </a:r>
            <a:r>
              <a:rPr lang="en-US" sz="1600" dirty="0"/>
              <a:t>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r>
              <a:rPr lang="en-US" dirty="0" smtClean="0"/>
              <a:t>Call Chain view of the 3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dirty="0" smtClean="0"/>
              <a:t>“call chain” diagram of 3 Apps in the </a:t>
            </a:r>
            <a:r>
              <a:rPr lang="en-US" dirty="0" err="1" smtClean="0"/>
              <a:t>dapr</a:t>
            </a:r>
            <a:r>
              <a:rPr lang="en-US" dirty="0" smtClean="0"/>
              <a:t>-proxy-service-invocation folder.  Who calls who.</a:t>
            </a:r>
          </a:p>
          <a:p>
            <a:pPr lvl="1"/>
            <a:r>
              <a:rPr lang="en-US" sz="1800" dirty="0"/>
              <a:t>An </a:t>
            </a:r>
            <a:r>
              <a:rPr lang="en-US" sz="1800" b="1" dirty="0"/>
              <a:t>arrow</a:t>
            </a:r>
            <a:r>
              <a:rPr lang="en-US" sz="1800" dirty="0"/>
              <a:t> is </a:t>
            </a:r>
            <a:r>
              <a:rPr lang="en-US" sz="1800" b="1" dirty="0"/>
              <a:t>an RPC call</a:t>
            </a:r>
            <a:r>
              <a:rPr lang="en-US" sz="1800" dirty="0"/>
              <a:t>, depicting both a request AND a </a:t>
            </a:r>
            <a:r>
              <a:rPr lang="en-US" sz="1800" dirty="0" smtClean="0"/>
              <a:t>response. </a:t>
            </a:r>
          </a:p>
          <a:p>
            <a:pPr lvl="1"/>
            <a:r>
              <a:rPr lang="en-US" sz="1800" dirty="0" smtClean="0"/>
              <a:t>This shows the “Logical Apps”, squishing together each app and its Dapr sidecar so as to omit details. 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81799" y="3350894"/>
            <a:ext cx="923926" cy="1041400"/>
            <a:chOff x="2285998" y="4431665"/>
            <a:chExt cx="923926" cy="1041400"/>
          </a:xfrm>
        </p:grpSpPr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285998" y="4431665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285999" y="4952365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Sidecar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for 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795" y="4800600"/>
            <a:ext cx="923930" cy="1014721"/>
            <a:chOff x="6781795" y="4916179"/>
            <a:chExt cx="923930" cy="101472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781795" y="5410200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781800" y="4916179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</a:t>
              </a: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Sidecar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for 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40" idx="3"/>
            <a:endCxn id="15" idx="1"/>
          </p:cNvCxnSpPr>
          <p:nvPr/>
        </p:nvCxnSpPr>
        <p:spPr>
          <a:xfrm>
            <a:off x="6052820" y="3610450"/>
            <a:ext cx="728979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0"/>
          </p:cNvCxnSpPr>
          <p:nvPr/>
        </p:nvCxnSpPr>
        <p:spPr>
          <a:xfrm>
            <a:off x="7243763" y="4392294"/>
            <a:ext cx="0" cy="408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6800" y="3350895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Quick Test Client</a:t>
            </a:r>
            <a:r>
              <a:rPr lang="en-US" sz="1200" dirty="0" smtClean="0">
                <a:solidFill>
                  <a:prstClr val="black"/>
                </a:solidFill>
              </a:rPr>
              <a:t>:  A simple .NET Core Console App.  QTC directly calls WebAPI1 via http, without using a Dapr Sidecar.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4117448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WebAPI1</a:t>
            </a:r>
            <a:r>
              <a:rPr lang="en-US" sz="1200" dirty="0" smtClean="0">
                <a:solidFill>
                  <a:prstClr val="black"/>
                </a:solidFill>
              </a:rPr>
              <a:t>: An ASP.NET Core WebAPI.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invoke methods on ServiceA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4916179"/>
            <a:ext cx="31242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ServiceA</a:t>
            </a:r>
            <a:r>
              <a:rPr lang="en-US" sz="1200" dirty="0" smtClean="0">
                <a:solidFill>
                  <a:prstClr val="black"/>
                </a:solidFill>
              </a:rPr>
              <a:t>: An ASP.NET Core gRPC service.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receive service invocations of its methods, and then return a response to the caller, all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8862" y="3345177"/>
            <a:ext cx="533400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4081" y="4419600"/>
            <a:ext cx="51831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/>
          <p:cNvCxnSpPr>
            <a:stCxn id="40" idx="1"/>
            <a:endCxn id="31" idx="3"/>
          </p:cNvCxnSpPr>
          <p:nvPr/>
        </p:nvCxnSpPr>
        <p:spPr>
          <a:xfrm flipH="1">
            <a:off x="4191000" y="3610450"/>
            <a:ext cx="960120" cy="63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151120" y="334930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 Client</a:t>
            </a:r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 flipH="1">
            <a:off x="4191000" y="3762850"/>
            <a:ext cx="2590795" cy="67776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1"/>
            <a:endCxn id="33" idx="3"/>
          </p:cNvCxnSpPr>
          <p:nvPr/>
        </p:nvCxnSpPr>
        <p:spPr>
          <a:xfrm flipH="1" flipV="1">
            <a:off x="4191000" y="5424011"/>
            <a:ext cx="2590795" cy="1309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Ports in the Dapr Run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Before looking at a detailed version of the above diagram that shows which ports are used where, below are the Dapr Run commands that launch WebAPI1 and ServiceA in </a:t>
            </a:r>
            <a:r>
              <a:rPr lang="en-US" sz="1900" dirty="0" err="1" smtClean="0"/>
              <a:t>SelfHosted</a:t>
            </a:r>
            <a:r>
              <a:rPr lang="en-US" sz="1900" dirty="0" smtClean="0"/>
              <a:t> mode.</a:t>
            </a:r>
          </a:p>
          <a:p>
            <a:r>
              <a:rPr lang="en-US" sz="1400" dirty="0" smtClean="0"/>
              <a:t>See the file StartAndRunServices.txt in the </a:t>
            </a:r>
            <a:r>
              <a:rPr lang="en-US" sz="1400" dirty="0" err="1" smtClean="0"/>
              <a:t>RunSelfHosted</a:t>
            </a:r>
            <a:r>
              <a:rPr lang="en-US" sz="1400" dirty="0" smtClean="0"/>
              <a:t> folder to see how to use the below </a:t>
            </a:r>
            <a:r>
              <a:rPr lang="en-US" sz="1400" dirty="0" err="1" smtClean="0"/>
              <a:t>dapr</a:t>
            </a:r>
            <a:r>
              <a:rPr lang="en-US" sz="1400" dirty="0" smtClean="0"/>
              <a:t> run commands</a:t>
            </a:r>
            <a:r>
              <a:rPr lang="en-US" sz="1900" dirty="0" smtClean="0"/>
              <a:t>:</a:t>
            </a:r>
          </a:p>
          <a:p>
            <a:pPr lvl="1"/>
            <a:endParaRPr lang="en-US" sz="18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WebAPI1</a:t>
            </a:r>
            <a:r>
              <a:rPr lang="en-US" sz="1600" dirty="0"/>
              <a:t> </a:t>
            </a:r>
            <a:r>
              <a:rPr lang="en-US" sz="1600" b="1" dirty="0"/>
              <a:t>--app-port 5130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50001</a:t>
            </a:r>
            <a:r>
              <a:rPr lang="en-US" sz="1600" dirty="0"/>
              <a:t> --log-level debug --components-path "..\..\iFX\</a:t>
            </a:r>
            <a:r>
              <a:rPr lang="en-US" sz="1600" dirty="0" err="1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ServiceA</a:t>
            </a:r>
            <a:r>
              <a:rPr lang="en-US" sz="1600" dirty="0"/>
              <a:t> </a:t>
            </a:r>
            <a:r>
              <a:rPr lang="en-US" sz="1600" b="1" dirty="0"/>
              <a:t>--app-port 5293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50002</a:t>
            </a:r>
            <a:r>
              <a:rPr lang="en-US" sz="1600" dirty="0"/>
              <a:t> --log-level debug --components-path "..\..\</a:t>
            </a:r>
            <a:r>
              <a:rPr lang="en-US" sz="1600" dirty="0" smtClean="0"/>
              <a:t>iFX\</a:t>
            </a:r>
            <a:r>
              <a:rPr lang="en-US" sz="1600" dirty="0" err="1" smtClean="0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800" dirty="0" smtClean="0"/>
              <a:t>Note both of the –app-port numbers above are defined in the </a:t>
            </a:r>
            <a:r>
              <a:rPr lang="en-US" sz="1800" dirty="0" err="1" smtClean="0"/>
              <a:t>launchSettings.json</a:t>
            </a:r>
            <a:r>
              <a:rPr lang="en-US" sz="1800" dirty="0" smtClean="0"/>
              <a:t> for their respective services when running </a:t>
            </a:r>
            <a:r>
              <a:rPr lang="en-US" sz="1800" dirty="0" err="1" smtClean="0"/>
              <a:t>SelfHosted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of the above port names and numbers are shown on the following detailed diagram.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45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Detailed View of the Call 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5633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 of the ports and port names used in the Dapr Run commands are shown </a:t>
            </a:r>
            <a:r>
              <a:rPr lang="en-US" sz="2000" dirty="0" smtClean="0"/>
              <a:t>below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This diagram shows Self Hosted mode as used in the code example.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632833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32831" y="32004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648075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632830" y="470027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21" idx="3"/>
          </p:cNvCxnSpPr>
          <p:nvPr/>
        </p:nvCxnSpPr>
        <p:spPr>
          <a:xfrm>
            <a:off x="1984058" y="2543016"/>
            <a:ext cx="1232513" cy="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11" idx="0"/>
          </p:cNvCxnSpPr>
          <p:nvPr/>
        </p:nvCxnSpPr>
        <p:spPr>
          <a:xfrm flipH="1">
            <a:off x="4094793" y="3721100"/>
            <a:ext cx="1" cy="979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9779" y="2624137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5130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3086099" y="2624137"/>
            <a:ext cx="453392" cy="1952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Http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82358" y="228187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 Client</a:t>
            </a:r>
          </a:p>
        </p:txBody>
      </p:sp>
      <p:grpSp>
        <p:nvGrpSpPr>
          <p:cNvPr id="32" name="Group 31"/>
          <p:cNvGrpSpPr/>
          <p:nvPr/>
        </p:nvGrpSpPr>
        <p:grpSpPr>
          <a:xfrm rot="16200000">
            <a:off x="3351826" y="3256915"/>
            <a:ext cx="137160" cy="407670"/>
            <a:chOff x="2037396" y="3166110"/>
            <a:chExt cx="137160" cy="4076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3387080" y="4756785"/>
            <a:ext cx="137160" cy="407670"/>
            <a:chOff x="2037396" y="3166110"/>
            <a:chExt cx="137160" cy="4076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387080" y="5672455"/>
            <a:ext cx="137160" cy="407670"/>
            <a:chOff x="2037396" y="3166110"/>
            <a:chExt cx="137160" cy="4076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16200000">
            <a:off x="3360416" y="2342515"/>
            <a:ext cx="137160" cy="407670"/>
            <a:chOff x="2037396" y="3166110"/>
            <a:chExt cx="137160" cy="4076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903096" y="3581400"/>
            <a:ext cx="115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653507" y="3212097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333615" y="2099102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WebAPI1 listens on this port.</a:t>
            </a:r>
            <a:endParaRPr lang="en-US" sz="1050" dirty="0"/>
          </a:p>
        </p:txBody>
      </p:sp>
      <p:cxnSp>
        <p:nvCxnSpPr>
          <p:cNvPr id="47" name="Curved Connector 46"/>
          <p:cNvCxnSpPr>
            <a:stCxn id="12" idx="2"/>
            <a:endCxn id="27" idx="0"/>
          </p:cNvCxnSpPr>
          <p:nvPr/>
        </p:nvCxnSpPr>
        <p:spPr>
          <a:xfrm rot="5400000">
            <a:off x="3328659" y="2694613"/>
            <a:ext cx="654050" cy="878225"/>
          </a:xfrm>
          <a:prstGeom prst="curvedConnector4">
            <a:avLst>
              <a:gd name="adj1" fmla="val 44757"/>
              <a:gd name="adj2" fmla="val 1260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93237" y="3581400"/>
            <a:ext cx="60100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87857" y="5067775"/>
            <a:ext cx="1183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613041" y="4613702"/>
            <a:ext cx="1640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  UNUSED HERE.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3017564" y="5075395"/>
            <a:ext cx="536215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53579" y="6065132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5293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601154" y="5668540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ServiceA listens on this port.</a:t>
            </a:r>
            <a:endParaRPr lang="en-US" sz="1050" dirty="0"/>
          </a:p>
        </p:txBody>
      </p:sp>
      <p:sp>
        <p:nvSpPr>
          <p:cNvPr id="62" name="Rectangle 61"/>
          <p:cNvSpPr/>
          <p:nvPr/>
        </p:nvSpPr>
        <p:spPr>
          <a:xfrm>
            <a:off x="3056080" y="6078583"/>
            <a:ext cx="567203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63" name="Curved Connector 62"/>
          <p:cNvCxnSpPr>
            <a:stCxn id="11" idx="2"/>
            <a:endCxn id="38" idx="0"/>
          </p:cNvCxnSpPr>
          <p:nvPr/>
        </p:nvCxnSpPr>
        <p:spPr>
          <a:xfrm rot="5400000">
            <a:off x="3345649" y="5127146"/>
            <a:ext cx="655320" cy="842968"/>
          </a:xfrm>
          <a:prstGeom prst="curvedConnector4">
            <a:avLst>
              <a:gd name="adj1" fmla="val 44767"/>
              <a:gd name="adj2" fmla="val 1271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76936" y="2253714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Please Note:</a:t>
            </a:r>
          </a:p>
          <a:p>
            <a:endParaRPr lang="en-US" sz="1200" dirty="0" smtClean="0"/>
          </a:p>
          <a:p>
            <a:r>
              <a:rPr lang="en-US" sz="1200" dirty="0" smtClean="0"/>
              <a:t>All the calls shown behave as if they are RPC, i.e. request/response remote procedure calls.</a:t>
            </a:r>
          </a:p>
          <a:p>
            <a:endParaRPr lang="en-US" sz="1200" dirty="0"/>
          </a:p>
          <a:p>
            <a:r>
              <a:rPr lang="en-US" sz="1200" dirty="0" smtClean="0"/>
              <a:t>Therefore, </a:t>
            </a:r>
            <a:r>
              <a:rPr lang="en-US" sz="1200" b="1" dirty="0" smtClean="0"/>
              <a:t>the response of </a:t>
            </a:r>
            <a:r>
              <a:rPr lang="en-US" sz="1200" b="1" dirty="0" err="1" smtClean="0"/>
              <a:t>ServiceA’s</a:t>
            </a:r>
            <a:r>
              <a:rPr lang="en-US" sz="1200" b="1" dirty="0" smtClean="0"/>
              <a:t> invocation bubbles back up the call chain </a:t>
            </a:r>
            <a:r>
              <a:rPr lang="en-US" sz="1200" dirty="0" smtClean="0"/>
              <a:t>shown here to WebAPI1 that made the request in the first place.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249103" y="3934082"/>
            <a:ext cx="1542097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Dapr </a:t>
            </a:r>
            <a:r>
              <a:rPr lang="en-US" sz="900" dirty="0" smtClean="0"/>
              <a:t>Sidecar </a:t>
            </a:r>
            <a:r>
              <a:rPr lang="en-US" sz="900" dirty="0" smtClean="0"/>
              <a:t>interaction &amp; Dapr infrastructure details are omitted.  Please see Dapr Docs for that.</a:t>
            </a:r>
            <a:endParaRPr lang="en-US" sz="90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05075" y="3996898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err="1" smtClean="0">
                <a:latin typeface="Calibri" pitchFamily="34" charset="0"/>
                <a:cs typeface="Calibri" pitchFamily="34" charset="0"/>
              </a:rPr>
              <a:t>mDNS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altLang="en-US" sz="12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Service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Discovery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6" name="Straight Arrow Connector 45"/>
          <p:cNvCxnSpPr>
            <a:stCxn id="13" idx="2"/>
            <a:endCxn id="42" idx="3"/>
          </p:cNvCxnSpPr>
          <p:nvPr/>
        </p:nvCxnSpPr>
        <p:spPr>
          <a:xfrm flipH="1">
            <a:off x="3429000" y="3721100"/>
            <a:ext cx="665794" cy="5361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42" idx="3"/>
          </p:cNvCxnSpPr>
          <p:nvPr/>
        </p:nvCxnSpPr>
        <p:spPr>
          <a:xfrm flipH="1" flipV="1">
            <a:off x="3429000" y="4257248"/>
            <a:ext cx="665793" cy="4430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600" y="3956882"/>
            <a:ext cx="152400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mDNS</a:t>
            </a:r>
            <a:r>
              <a:rPr lang="en-US" sz="900" dirty="0" smtClean="0"/>
              <a:t> (multicast DNS) is used in Self Hosted mode.  Kubernetes DNS is used when hosted on K8s.</a:t>
            </a:r>
            <a:endParaRPr lang="en-US" sz="900" dirty="0"/>
          </a:p>
        </p:txBody>
      </p:sp>
      <p:cxnSp>
        <p:nvCxnSpPr>
          <p:cNvPr id="51" name="Straight Connector 50"/>
          <p:cNvCxnSpPr>
            <a:stCxn id="42" idx="1"/>
            <a:endCxn id="50" idx="3"/>
          </p:cNvCxnSpPr>
          <p:nvPr/>
        </p:nvCxnSpPr>
        <p:spPr>
          <a:xfrm flipH="1">
            <a:off x="2133600" y="4257248"/>
            <a:ext cx="371475" cy="228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Relevant Dapr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Dapr Service Invocation Overview</a:t>
            </a:r>
            <a:endParaRPr lang="en-US" sz="18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://docs.dapr.io/developing-applications/building-blocks/service-invocation/service-invocation-overview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>
              <a:hlinkClick r:id="rId3"/>
            </a:endParaRPr>
          </a:p>
          <a:p>
            <a:r>
              <a:rPr lang="en-US" sz="1800" dirty="0"/>
              <a:t>How-To: Invoke services using gRPC</a:t>
            </a:r>
            <a:endParaRPr lang="en-US" sz="1800" dirty="0" smtClean="0">
              <a:hlinkClick r:id="rId3"/>
            </a:endParaRPr>
          </a:p>
          <a:p>
            <a:pPr lvl="1"/>
            <a:r>
              <a:rPr lang="en-US" sz="1600" dirty="0">
                <a:hlinkClick r:id="rId4"/>
              </a:rPr>
              <a:t>https://docs.dapr.io/developing-applications/building-blocks/service-invocation/howto-invoke-services-grpc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800" dirty="0" smtClean="0"/>
              <a:t>Dapr arguments and annotations for </a:t>
            </a:r>
            <a:r>
              <a:rPr lang="en-US" sz="1800" dirty="0" err="1" smtClean="0"/>
              <a:t>daprd</a:t>
            </a:r>
            <a:r>
              <a:rPr lang="en-US" sz="1800" dirty="0" smtClean="0"/>
              <a:t>, SLI, and Kubernetes.  This shows the port numbers and protocols, etc. that are passed to Dapr.</a:t>
            </a:r>
          </a:p>
          <a:p>
            <a:pPr lvl="1"/>
            <a:r>
              <a:rPr lang="en-US" sz="1600" dirty="0">
                <a:hlinkClick r:id="rId3"/>
              </a:rPr>
              <a:t>https://docs.dapr.io/reference/arguments-annotations-overview/</a:t>
            </a:r>
          </a:p>
          <a:p>
            <a:r>
              <a:rPr lang="en-US" sz="1800" dirty="0" smtClean="0"/>
              <a:t>Dapr Concepts Overview:  Contains diagrams of the details of how Dapr sidecars communicate with each other, plus the other parts of the Dapr Infrastructure.  This is a </a:t>
            </a:r>
            <a:r>
              <a:rPr lang="en-US" sz="1800" u="sng" dirty="0" smtClean="0"/>
              <a:t>must read</a:t>
            </a:r>
            <a:r>
              <a:rPr lang="en-US" sz="1800" dirty="0" smtClean="0"/>
              <a:t> to understand how Dapr works.</a:t>
            </a:r>
          </a:p>
          <a:p>
            <a:pPr lvl="1"/>
            <a:r>
              <a:rPr lang="en-US" sz="1600" dirty="0">
                <a:hlinkClick r:id="rId5"/>
              </a:rPr>
              <a:t>https://docs.dapr.io/concepts/overview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800" dirty="0" err="1" smtClean="0"/>
              <a:t>mDNS</a:t>
            </a:r>
            <a:r>
              <a:rPr lang="en-US" sz="1800" dirty="0"/>
              <a:t> </a:t>
            </a:r>
            <a:r>
              <a:rPr lang="en-US" sz="1800" dirty="0" smtClean="0"/>
              <a:t>explanation: </a:t>
            </a:r>
            <a:r>
              <a:rPr lang="en-US" sz="1800" dirty="0">
                <a:hlinkClick r:id="rId6"/>
              </a:rPr>
              <a:t>https://en.wikipedia.org/wiki/Multicast_DNS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76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689</TotalTime>
  <Words>718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Using the Dapr Proxy for Service Invocation</vt:lpstr>
      <vt:lpstr>Intellectual Property Notice</vt:lpstr>
      <vt:lpstr>Call Chain view of the 3 Apps </vt:lpstr>
      <vt:lpstr>The Ports in the Dapr Run Commands</vt:lpstr>
      <vt:lpstr>Detailed View of the Call Chain</vt:lpstr>
      <vt:lpstr>Links to Relevant Dapr Docs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94</cp:revision>
  <cp:lastPrinted>2023-01-06T18:23:10Z</cp:lastPrinted>
  <dcterms:created xsi:type="dcterms:W3CDTF">2021-03-20T15:04:33Z</dcterms:created>
  <dcterms:modified xsi:type="dcterms:W3CDTF">2023-01-06T18:29:11Z</dcterms:modified>
  <cp:contentStatus/>
</cp:coreProperties>
</file>