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4" r:id="rId4"/>
    <p:sldId id="275" r:id="rId5"/>
    <p:sldId id="273" r:id="rId6"/>
    <p:sldId id="277" r:id="rId7"/>
    <p:sldId id="271" r:id="rId8"/>
    <p:sldId id="276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74"/>
            <p14:sldId id="275"/>
            <p14:sldId id="273"/>
            <p14:sldId id="277"/>
            <p14:sldId id="271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7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reference/arguments-annotations-overview/" TargetMode="External"/><Relationship Id="rId2" Type="http://schemas.openxmlformats.org/officeDocument/2006/relationships/hyperlink" Target="https://docs.dapr.io/developing-applications/building-blocks/service-invocation/service-invocation-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apr.io/concepts/overview/" TargetMode="External"/><Relationship Id="rId4" Type="http://schemas.openxmlformats.org/officeDocument/2006/relationships/hyperlink" Target="https://docs.dapr.io/developing-applications/building-blocks/service-invocation/howto-invoke-services-grp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r>
              <a:rPr lang="en-US" sz="1800" dirty="0" smtClean="0"/>
              <a:t>12/31/22</a:t>
            </a:r>
            <a:endParaRPr lang="en-US" sz="1800" dirty="0" smtClean="0"/>
          </a:p>
          <a:p>
            <a:r>
              <a:rPr lang="en-US" sz="1800" dirty="0" smtClean="0"/>
              <a:t>For the General Public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 smtClean="0"/>
              <a:t>Using the Dapr Proxy for Service Invocation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</a:t>
            </a:r>
            <a:r>
              <a:rPr lang="en-US" sz="1600" dirty="0" smtClean="0"/>
              <a:t>2022 </a:t>
            </a:r>
            <a:r>
              <a:rPr lang="en-US" sz="1600" dirty="0"/>
              <a:t>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762000"/>
          </a:xfrm>
        </p:spPr>
        <p:txBody>
          <a:bodyPr/>
          <a:lstStyle/>
          <a:p>
            <a:r>
              <a:rPr lang="en-US" dirty="0" smtClean="0"/>
              <a:t>Call Chain view of the 3 Apps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dirty="0" smtClean="0"/>
              <a:t>“call chain” diagram of 3 Apps in the </a:t>
            </a:r>
            <a:r>
              <a:rPr lang="en-US" dirty="0" err="1" smtClean="0"/>
              <a:t>dapr</a:t>
            </a:r>
            <a:r>
              <a:rPr lang="en-US" dirty="0" smtClean="0"/>
              <a:t>-proxy-service-invocation folder.  Who calls who.</a:t>
            </a:r>
          </a:p>
          <a:p>
            <a:pPr lvl="1"/>
            <a:r>
              <a:rPr lang="en-US" sz="1800" dirty="0"/>
              <a:t>An </a:t>
            </a:r>
            <a:r>
              <a:rPr lang="en-US" sz="1800" b="1" dirty="0"/>
              <a:t>arrow</a:t>
            </a:r>
            <a:r>
              <a:rPr lang="en-US" sz="1800" dirty="0"/>
              <a:t> is </a:t>
            </a:r>
            <a:r>
              <a:rPr lang="en-US" sz="1800" b="1" dirty="0"/>
              <a:t>an RPC call</a:t>
            </a:r>
            <a:r>
              <a:rPr lang="en-US" sz="1800" dirty="0"/>
              <a:t>, depicting both a request AND a </a:t>
            </a:r>
            <a:r>
              <a:rPr lang="en-US" sz="1800" dirty="0" smtClean="0"/>
              <a:t>response. </a:t>
            </a:r>
          </a:p>
          <a:p>
            <a:pPr lvl="1"/>
            <a:r>
              <a:rPr lang="en-US" sz="1800" dirty="0" smtClean="0"/>
              <a:t>This shows the “Logical Apps”, squishing together each app and its Dapr sidecar so as to omit details. 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81799" y="3350894"/>
            <a:ext cx="923926" cy="1041400"/>
            <a:chOff x="2285998" y="4431665"/>
            <a:chExt cx="923926" cy="1041400"/>
          </a:xfrm>
        </p:grpSpPr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285998" y="4431665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285999" y="4952365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Sidecar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for 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1795" y="4800600"/>
            <a:ext cx="923930" cy="1014721"/>
            <a:chOff x="6781795" y="4916179"/>
            <a:chExt cx="923930" cy="1014721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781795" y="5410200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781800" y="4916179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</a:t>
              </a: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Sidecar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for 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3" name="Straight Arrow Connector 22"/>
          <p:cNvCxnSpPr>
            <a:stCxn id="40" idx="3"/>
            <a:endCxn id="15" idx="1"/>
          </p:cNvCxnSpPr>
          <p:nvPr/>
        </p:nvCxnSpPr>
        <p:spPr>
          <a:xfrm>
            <a:off x="6052820" y="3610450"/>
            <a:ext cx="728979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20" idx="0"/>
          </p:cNvCxnSpPr>
          <p:nvPr/>
        </p:nvCxnSpPr>
        <p:spPr>
          <a:xfrm>
            <a:off x="7243763" y="4392294"/>
            <a:ext cx="0" cy="408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6800" y="3350895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Quick Test Client</a:t>
            </a:r>
            <a:r>
              <a:rPr lang="en-US" sz="1200" dirty="0" smtClean="0">
                <a:solidFill>
                  <a:prstClr val="black"/>
                </a:solidFill>
              </a:rPr>
              <a:t>:  A simple .NET Core Console App.  QTC directly calls WebAPI1 via http, without using a Dapr Sidecar.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800" y="4117448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WebAPI1</a:t>
            </a:r>
            <a:r>
              <a:rPr lang="en-US" sz="1200" dirty="0" smtClean="0">
                <a:solidFill>
                  <a:prstClr val="black"/>
                </a:solidFill>
              </a:rPr>
              <a:t>: An ASP.NET Core WebAPI.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invoke methods on ServiceA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800" y="4916179"/>
            <a:ext cx="31242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ServiceA</a:t>
            </a:r>
            <a:r>
              <a:rPr lang="en-US" sz="1200" dirty="0" smtClean="0">
                <a:solidFill>
                  <a:prstClr val="black"/>
                </a:solidFill>
              </a:rPr>
              <a:t>: An ASP.NET Core gRPC service.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receive service invocations of its methods, and then return a response to the caller, all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38862" y="3345177"/>
            <a:ext cx="533400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54081" y="4419600"/>
            <a:ext cx="51831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Straight Connector 36"/>
          <p:cNvCxnSpPr>
            <a:stCxn id="40" idx="1"/>
            <a:endCxn id="31" idx="3"/>
          </p:cNvCxnSpPr>
          <p:nvPr/>
        </p:nvCxnSpPr>
        <p:spPr>
          <a:xfrm flipH="1">
            <a:off x="4191000" y="3610450"/>
            <a:ext cx="960120" cy="63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151120" y="334930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 Client</a:t>
            </a:r>
          </a:p>
        </p:txBody>
      </p:sp>
      <p:cxnSp>
        <p:nvCxnSpPr>
          <p:cNvPr id="43" name="Straight Connector 42"/>
          <p:cNvCxnSpPr>
            <a:endCxn id="32" idx="3"/>
          </p:cNvCxnSpPr>
          <p:nvPr/>
        </p:nvCxnSpPr>
        <p:spPr>
          <a:xfrm flipH="1">
            <a:off x="4191000" y="3762850"/>
            <a:ext cx="2590795" cy="67776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1"/>
            <a:endCxn id="33" idx="3"/>
          </p:cNvCxnSpPr>
          <p:nvPr/>
        </p:nvCxnSpPr>
        <p:spPr>
          <a:xfrm flipH="1" flipV="1">
            <a:off x="4191000" y="5424011"/>
            <a:ext cx="2590795" cy="13096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0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Ports in the Dapr Run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Before looking at a detailed version of the above diagram that shows which ports are used where, below are the Dapr Run commands that launch WebAPI1 and ServiceA in </a:t>
            </a:r>
            <a:r>
              <a:rPr lang="en-US" sz="1900" dirty="0" err="1" smtClean="0"/>
              <a:t>SelfHosted</a:t>
            </a:r>
            <a:r>
              <a:rPr lang="en-US" sz="1900" dirty="0" smtClean="0"/>
              <a:t> mode.</a:t>
            </a:r>
          </a:p>
          <a:p>
            <a:r>
              <a:rPr lang="en-US" sz="1400" dirty="0" smtClean="0"/>
              <a:t>See the file StartAndRunServices.txt in the </a:t>
            </a:r>
            <a:r>
              <a:rPr lang="en-US" sz="1400" dirty="0" err="1" smtClean="0"/>
              <a:t>RunselfHosted</a:t>
            </a:r>
            <a:r>
              <a:rPr lang="en-US" sz="1400" dirty="0" smtClean="0"/>
              <a:t> folder to see how to use the below </a:t>
            </a:r>
            <a:r>
              <a:rPr lang="en-US" sz="1400" dirty="0" err="1" smtClean="0"/>
              <a:t>dapr</a:t>
            </a:r>
            <a:r>
              <a:rPr lang="en-US" sz="1400" smtClean="0"/>
              <a:t> run commands</a:t>
            </a:r>
            <a:r>
              <a:rPr lang="en-US" sz="1900" dirty="0" smtClean="0"/>
              <a:t>:</a:t>
            </a:r>
          </a:p>
          <a:p>
            <a:pPr lvl="1"/>
            <a:endParaRPr lang="en-US" sz="18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WebAPI1</a:t>
            </a:r>
            <a:r>
              <a:rPr lang="en-US" sz="1600" dirty="0"/>
              <a:t> </a:t>
            </a:r>
            <a:r>
              <a:rPr lang="en-US" sz="1600" b="1" dirty="0"/>
              <a:t>--app-port 5130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50001</a:t>
            </a:r>
            <a:r>
              <a:rPr lang="en-US" sz="1600" dirty="0"/>
              <a:t> --log-level debug --components-path "..\..\iFX\</a:t>
            </a:r>
            <a:r>
              <a:rPr lang="en-US" sz="1600" dirty="0" err="1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ServiceA</a:t>
            </a:r>
            <a:r>
              <a:rPr lang="en-US" sz="1600" dirty="0"/>
              <a:t> </a:t>
            </a:r>
            <a:r>
              <a:rPr lang="en-US" sz="1600" b="1" dirty="0"/>
              <a:t>--app-port 5293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50002</a:t>
            </a:r>
            <a:r>
              <a:rPr lang="en-US" sz="1600" dirty="0"/>
              <a:t> --log-level debug --components-path "..\..\</a:t>
            </a:r>
            <a:r>
              <a:rPr lang="en-US" sz="1600" dirty="0" smtClean="0"/>
              <a:t>iFX\</a:t>
            </a:r>
            <a:r>
              <a:rPr lang="en-US" sz="1600" dirty="0" err="1" smtClean="0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800" dirty="0" smtClean="0"/>
              <a:t>Note both of the –app-port numbers above are defined in the </a:t>
            </a:r>
            <a:r>
              <a:rPr lang="en-US" sz="1800" dirty="0" err="1" smtClean="0"/>
              <a:t>launchSettings.json</a:t>
            </a:r>
            <a:r>
              <a:rPr lang="en-US" sz="1800" dirty="0" smtClean="0"/>
              <a:t> for their respective services when running </a:t>
            </a:r>
            <a:r>
              <a:rPr lang="en-US" sz="1800" dirty="0" err="1" smtClean="0"/>
              <a:t>SelfHosted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 of the above port names and numbers are shown on the following detailed diagram.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458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Detailed View of the Call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772400" cy="54808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of the ports and port names used in the Dapr Run commands are shown below.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508054" y="22860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08052" y="32004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Dapr Sidecar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for 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523296" y="561594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508051" y="470027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Sidecar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 for 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21" idx="3"/>
          </p:cNvCxnSpPr>
          <p:nvPr/>
        </p:nvCxnSpPr>
        <p:spPr>
          <a:xfrm>
            <a:off x="1859279" y="2543016"/>
            <a:ext cx="1232513" cy="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2"/>
            <a:endCxn id="11" idx="0"/>
          </p:cNvCxnSpPr>
          <p:nvPr/>
        </p:nvCxnSpPr>
        <p:spPr>
          <a:xfrm flipH="1">
            <a:off x="3970014" y="3721100"/>
            <a:ext cx="1" cy="979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2624137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5130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2961320" y="2624137"/>
            <a:ext cx="453392" cy="1952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Http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57579" y="228187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 Client</a:t>
            </a:r>
          </a:p>
        </p:txBody>
      </p:sp>
      <p:grpSp>
        <p:nvGrpSpPr>
          <p:cNvPr id="32" name="Group 31"/>
          <p:cNvGrpSpPr/>
          <p:nvPr/>
        </p:nvGrpSpPr>
        <p:grpSpPr>
          <a:xfrm rot="16200000">
            <a:off x="3227047" y="3256915"/>
            <a:ext cx="137160" cy="407670"/>
            <a:chOff x="2037396" y="3166110"/>
            <a:chExt cx="137160" cy="40767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3262301" y="4756785"/>
            <a:ext cx="137160" cy="407670"/>
            <a:chOff x="2037396" y="3166110"/>
            <a:chExt cx="137160" cy="40767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3262301" y="5672455"/>
            <a:ext cx="137160" cy="407670"/>
            <a:chOff x="2037396" y="3166110"/>
            <a:chExt cx="137160" cy="40767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16200000">
            <a:off x="3235637" y="2342515"/>
            <a:ext cx="137160" cy="407670"/>
            <a:chOff x="2037396" y="3166110"/>
            <a:chExt cx="137160" cy="40767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78317" y="3581400"/>
            <a:ext cx="115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50001</a:t>
            </a: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528728" y="3212097"/>
            <a:ext cx="152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208836" y="2099102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WebAPI1 listens on this port.</a:t>
            </a:r>
            <a:endParaRPr lang="en-US" sz="1050" dirty="0"/>
          </a:p>
        </p:txBody>
      </p:sp>
      <p:cxnSp>
        <p:nvCxnSpPr>
          <p:cNvPr id="47" name="Curved Connector 46"/>
          <p:cNvCxnSpPr>
            <a:stCxn id="12" idx="2"/>
            <a:endCxn id="27" idx="0"/>
          </p:cNvCxnSpPr>
          <p:nvPr/>
        </p:nvCxnSpPr>
        <p:spPr>
          <a:xfrm rot="5400000">
            <a:off x="3203880" y="2694613"/>
            <a:ext cx="654050" cy="878225"/>
          </a:xfrm>
          <a:prstGeom prst="curvedConnector4">
            <a:avLst>
              <a:gd name="adj1" fmla="val 44757"/>
              <a:gd name="adj2" fmla="val 12603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68458" y="3581400"/>
            <a:ext cx="60100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63078" y="5067775"/>
            <a:ext cx="11834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50001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1488262" y="4613702"/>
            <a:ext cx="1640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  UNUSED HERE.</a:t>
            </a:r>
            <a:endParaRPr lang="en-US" sz="1050" dirty="0"/>
          </a:p>
        </p:txBody>
      </p:sp>
      <p:sp>
        <p:nvSpPr>
          <p:cNvPr id="59" name="Rectangle 58"/>
          <p:cNvSpPr/>
          <p:nvPr/>
        </p:nvSpPr>
        <p:spPr>
          <a:xfrm>
            <a:off x="2892785" y="5075395"/>
            <a:ext cx="536215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8800" y="6065132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5293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476375" y="5668540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ServiceA listens on this port.</a:t>
            </a:r>
            <a:endParaRPr lang="en-US" sz="1050" dirty="0"/>
          </a:p>
        </p:txBody>
      </p:sp>
      <p:sp>
        <p:nvSpPr>
          <p:cNvPr id="62" name="Rectangle 61"/>
          <p:cNvSpPr/>
          <p:nvPr/>
        </p:nvSpPr>
        <p:spPr>
          <a:xfrm>
            <a:off x="2931301" y="6078583"/>
            <a:ext cx="567203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cxnSp>
        <p:nvCxnSpPr>
          <p:cNvPr id="63" name="Curved Connector 62"/>
          <p:cNvCxnSpPr>
            <a:stCxn id="11" idx="2"/>
            <a:endCxn id="38" idx="0"/>
          </p:cNvCxnSpPr>
          <p:nvPr/>
        </p:nvCxnSpPr>
        <p:spPr>
          <a:xfrm rot="5400000">
            <a:off x="3220870" y="5127146"/>
            <a:ext cx="655320" cy="842968"/>
          </a:xfrm>
          <a:prstGeom prst="curvedConnector4">
            <a:avLst>
              <a:gd name="adj1" fmla="val 44767"/>
              <a:gd name="adj2" fmla="val 1271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19800" y="2156390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Please Note:</a:t>
            </a:r>
          </a:p>
          <a:p>
            <a:endParaRPr lang="en-US" sz="1200" dirty="0" smtClean="0"/>
          </a:p>
          <a:p>
            <a:r>
              <a:rPr lang="en-US" sz="1200" dirty="0" smtClean="0"/>
              <a:t>All the calls shown behave as if they are RPC, i.e. request/response remote procedure calls.</a:t>
            </a:r>
          </a:p>
          <a:p>
            <a:endParaRPr lang="en-US" sz="1200" dirty="0"/>
          </a:p>
          <a:p>
            <a:r>
              <a:rPr lang="en-US" sz="1200" dirty="0" smtClean="0"/>
              <a:t>Therefore, </a:t>
            </a:r>
            <a:r>
              <a:rPr lang="en-US" sz="1200" b="1" dirty="0" smtClean="0"/>
              <a:t>the response of </a:t>
            </a:r>
            <a:r>
              <a:rPr lang="en-US" sz="1200" b="1" dirty="0" err="1" smtClean="0"/>
              <a:t>ServiceA’s</a:t>
            </a:r>
            <a:r>
              <a:rPr lang="en-US" sz="1200" b="1" dirty="0" smtClean="0"/>
              <a:t> invocation bubbles back up the call chain </a:t>
            </a:r>
            <a:r>
              <a:rPr lang="en-US" sz="1200" dirty="0" smtClean="0"/>
              <a:t>shown here to WebAPI1 that made the request in the first place.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114800" y="3841353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Sidecar </a:t>
            </a:r>
            <a:r>
              <a:rPr lang="en-US" sz="1050" dirty="0" smtClean="0"/>
              <a:t>interaction &amp; </a:t>
            </a:r>
            <a:r>
              <a:rPr lang="en-US" sz="1050" dirty="0" smtClean="0"/>
              <a:t>Dapr </a:t>
            </a:r>
            <a:r>
              <a:rPr lang="en-US" sz="1050" dirty="0" smtClean="0"/>
              <a:t>infrastructure </a:t>
            </a:r>
            <a:r>
              <a:rPr lang="en-US" sz="1050" dirty="0" smtClean="0"/>
              <a:t>details are omitted.  Please see Dapr Docs for that.</a:t>
            </a:r>
            <a:endParaRPr lang="en-US" sz="1050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292664" y="3996898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Dapr </a:t>
            </a:r>
            <a:r>
              <a:rPr lang="en-US" altLang="en-US" sz="1200" b="1" dirty="0" err="1" smtClean="0">
                <a:latin typeface="Calibri" pitchFamily="34" charset="0"/>
                <a:cs typeface="Calibri" pitchFamily="34" charset="0"/>
              </a:rPr>
              <a:t>mDNS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for Service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Discovery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6" name="Straight Arrow Connector 45"/>
          <p:cNvCxnSpPr>
            <a:stCxn id="13" idx="2"/>
            <a:endCxn id="42" idx="3"/>
          </p:cNvCxnSpPr>
          <p:nvPr/>
        </p:nvCxnSpPr>
        <p:spPr>
          <a:xfrm flipH="1">
            <a:off x="3216589" y="3721100"/>
            <a:ext cx="753426" cy="5361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42" idx="3"/>
          </p:cNvCxnSpPr>
          <p:nvPr/>
        </p:nvCxnSpPr>
        <p:spPr>
          <a:xfrm flipH="1" flipV="1">
            <a:off x="3216589" y="4257248"/>
            <a:ext cx="753425" cy="443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7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Relevant Dapr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Dapr Service Invocation Overview</a:t>
            </a:r>
            <a:endParaRPr lang="en-US" sz="18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://docs.dapr.io/developing-applications/building-blocks/service-invocation/service-invocation-overview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>
              <a:hlinkClick r:id="rId3"/>
            </a:endParaRPr>
          </a:p>
          <a:p>
            <a:r>
              <a:rPr lang="en-US" sz="1800" dirty="0"/>
              <a:t>How-To: Invoke services using gRPC</a:t>
            </a:r>
            <a:endParaRPr lang="en-US" sz="1800" dirty="0" smtClean="0">
              <a:hlinkClick r:id="rId3"/>
            </a:endParaRPr>
          </a:p>
          <a:p>
            <a:pPr lvl="1"/>
            <a:r>
              <a:rPr lang="en-US" sz="1600" dirty="0">
                <a:hlinkClick r:id="rId4"/>
              </a:rPr>
              <a:t>https://docs.dapr.io/developing-applications/building-blocks/service-invocation/howto-invoke-services-grpc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r>
              <a:rPr lang="en-US" sz="1800" dirty="0" smtClean="0"/>
              <a:t>Dapr arguments and annotations for </a:t>
            </a:r>
            <a:r>
              <a:rPr lang="en-US" sz="1800" dirty="0" err="1" smtClean="0"/>
              <a:t>daprd</a:t>
            </a:r>
            <a:r>
              <a:rPr lang="en-US" sz="1800" dirty="0" smtClean="0"/>
              <a:t>, SLI, and Kubernetes.  This shows the port numbers and protocols, etc. that are passed to Dapr.</a:t>
            </a:r>
          </a:p>
          <a:p>
            <a:pPr lvl="1"/>
            <a:r>
              <a:rPr lang="en-US" sz="1600" dirty="0">
                <a:hlinkClick r:id="rId3"/>
              </a:rPr>
              <a:t>https://docs.dapr.io/reference/arguments-annotations-overview/</a:t>
            </a:r>
          </a:p>
          <a:p>
            <a:r>
              <a:rPr lang="en-US" sz="1800" dirty="0" smtClean="0"/>
              <a:t>Dapr Concepts Overview:  Contains diagrams of the details of how Dapr sidecars communicate with each other, plus the other parts of the Dapr Infrastructure.  This is a </a:t>
            </a:r>
            <a:r>
              <a:rPr lang="en-US" sz="1800" u="sng" dirty="0" smtClean="0"/>
              <a:t>must read</a:t>
            </a:r>
            <a:r>
              <a:rPr lang="en-US" sz="1800" dirty="0" smtClean="0"/>
              <a:t> to understand how Dapr works.</a:t>
            </a:r>
          </a:p>
          <a:p>
            <a:pPr lvl="1"/>
            <a:r>
              <a:rPr lang="en-US" sz="1600" dirty="0">
                <a:hlinkClick r:id="rId5"/>
              </a:rPr>
              <a:t>https://docs.dapr.io/concepts/overview/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47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Construction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slides for this project are currently being made and/or revised.</a:t>
            </a:r>
          </a:p>
        </p:txBody>
      </p:sp>
    </p:spTree>
    <p:extLst>
      <p:ext uri="{BB962C8B-B14F-4D97-AF65-F5344CB8AC3E}">
        <p14:creationId xmlns:p14="http://schemas.microsoft.com/office/powerpoint/2010/main" val="229905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 Detailed View of Dapr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772400" cy="5334000"/>
          </a:xfrm>
        </p:spPr>
        <p:txBody>
          <a:bodyPr/>
          <a:lstStyle/>
          <a:p>
            <a:r>
              <a:rPr lang="en-US" sz="2400" dirty="0" smtClean="0"/>
              <a:t>Here</a:t>
            </a:r>
            <a:r>
              <a:rPr lang="en-US" dirty="0" smtClean="0"/>
              <a:t> are the interactions between the Dapr Sidecars </a:t>
            </a:r>
            <a:r>
              <a:rPr lang="en-US" smtClean="0"/>
              <a:t>and WebAPI1 </a:t>
            </a:r>
            <a:r>
              <a:rPr lang="en-US" dirty="0" smtClean="0"/>
              <a:t>and ServiceA.</a:t>
            </a:r>
          </a:p>
          <a:p>
            <a:r>
              <a:rPr lang="en-US" sz="1800" dirty="0" smtClean="0"/>
              <a:t>The interaction between the Quick Test Client and WebAPI1 is omitted.</a:t>
            </a:r>
            <a:endParaRPr lang="en-US" sz="1800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508054" y="22860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WebAPI1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08052" y="340614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Dapr Sidecar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for WebAPI1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523296" y="561594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ServiceA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523296" y="44958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Dapr </a:t>
            </a: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Sidecar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for ServiceA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Arrow Connector 7"/>
          <p:cNvCxnSpPr>
            <a:endCxn id="12" idx="1"/>
          </p:cNvCxnSpPr>
          <p:nvPr/>
        </p:nvCxnSpPr>
        <p:spPr>
          <a:xfrm>
            <a:off x="2679379" y="2546350"/>
            <a:ext cx="8286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00800" y="3200400"/>
            <a:ext cx="0" cy="10814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6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662</TotalTime>
  <Words>737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Using the Dapr Proxy for Service Invocation</vt:lpstr>
      <vt:lpstr>Intellectual Property Notice</vt:lpstr>
      <vt:lpstr>Call Chain view of the 3 Apps </vt:lpstr>
      <vt:lpstr>The Ports in the Dapr Run Commands</vt:lpstr>
      <vt:lpstr>Detailed View of the Call Chain</vt:lpstr>
      <vt:lpstr>Links to Relevant Dapr Docs</vt:lpstr>
      <vt:lpstr>Warning – Construction Zone</vt:lpstr>
      <vt:lpstr>Extra Detailed View of Dapr Interactions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88</cp:revision>
  <cp:lastPrinted>2022-12-31T19:44:49Z</cp:lastPrinted>
  <dcterms:created xsi:type="dcterms:W3CDTF">2021-03-20T15:04:33Z</dcterms:created>
  <dcterms:modified xsi:type="dcterms:W3CDTF">2022-12-31T19:47:24Z</dcterms:modified>
  <cp:contentStatus/>
</cp:coreProperties>
</file>