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70" r:id="rId7"/>
    <p:sldId id="261" r:id="rId8"/>
    <p:sldId id="267" r:id="rId9"/>
    <p:sldId id="260" r:id="rId10"/>
    <p:sldId id="262" r:id="rId11"/>
    <p:sldId id="264" r:id="rId12"/>
    <p:sldId id="268" r:id="rId13"/>
    <p:sldId id="269" r:id="rId14"/>
    <p:sldId id="266" r:id="rId15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8EAF89-777A-4B44-BDB5-EF4CF6CD626E}">
          <p14:sldIdLst>
            <p14:sldId id="256"/>
            <p14:sldId id="265"/>
            <p14:sldId id="257"/>
            <p14:sldId id="258"/>
            <p14:sldId id="259"/>
            <p14:sldId id="270"/>
            <p14:sldId id="261"/>
            <p14:sldId id="267"/>
            <p14:sldId id="260"/>
            <p14:sldId id="262"/>
            <p14:sldId id="264"/>
            <p14:sldId id="268"/>
            <p14:sldId id="269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05" y="46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318978"/>
            <a:ext cx="8229600" cy="58071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46298-13EE-48AB-9C78-9BB90C3CEFE2}" type="datetimeFigureOut">
              <a:rPr lang="en-US"/>
              <a:pPr>
                <a:defRPr/>
              </a:pPr>
              <a:t>4/4/2021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A7EE2-3A7A-4451-8046-A1090E653C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4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C37855-D03C-49F4-B68F-729DF42794A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By George Stevens</a:t>
            </a:r>
          </a:p>
          <a:p>
            <a:r>
              <a:rPr lang="en-US" sz="1800" dirty="0" smtClean="0"/>
              <a:t>Software Architect at Solid Value Software</a:t>
            </a:r>
          </a:p>
          <a:p>
            <a:endParaRPr lang="en-US" sz="1800" dirty="0" smtClean="0"/>
          </a:p>
          <a:p>
            <a:r>
              <a:rPr lang="en-US" sz="1800" dirty="0" smtClean="0"/>
              <a:t>For the 3/23/21 Dapr Community Meeting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371600"/>
          </a:xfrm>
        </p:spPr>
        <p:txBody>
          <a:bodyPr>
            <a:noAutofit/>
          </a:bodyPr>
          <a:lstStyle/>
          <a:p>
            <a:r>
              <a:rPr lang="en-US" sz="3400" dirty="0"/>
              <a:t>Thinking Outside the Dapr-Mesh with Dapr, gRPC Services </a:t>
            </a:r>
            <a:r>
              <a:rPr lang="en-US" sz="3400" dirty="0" smtClean="0"/>
              <a:t>and Pub/Sub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610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ServiceB is geographically separate from ServiceA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371600"/>
            <a:ext cx="7772400" cy="4648200"/>
          </a:xfrm>
        </p:spPr>
        <p:txBody>
          <a:bodyPr/>
          <a:lstStyle/>
          <a:p>
            <a:r>
              <a:rPr lang="en-US" sz="2400" dirty="0" smtClean="0"/>
              <a:t>Now we need 2 Dapr-Meshes using the same Pub/Sub.  And this requires NO CODE CHANGES.</a:t>
            </a:r>
          </a:p>
          <a:p>
            <a:pPr lvl="1"/>
            <a:r>
              <a:rPr lang="en-US" sz="1800" dirty="0" smtClean="0"/>
              <a:t>Happens when Test Client and ServiceA run on one machine, with </a:t>
            </a:r>
            <a:r>
              <a:rPr lang="en-US" sz="1800" b="1" dirty="0" smtClean="0"/>
              <a:t>ServiceB running on </a:t>
            </a:r>
            <a:r>
              <a:rPr lang="en-US" sz="1800" b="1" i="1" dirty="0" smtClean="0"/>
              <a:t>another machine</a:t>
            </a:r>
            <a:r>
              <a:rPr lang="en-US" sz="1800" dirty="0" smtClean="0"/>
              <a:t>.</a:t>
            </a:r>
            <a:endParaRPr lang="en-US" dirty="0" smtClean="0"/>
          </a:p>
          <a:p>
            <a:pPr marL="594360" lvl="2" indent="0">
              <a:buNone/>
            </a:pPr>
            <a:endParaRPr lang="en-US" sz="1800" dirty="0" smtClean="0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5248275" y="4473575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Sidecar B</a:t>
            </a: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6924675" y="3632200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Service N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924673" y="4479290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Sidecar 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03963" y="3698875"/>
            <a:ext cx="549275" cy="3698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…..</a:t>
            </a:r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>
            <a:off x="7386636" y="4999990"/>
            <a:ext cx="2" cy="27527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710238" y="4994275"/>
            <a:ext cx="0" cy="28575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91113" y="5278438"/>
            <a:ext cx="2295525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64063" y="4178300"/>
            <a:ext cx="1036637" cy="2270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 or gRPC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06925" y="5026025"/>
            <a:ext cx="1036638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gRPC Only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03963" y="4530725"/>
            <a:ext cx="549275" cy="3698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…..</a:t>
            </a: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4124325" y="5575300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Azure SB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Pub/Sub</a:t>
            </a:r>
            <a:endParaRPr lang="en-US" altLang="en-US" sz="12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8" name="Straight Arrow Connector 17"/>
          <p:cNvCxnSpPr>
            <a:endCxn id="17" idx="0"/>
          </p:cNvCxnSpPr>
          <p:nvPr/>
        </p:nvCxnSpPr>
        <p:spPr>
          <a:xfrm flipH="1">
            <a:off x="4586288" y="5283200"/>
            <a:ext cx="522287" cy="2921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1592263" y="3627438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ServiceA</a:t>
            </a: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1592263" y="4468813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Sidecar A</a:t>
            </a:r>
          </a:p>
        </p:txBody>
      </p:sp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>
            <a:off x="2054225" y="4148138"/>
            <a:ext cx="0" cy="32067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08338" y="3627438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Service N</a:t>
            </a: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3208338" y="4468813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Sidecar N</a:t>
            </a:r>
          </a:p>
        </p:txBody>
      </p:sp>
      <p:cxnSp>
        <p:nvCxnSpPr>
          <p:cNvPr id="24" name="Straight Arrow Connector 23"/>
          <p:cNvCxnSpPr>
            <a:stCxn id="22" idx="2"/>
            <a:endCxn id="23" idx="0"/>
          </p:cNvCxnSpPr>
          <p:nvPr/>
        </p:nvCxnSpPr>
        <p:spPr>
          <a:xfrm>
            <a:off x="3670300" y="4148138"/>
            <a:ext cx="0" cy="32067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54225" y="4989513"/>
            <a:ext cx="0" cy="29368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87763" y="4989513"/>
            <a:ext cx="0" cy="28575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054225" y="5278438"/>
            <a:ext cx="2014538" cy="47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36626" y="4170998"/>
            <a:ext cx="1036637" cy="2270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 or gRPC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18528" y="5029200"/>
            <a:ext cx="902335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gRPC Only</a:t>
            </a:r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1592263" y="2808288"/>
            <a:ext cx="923925" cy="5207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Test Client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With a UI</a:t>
            </a:r>
          </a:p>
        </p:txBody>
      </p:sp>
      <p:cxnSp>
        <p:nvCxnSpPr>
          <p:cNvPr id="33" name="Straight Arrow Connector 32"/>
          <p:cNvCxnSpPr>
            <a:stCxn id="32" idx="2"/>
            <a:endCxn id="19" idx="0"/>
          </p:cNvCxnSpPr>
          <p:nvPr/>
        </p:nvCxnSpPr>
        <p:spPr>
          <a:xfrm>
            <a:off x="2054225" y="3328988"/>
            <a:ext cx="0" cy="2984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7" idx="0"/>
          </p:cNvCxnSpPr>
          <p:nvPr/>
        </p:nvCxnSpPr>
        <p:spPr>
          <a:xfrm>
            <a:off x="4068763" y="5283200"/>
            <a:ext cx="517525" cy="2921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133725" y="3068638"/>
            <a:ext cx="1036638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Dapr-Mesh A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202238" y="3048000"/>
            <a:ext cx="1036637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Dapr-Mesh B</a:t>
            </a:r>
          </a:p>
        </p:txBody>
      </p:sp>
      <p:sp>
        <p:nvSpPr>
          <p:cNvPr id="100" name="Rectangle 19"/>
          <p:cNvSpPr>
            <a:spLocks noChangeArrowheads="1"/>
          </p:cNvSpPr>
          <p:nvPr/>
        </p:nvSpPr>
        <p:spPr bwMode="auto">
          <a:xfrm>
            <a:off x="5248275" y="3650298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Calibri" pitchFamily="34" charset="0"/>
                <a:cs typeface="Calibri" pitchFamily="34" charset="0"/>
              </a:rPr>
              <a:t>ServiceB</a:t>
            </a:r>
            <a:endParaRPr lang="en-US" altLang="en-US" sz="12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1" name="Straight Arrow Connector 100"/>
          <p:cNvCxnSpPr>
            <a:stCxn id="100" idx="2"/>
            <a:endCxn id="5" idx="0"/>
          </p:cNvCxnSpPr>
          <p:nvPr/>
        </p:nvCxnSpPr>
        <p:spPr>
          <a:xfrm>
            <a:off x="5710238" y="4170998"/>
            <a:ext cx="0" cy="30257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" idx="2"/>
            <a:endCxn id="8" idx="0"/>
          </p:cNvCxnSpPr>
          <p:nvPr/>
        </p:nvCxnSpPr>
        <p:spPr>
          <a:xfrm flipH="1">
            <a:off x="7386636" y="4152900"/>
            <a:ext cx="2" cy="32639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609850" y="3707606"/>
            <a:ext cx="549275" cy="3698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…..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622550" y="4554696"/>
            <a:ext cx="549275" cy="3698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16371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Geographically separated services are a recurring topic on Dapr-Discord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sz="2200" dirty="0" smtClean="0"/>
              <a:t>I </a:t>
            </a:r>
            <a:r>
              <a:rPr lang="en-US" sz="2200" dirty="0"/>
              <a:t>want a service running on some VM at the edge to communicate with services in a Dapr-Mesh in the cloud or an on-prem data </a:t>
            </a:r>
            <a:r>
              <a:rPr lang="en-US" sz="2200" dirty="0" smtClean="0"/>
              <a:t>center</a:t>
            </a:r>
            <a:r>
              <a:rPr lang="en-US" sz="2000" dirty="0" smtClean="0"/>
              <a:t>.</a:t>
            </a:r>
          </a:p>
          <a:p>
            <a:pPr lvl="2"/>
            <a:r>
              <a:rPr lang="en-US" sz="1600" dirty="0" smtClean="0"/>
              <a:t>This scenario most likely needs 2 Dapr-Meshes.</a:t>
            </a:r>
          </a:p>
          <a:p>
            <a:pPr marL="594360" lvl="2" indent="0">
              <a:buNone/>
            </a:pPr>
            <a:endParaRPr lang="en-US" sz="1600" dirty="0" smtClean="0"/>
          </a:p>
          <a:p>
            <a:pPr lvl="1"/>
            <a:r>
              <a:rPr lang="en-US" sz="2200" dirty="0" smtClean="0"/>
              <a:t>Geographical separation of services is also a common topic in the world of IoT</a:t>
            </a:r>
            <a:r>
              <a:rPr lang="en-US" sz="2000" dirty="0" smtClean="0"/>
              <a:t>.</a:t>
            </a:r>
          </a:p>
          <a:p>
            <a:pPr lvl="2"/>
            <a:r>
              <a:rPr lang="en-US" sz="1600" dirty="0" smtClean="0"/>
              <a:t>Devices, field and protocol gateways, and cloud providers are often in different places.  </a:t>
            </a:r>
          </a:p>
          <a:p>
            <a:pPr lvl="2"/>
            <a:r>
              <a:rPr lang="en-US" sz="1600" dirty="0" smtClean="0"/>
              <a:t>This scenario will likely require multiple Dapr-Meshes.</a:t>
            </a:r>
          </a:p>
          <a:p>
            <a:pPr lvl="1"/>
            <a:endParaRPr lang="en-US" dirty="0" smtClean="0"/>
          </a:p>
          <a:p>
            <a:pPr marL="320040" lvl="1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8525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Trans Dapr-Mesh </a:t>
            </a:r>
            <a:r>
              <a:rPr lang="en-US" dirty="0" smtClean="0"/>
              <a:t>Gateway is Needed in a Mesh-of-Dapr-Meshes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Trans Dapr-Mesh Gateway (TDMG) is a component of the Dapr-Mesh.</a:t>
            </a:r>
          </a:p>
          <a:p>
            <a:pPr lvl="1"/>
            <a:r>
              <a:rPr lang="en-US" dirty="0" smtClean="0"/>
              <a:t>It enables communication between Dapr-Meshes in at least the following areas:</a:t>
            </a:r>
          </a:p>
          <a:p>
            <a:pPr lvl="2"/>
            <a:r>
              <a:rPr lang="en-US" u="sng" dirty="0" smtClean="0"/>
              <a:t>Service Discovery</a:t>
            </a:r>
            <a:r>
              <a:rPr lang="en-US" dirty="0" smtClean="0"/>
              <a:t> for sending messages to services in other Dapr-Meshes, plus capability to actually send the message.</a:t>
            </a:r>
          </a:p>
          <a:p>
            <a:pPr lvl="2"/>
            <a:endParaRPr lang="en-US" dirty="0" smtClean="0"/>
          </a:p>
          <a:p>
            <a:pPr lvl="2"/>
            <a:r>
              <a:rPr lang="en-US" u="sng" dirty="0" smtClean="0"/>
              <a:t>Dispatching</a:t>
            </a:r>
            <a:r>
              <a:rPr lang="en-US" dirty="0" smtClean="0"/>
              <a:t> and </a:t>
            </a:r>
            <a:r>
              <a:rPr lang="en-US" u="sng" dirty="0" smtClean="0"/>
              <a:t>Event/Message Mapping</a:t>
            </a:r>
            <a:r>
              <a:rPr lang="en-US" dirty="0" smtClean="0"/>
              <a:t> to service operations local to the receiving Dapr-Mesh.</a:t>
            </a:r>
          </a:p>
          <a:p>
            <a:pPr lvl="2"/>
            <a:endParaRPr lang="en-US" dirty="0" smtClean="0"/>
          </a:p>
          <a:p>
            <a:pPr lvl="2"/>
            <a:r>
              <a:rPr lang="en-US" u="sng" dirty="0" smtClean="0"/>
              <a:t>Security</a:t>
            </a:r>
            <a:r>
              <a:rPr lang="en-US" dirty="0" smtClean="0"/>
              <a:t> above that within a Dapr-Mesh since communication is across the public internet, including </a:t>
            </a:r>
            <a:r>
              <a:rPr lang="en-US" b="1" dirty="0" smtClean="0"/>
              <a:t>message encryption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Other? TBD</a:t>
            </a:r>
          </a:p>
        </p:txBody>
      </p:sp>
    </p:spTree>
    <p:extLst>
      <p:ext uri="{BB962C8B-B14F-4D97-AF65-F5344CB8AC3E}">
        <p14:creationId xmlns:p14="http://schemas.microsoft.com/office/powerpoint/2010/main" val="314113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Trans Dapr-Mesh </a:t>
            </a:r>
            <a:r>
              <a:rPr lang="en-US" dirty="0" smtClean="0"/>
              <a:t>Gateway – Now and In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Now -- A </a:t>
            </a:r>
            <a:r>
              <a:rPr lang="en-US" dirty="0"/>
              <a:t>TDMG must written by a developer as a </a:t>
            </a:r>
            <a:r>
              <a:rPr lang="en-US" dirty="0" smtClean="0"/>
              <a:t>Service within a Dapr-Mesh.</a:t>
            </a:r>
            <a:endParaRPr lang="en-US" dirty="0"/>
          </a:p>
          <a:p>
            <a:pPr lvl="1"/>
            <a:r>
              <a:rPr lang="en-US" dirty="0"/>
              <a:t>When more </a:t>
            </a:r>
            <a:r>
              <a:rPr lang="en-US" dirty="0" smtClean="0"/>
              <a:t>mature, </a:t>
            </a:r>
            <a:r>
              <a:rPr lang="en-US" dirty="0"/>
              <a:t>Dapr can </a:t>
            </a:r>
            <a:r>
              <a:rPr lang="en-US" b="1" dirty="0"/>
              <a:t>make this a pluggable component</a:t>
            </a:r>
            <a:r>
              <a:rPr lang="en-US" dirty="0"/>
              <a:t> configured and attached to a Dapr-Mesh via </a:t>
            </a:r>
            <a:r>
              <a:rPr lang="en-US" dirty="0" err="1"/>
              <a:t>yaml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594360" lvl="2" indent="0">
              <a:buNone/>
            </a:pP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Next -- The </a:t>
            </a:r>
            <a:r>
              <a:rPr lang="en-US" b="1" dirty="0" smtClean="0"/>
              <a:t>code sample.  </a:t>
            </a:r>
            <a:r>
              <a:rPr lang="en-US" smtClean="0"/>
              <a:t>It shows </a:t>
            </a:r>
            <a:r>
              <a:rPr lang="en-US" dirty="0" smtClean="0"/>
              <a:t>a sketch of parts of a </a:t>
            </a:r>
            <a:r>
              <a:rPr lang="en-US" i="1" dirty="0" smtClean="0"/>
              <a:t>developer-written</a:t>
            </a:r>
            <a:r>
              <a:rPr lang="en-US" dirty="0" smtClean="0"/>
              <a:t> TDMG.</a:t>
            </a:r>
            <a:endParaRPr lang="en-US" dirty="0"/>
          </a:p>
          <a:p>
            <a:endParaRPr lang="en-US" dirty="0"/>
          </a:p>
        </p:txBody>
      </p:sp>
      <p:cxnSp>
        <p:nvCxnSpPr>
          <p:cNvPr id="4" name="Straight Arrow Connector 50"/>
          <p:cNvCxnSpPr>
            <a:stCxn id="8" idx="3"/>
            <a:endCxn id="12" idx="2"/>
          </p:cNvCxnSpPr>
          <p:nvPr/>
        </p:nvCxnSpPr>
        <p:spPr>
          <a:xfrm flipV="1">
            <a:off x="6426994" y="3988224"/>
            <a:ext cx="1133793" cy="692468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50"/>
          <p:cNvCxnSpPr>
            <a:stCxn id="12" idx="3"/>
            <a:endCxn id="8" idx="2"/>
          </p:cNvCxnSpPr>
          <p:nvPr/>
        </p:nvCxnSpPr>
        <p:spPr>
          <a:xfrm flipH="1">
            <a:off x="5935663" y="3817192"/>
            <a:ext cx="2116455" cy="1034532"/>
          </a:xfrm>
          <a:prstGeom prst="curvedConnector4">
            <a:avLst>
              <a:gd name="adj1" fmla="val -10801"/>
              <a:gd name="adj2" fmla="val 122097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5444331" y="3713486"/>
            <a:ext cx="982663" cy="1138238"/>
            <a:chOff x="3005940" y="3914229"/>
            <a:chExt cx="715160" cy="1056306"/>
          </a:xfrm>
        </p:grpSpPr>
        <p:sp>
          <p:nvSpPr>
            <p:cNvPr id="7" name="Rectangle 19"/>
            <p:cNvSpPr>
              <a:spLocks noChangeArrowheads="1"/>
            </p:cNvSpPr>
            <p:nvPr/>
          </p:nvSpPr>
          <p:spPr bwMode="auto">
            <a:xfrm>
              <a:off x="3005940" y="4343391"/>
              <a:ext cx="715160" cy="3174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Services</a:t>
              </a:r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3005940" y="4653093"/>
              <a:ext cx="715160" cy="317442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Dapr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 Sidecars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05940" y="3914229"/>
              <a:ext cx="715160" cy="4287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Some </a:t>
              </a:r>
            </a:p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Dapr-Mesh</a:t>
              </a:r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7069455" y="2850136"/>
            <a:ext cx="982663" cy="1138088"/>
            <a:chOff x="3005940" y="3914369"/>
            <a:chExt cx="715160" cy="1056166"/>
          </a:xfrm>
        </p:grpSpPr>
        <p:sp>
          <p:nvSpPr>
            <p:cNvPr id="11" name="Rectangle 19"/>
            <p:cNvSpPr>
              <a:spLocks noChangeArrowheads="1"/>
            </p:cNvSpPr>
            <p:nvPr/>
          </p:nvSpPr>
          <p:spPr bwMode="auto">
            <a:xfrm>
              <a:off x="3005940" y="4343391"/>
              <a:ext cx="715160" cy="3174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Services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005940" y="4653093"/>
              <a:ext cx="715160" cy="317442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Dapr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 Sidecars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05940" y="3914369"/>
              <a:ext cx="715160" cy="4284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Some  </a:t>
              </a:r>
              <a:endPara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Dapr-Mesh</a:t>
              </a:r>
            </a:p>
          </p:txBody>
        </p:sp>
      </p:grpSp>
      <p:cxnSp>
        <p:nvCxnSpPr>
          <p:cNvPr id="14" name="Straight Arrow Connector 50"/>
          <p:cNvCxnSpPr>
            <a:stCxn id="27" idx="3"/>
            <a:endCxn id="21" idx="2"/>
          </p:cNvCxnSpPr>
          <p:nvPr/>
        </p:nvCxnSpPr>
        <p:spPr>
          <a:xfrm flipV="1">
            <a:off x="2728356" y="4141581"/>
            <a:ext cx="1815376" cy="494475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50"/>
          <p:cNvCxnSpPr>
            <a:stCxn id="21" idx="3"/>
            <a:endCxn id="27" idx="2"/>
          </p:cNvCxnSpPr>
          <p:nvPr/>
        </p:nvCxnSpPr>
        <p:spPr>
          <a:xfrm flipH="1">
            <a:off x="2535623" y="3926862"/>
            <a:ext cx="2200842" cy="923913"/>
          </a:xfrm>
          <a:prstGeom prst="curvedConnector4">
            <a:avLst>
              <a:gd name="adj1" fmla="val -10387"/>
              <a:gd name="adj2" fmla="val 124743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46"/>
          <p:cNvGrpSpPr>
            <a:grpSpLocks/>
          </p:cNvGrpSpPr>
          <p:nvPr/>
        </p:nvGrpSpPr>
        <p:grpSpPr bwMode="auto">
          <a:xfrm>
            <a:off x="3368040" y="2842516"/>
            <a:ext cx="1368425" cy="1300014"/>
            <a:chOff x="2615277" y="3292669"/>
            <a:chExt cx="1369201" cy="1301010"/>
          </a:xfrm>
        </p:grpSpPr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2615277" y="3753984"/>
              <a:ext cx="982663" cy="42787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Calibri" pitchFamily="34" charset="0"/>
                  <a:cs typeface="Calibri" pitchFamily="34" charset="0"/>
                </a:rPr>
                <a:t>Services</a:t>
              </a: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2615277" y="4163911"/>
              <a:ext cx="984241" cy="429768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Dapr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 Sidecars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615277" y="3292669"/>
              <a:ext cx="1369201" cy="4620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Some </a:t>
              </a:r>
            </a:p>
            <a:p>
              <a:pPr algn="ctr">
                <a:defRPr/>
              </a:pPr>
              <a:r>
                <a:rPr lang="en-US" alt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Dapr-Mesh</a:t>
              </a:r>
              <a:endPara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599518" y="3761963"/>
              <a:ext cx="384960" cy="42062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TDM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Gtwy</a:t>
              </a:r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3598793" y="4162961"/>
              <a:ext cx="385685" cy="429768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Side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car</a:t>
              </a:r>
            </a:p>
          </p:txBody>
        </p:sp>
      </p:grpSp>
      <p:grpSp>
        <p:nvGrpSpPr>
          <p:cNvPr id="22" name="Group 72"/>
          <p:cNvGrpSpPr>
            <a:grpSpLocks/>
          </p:cNvGrpSpPr>
          <p:nvPr/>
        </p:nvGrpSpPr>
        <p:grpSpPr bwMode="auto">
          <a:xfrm>
            <a:off x="1359931" y="3551561"/>
            <a:ext cx="1368425" cy="1300163"/>
            <a:chOff x="2615277" y="3292520"/>
            <a:chExt cx="1369201" cy="1301159"/>
          </a:xfrm>
        </p:grpSpPr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2615277" y="3753984"/>
              <a:ext cx="982663" cy="42787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Services</a:t>
              </a:r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2615277" y="4163911"/>
              <a:ext cx="984241" cy="429768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Dapr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 Sidecars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615277" y="3292520"/>
              <a:ext cx="1369201" cy="4623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Some </a:t>
              </a:r>
            </a:p>
            <a:p>
              <a:pPr algn="ctr">
                <a:defRPr/>
              </a:pPr>
              <a:r>
                <a:rPr lang="en-US" alt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Dapr-Mesh</a:t>
              </a:r>
              <a:endPara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3599518" y="3761963"/>
              <a:ext cx="384960" cy="42062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TDM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Gtwy</a:t>
              </a:r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3598793" y="4162961"/>
              <a:ext cx="385685" cy="429768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Side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car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338819" y="2850135"/>
            <a:ext cx="1404381" cy="479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400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</a:t>
            </a:r>
            <a:r>
              <a:rPr lang="en-US" sz="12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Dev written TDMG service</a:t>
            </a:r>
            <a:endParaRPr lang="en-US" sz="12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81601" y="2850136"/>
            <a:ext cx="1676399" cy="479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400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</a:t>
            </a:r>
            <a:r>
              <a:rPr lang="en-US" sz="12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TDMG is a Dapr-Mesh component</a:t>
            </a:r>
            <a:endParaRPr lang="en-US" sz="12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00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quick run through the code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2000" dirty="0" smtClean="0"/>
              <a:t>The code </a:t>
            </a:r>
            <a:r>
              <a:rPr lang="en-US" sz="2000" dirty="0"/>
              <a:t>sample of ServiceA, ServiceB, and the Test Client</a:t>
            </a:r>
          </a:p>
          <a:p>
            <a:pPr lvl="2"/>
            <a:r>
              <a:rPr lang="en-US" sz="1600" dirty="0"/>
              <a:t>It uses Visual Studio, C# ASP.NET Core gRPC Services, Azure Service Bus Topic, and Dapr</a:t>
            </a:r>
            <a:r>
              <a:rPr lang="en-US" sz="1600" dirty="0" smtClean="0"/>
              <a:t>.</a:t>
            </a:r>
          </a:p>
          <a:p>
            <a:pPr lvl="2"/>
            <a:r>
              <a:rPr lang="en-US" sz="1600" dirty="0" smtClean="0"/>
              <a:t>This code is  VERY SIMPLE since there is no business logic.  Rather there is only a operational Code Skeleton.</a:t>
            </a:r>
          </a:p>
          <a:p>
            <a:pPr lvl="2"/>
            <a:r>
              <a:rPr lang="en-US" sz="1600" dirty="0" smtClean="0"/>
              <a:t>The Test Client also functions as a load tester.  With a few code changes it is a </a:t>
            </a:r>
            <a:r>
              <a:rPr lang="en-US" sz="1600" dirty="0" err="1" smtClean="0"/>
              <a:t>destructo</a:t>
            </a:r>
            <a:r>
              <a:rPr lang="en-US" sz="1600" dirty="0" smtClean="0"/>
              <a:t> stress tester as well.  This “shifts left” integration testing into dev.</a:t>
            </a:r>
          </a:p>
          <a:p>
            <a:pPr marL="594360" lvl="2" indent="0">
              <a:buNone/>
            </a:pPr>
            <a:endParaRPr lang="en-US" sz="1600" dirty="0"/>
          </a:p>
          <a:p>
            <a:pPr lvl="2"/>
            <a:r>
              <a:rPr lang="en-US" sz="1600" dirty="0"/>
              <a:t>The code sample is posted on my GitHub account </a:t>
            </a:r>
            <a:r>
              <a:rPr lang="en-US" sz="1600" dirty="0" smtClean="0"/>
              <a:t>in the repo </a:t>
            </a:r>
            <a:r>
              <a:rPr lang="en-US" sz="1600" b="1" dirty="0"/>
              <a:t>https://github.com/georgestevens99/DiscoverDapr</a:t>
            </a:r>
          </a:p>
          <a:p>
            <a:pPr lvl="3"/>
            <a:r>
              <a:rPr lang="en-US" sz="1600" dirty="0" smtClean="0"/>
              <a:t>In </a:t>
            </a:r>
            <a:r>
              <a:rPr lang="en-US" sz="1600" dirty="0"/>
              <a:t>the folder named  </a:t>
            </a:r>
            <a:r>
              <a:rPr lang="en-US" sz="1600" b="1" dirty="0" err="1" smtClean="0"/>
              <a:t>grpc-pubsub-azservicebus</a:t>
            </a:r>
            <a:endParaRPr lang="en-US" sz="1600" dirty="0"/>
          </a:p>
          <a:p>
            <a:pPr lvl="2"/>
            <a:r>
              <a:rPr lang="en-US" sz="1600" dirty="0"/>
              <a:t>This PowerPoint slide deck </a:t>
            </a:r>
            <a:r>
              <a:rPr lang="en-US" sz="1600" dirty="0" smtClean="0"/>
              <a:t>is posted there also, as are the following.</a:t>
            </a:r>
            <a:endParaRPr lang="en-US" sz="1600" dirty="0"/>
          </a:p>
          <a:p>
            <a:pPr lvl="2"/>
            <a:r>
              <a:rPr lang="en-US" sz="1600" dirty="0" smtClean="0"/>
              <a:t>The </a:t>
            </a:r>
            <a:r>
              <a:rPr lang="en-US" sz="1600" dirty="0" err="1" smtClean="0"/>
              <a:t>InstallMe</a:t>
            </a:r>
            <a:r>
              <a:rPr lang="en-US" sz="1600" dirty="0" smtClean="0"/>
              <a:t> installation instructions.  These </a:t>
            </a:r>
            <a:r>
              <a:rPr lang="en-US" sz="1600" dirty="0"/>
              <a:t>are a </a:t>
            </a:r>
            <a:r>
              <a:rPr lang="en-US" sz="1600" dirty="0" smtClean="0"/>
              <a:t>work-in-progress </a:t>
            </a:r>
            <a:r>
              <a:rPr lang="en-US" sz="1600" dirty="0"/>
              <a:t>and may not be present for a week or so</a:t>
            </a:r>
            <a:r>
              <a:rPr lang="en-US" sz="1600" dirty="0" smtClean="0"/>
              <a:t>.</a:t>
            </a:r>
          </a:p>
          <a:p>
            <a:pPr lvl="2"/>
            <a:r>
              <a:rPr lang="en-US" sz="1600" dirty="0" smtClean="0"/>
              <a:t>The ReadMe document, containing project overview text.  Also a work-in-progress for a few days.</a:t>
            </a:r>
          </a:p>
          <a:p>
            <a:pPr marL="594360" lvl="2" indent="0">
              <a:buNone/>
            </a:pPr>
            <a:endParaRPr lang="en-US" sz="1600" dirty="0" smtClean="0"/>
          </a:p>
          <a:p>
            <a:pPr lvl="1"/>
            <a:r>
              <a:rPr lang="en-US" dirty="0" smtClean="0"/>
              <a:t>Thanks for your participation in this presentation!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Intellectual Property Notice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Licensed </a:t>
            </a:r>
            <a:r>
              <a:rPr lang="en-US" sz="1600" dirty="0"/>
              <a:t>under the Apache License, Version 2.0 (the "License</a:t>
            </a:r>
            <a:r>
              <a:rPr lang="en-US" sz="1600" dirty="0" smtClean="0"/>
              <a:t>"); you </a:t>
            </a:r>
            <a:r>
              <a:rPr lang="en-US" sz="1600" dirty="0"/>
              <a:t>may not use this </a:t>
            </a:r>
            <a:r>
              <a:rPr lang="en-US" sz="1600" dirty="0" smtClean="0"/>
              <a:t>slide deck </a:t>
            </a:r>
            <a:r>
              <a:rPr lang="en-US" sz="1600" dirty="0"/>
              <a:t>except in compliance with the </a:t>
            </a:r>
            <a:r>
              <a:rPr lang="en-US" sz="1600" dirty="0" smtClean="0"/>
              <a:t>License. You </a:t>
            </a:r>
            <a:r>
              <a:rPr lang="en-US" sz="1600" dirty="0"/>
              <a:t>may obtain a copy of the License at http://www.apache.org/licenses/LICENSE-2.0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Unless </a:t>
            </a:r>
            <a:r>
              <a:rPr lang="en-US" sz="1600" dirty="0"/>
              <a:t>required by applicable law or agreed to in writing, </a:t>
            </a:r>
            <a:r>
              <a:rPr lang="en-US" sz="1600" dirty="0" smtClean="0"/>
              <a:t>software and slides distributed </a:t>
            </a:r>
            <a:r>
              <a:rPr lang="en-US" sz="1600" dirty="0"/>
              <a:t>under the License is distributed on an "AS IS" </a:t>
            </a:r>
            <a:r>
              <a:rPr lang="en-US" sz="1600" dirty="0" smtClean="0"/>
              <a:t>BASIS, WITHOUT </a:t>
            </a:r>
            <a:r>
              <a:rPr lang="en-US" sz="1600" dirty="0"/>
              <a:t>WARRANTIES OR CONDITIONS OF ANY KIND, either express or implied.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See </a:t>
            </a:r>
            <a:r>
              <a:rPr lang="en-US" sz="1600" dirty="0"/>
              <a:t>the License for the specific language governing permissions </a:t>
            </a:r>
            <a:r>
              <a:rPr lang="en-US" sz="1600" dirty="0" smtClean="0"/>
              <a:t>and limitations </a:t>
            </a:r>
            <a:r>
              <a:rPr lang="en-US" sz="1600" dirty="0"/>
              <a:t>under the License.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Copyright </a:t>
            </a:r>
            <a:r>
              <a:rPr lang="en-US" sz="1600" dirty="0"/>
              <a:t>© 2021 Solid Value Software, LLC</a:t>
            </a:r>
          </a:p>
        </p:txBody>
      </p:sp>
    </p:spTree>
    <p:extLst>
      <p:ext uri="{BB962C8B-B14F-4D97-AF65-F5344CB8AC3E}">
        <p14:creationId xmlns:p14="http://schemas.microsoft.com/office/powerpoint/2010/main" val="3682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Dapr-Mesh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shortened term for a “Dapr Mesh-of-Services”.</a:t>
            </a:r>
          </a:p>
          <a:p>
            <a:pPr lvl="1"/>
            <a:r>
              <a:rPr lang="en-US" dirty="0" smtClean="0"/>
              <a:t>A collection of collaborating services all using Dapr sidecars within a “nearby </a:t>
            </a:r>
            <a:r>
              <a:rPr lang="en-US" dirty="0"/>
              <a:t>network neighborhood” </a:t>
            </a:r>
            <a:r>
              <a:rPr lang="en-US" dirty="0" smtClean="0"/>
              <a:t>as diagrammed in the below generalized Dapr-Mesh:</a:t>
            </a:r>
          </a:p>
          <a:p>
            <a:endParaRPr lang="en-US" dirty="0"/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2511651" y="3657600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Service A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511651" y="4473575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Sidecar A</a:t>
            </a:r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 flipH="1">
            <a:off x="2973614" y="4178300"/>
            <a:ext cx="0" cy="29527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3764189" y="3657600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Service B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3764189" y="4473575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Sidecar B</a:t>
            </a:r>
          </a:p>
        </p:txBody>
      </p:sp>
      <p:cxnSp>
        <p:nvCxnSpPr>
          <p:cNvPr id="9" name="Straight Arrow Connector 8"/>
          <p:cNvCxnSpPr>
            <a:stCxn id="7" idx="2"/>
            <a:endCxn id="8" idx="0"/>
          </p:cNvCxnSpPr>
          <p:nvPr/>
        </p:nvCxnSpPr>
        <p:spPr>
          <a:xfrm flipH="1">
            <a:off x="4226151" y="4178300"/>
            <a:ext cx="0" cy="29527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5440589" y="3657600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Service N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5440589" y="4473575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Sidecar N</a:t>
            </a:r>
          </a:p>
        </p:txBody>
      </p:sp>
      <p:cxnSp>
        <p:nvCxnSpPr>
          <p:cNvPr id="12" name="Straight Arrow Connector 11"/>
          <p:cNvCxnSpPr>
            <a:stCxn id="10" idx="2"/>
            <a:endCxn id="11" idx="0"/>
          </p:cNvCxnSpPr>
          <p:nvPr/>
        </p:nvCxnSpPr>
        <p:spPr>
          <a:xfrm flipH="1">
            <a:off x="5902551" y="4178300"/>
            <a:ext cx="0" cy="29527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19876" y="3724275"/>
            <a:ext cx="549275" cy="36988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…..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973614" y="4994275"/>
            <a:ext cx="0" cy="29368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02551" y="4994275"/>
            <a:ext cx="0" cy="28575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26151" y="4994275"/>
            <a:ext cx="0" cy="28575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973614" y="5280025"/>
            <a:ext cx="2928937" cy="79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784576" y="4195762"/>
            <a:ext cx="1036638" cy="2270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 or gRPC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84576" y="5026025"/>
            <a:ext cx="1036638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gRPC Only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19876" y="4530725"/>
            <a:ext cx="549275" cy="36988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84932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outside the Dapr-Mesh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3 ways to think “outside the Dapr-Mesh”:</a:t>
            </a:r>
          </a:p>
          <a:p>
            <a:pPr lvl="1"/>
            <a:r>
              <a:rPr lang="en-US" dirty="0" smtClean="0"/>
              <a:t>1. Think at a </a:t>
            </a:r>
            <a:r>
              <a:rPr lang="en-US" b="1" dirty="0" smtClean="0"/>
              <a:t>high conceptual level </a:t>
            </a:r>
            <a:r>
              <a:rPr lang="en-US" dirty="0" smtClean="0"/>
              <a:t>above the Dapr-Mesh about WHAT the </a:t>
            </a:r>
            <a:r>
              <a:rPr lang="en-US" b="1" dirty="0" smtClean="0"/>
              <a:t>services</a:t>
            </a:r>
            <a:r>
              <a:rPr lang="en-US" dirty="0" smtClean="0"/>
              <a:t> do and WHAT </a:t>
            </a:r>
            <a:r>
              <a:rPr lang="en-US" b="1" dirty="0" smtClean="0"/>
              <a:t>collaborations</a:t>
            </a:r>
            <a:r>
              <a:rPr lang="en-US" dirty="0" smtClean="0"/>
              <a:t> they have with each other. </a:t>
            </a:r>
          </a:p>
          <a:p>
            <a:pPr lvl="3"/>
            <a:r>
              <a:rPr lang="en-US" sz="1800" dirty="0" smtClean="0"/>
              <a:t>Ignore the technical details.  Ignore Dapr, hosting, technology.</a:t>
            </a:r>
          </a:p>
          <a:p>
            <a:pPr lvl="3"/>
            <a:r>
              <a:rPr lang="en-US" sz="1800" dirty="0" smtClean="0"/>
              <a:t>Hide the details to </a:t>
            </a:r>
            <a:r>
              <a:rPr lang="en-US" sz="1800" b="1" dirty="0" smtClean="0"/>
              <a:t>discover key aspects of your design that may otherwise be obscured</a:t>
            </a:r>
            <a:r>
              <a:rPr lang="en-US" sz="1800" dirty="0" smtClean="0"/>
              <a:t> by a myriad of technical details.</a:t>
            </a:r>
          </a:p>
          <a:p>
            <a:pPr lvl="2"/>
            <a:r>
              <a:rPr lang="en-US" dirty="0" smtClean="0"/>
              <a:t>The result -- A Logical Diagram of your services and the utilities they use.  And of our code sample.</a:t>
            </a:r>
          </a:p>
          <a:p>
            <a:pPr marL="320040" lvl="1" indent="0">
              <a:buNone/>
            </a:pPr>
            <a:endParaRPr lang="en-US" dirty="0"/>
          </a:p>
        </p:txBody>
      </p:sp>
      <p:cxnSp>
        <p:nvCxnSpPr>
          <p:cNvPr id="4" name="Straight Arrow Connector 3"/>
          <p:cNvCxnSpPr>
            <a:stCxn id="5" idx="3"/>
            <a:endCxn id="9" idx="1"/>
          </p:cNvCxnSpPr>
          <p:nvPr/>
        </p:nvCxnSpPr>
        <p:spPr>
          <a:xfrm>
            <a:off x="2819399" y="5911850"/>
            <a:ext cx="558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1895474" y="5651500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ServiceA</a:t>
            </a: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4867275" y="5651500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ServiceB</a:t>
            </a: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895474" y="4714875"/>
            <a:ext cx="923925" cy="5207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Test Client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With a UI</a:t>
            </a:r>
          </a:p>
        </p:txBody>
      </p:sp>
      <p:cxnSp>
        <p:nvCxnSpPr>
          <p:cNvPr id="8" name="Straight Arrow Connector 7"/>
          <p:cNvCxnSpPr>
            <a:stCxn id="7" idx="2"/>
            <a:endCxn id="5" idx="0"/>
          </p:cNvCxnSpPr>
          <p:nvPr/>
        </p:nvCxnSpPr>
        <p:spPr>
          <a:xfrm>
            <a:off x="2357437" y="5235575"/>
            <a:ext cx="0" cy="415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378199" y="5651500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Pub/Sub</a:t>
            </a:r>
            <a:endParaRPr lang="en-US" altLang="en-US" sz="12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" name="Straight Arrow Connector 9"/>
          <p:cNvCxnSpPr>
            <a:stCxn id="9" idx="3"/>
            <a:endCxn id="6" idx="1"/>
          </p:cNvCxnSpPr>
          <p:nvPr/>
        </p:nvCxnSpPr>
        <p:spPr>
          <a:xfrm>
            <a:off x="4302124" y="5911850"/>
            <a:ext cx="565151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781800" y="5156992"/>
            <a:ext cx="1951038" cy="1015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dashed line arrow 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style, meaning reliable messaging, 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taken from </a:t>
            </a:r>
            <a:r>
              <a:rPr lang="en-US" sz="12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Righting Software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by Juval Lowy, Copyright 2020, p 119.</a:t>
            </a:r>
          </a:p>
        </p:txBody>
      </p:sp>
    </p:spTree>
    <p:extLst>
      <p:ext uri="{BB962C8B-B14F-4D97-AF65-F5344CB8AC3E}">
        <p14:creationId xmlns:p14="http://schemas.microsoft.com/office/powerpoint/2010/main" val="38089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outside the Dapr-Mesh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2. Look at the </a:t>
            </a:r>
            <a:r>
              <a:rPr lang="en-US" b="1" dirty="0" smtClean="0"/>
              <a:t>communications</a:t>
            </a:r>
            <a:r>
              <a:rPr lang="en-US" dirty="0" smtClean="0"/>
              <a:t> with services and resources EXTERNAL to your Dapr-Mesh.</a:t>
            </a:r>
          </a:p>
          <a:p>
            <a:pPr lvl="2"/>
            <a:r>
              <a:rPr lang="en-US" dirty="0" smtClean="0"/>
              <a:t>When considering communications with external services that you develop ask:</a:t>
            </a:r>
          </a:p>
          <a:p>
            <a:pPr lvl="4"/>
            <a:r>
              <a:rPr lang="en-US" sz="1800" dirty="0" smtClean="0"/>
              <a:t>Do I need </a:t>
            </a:r>
            <a:r>
              <a:rPr lang="en-US" sz="1800" b="1" dirty="0" smtClean="0"/>
              <a:t>another Dapr-Mesh</a:t>
            </a:r>
            <a:r>
              <a:rPr lang="en-US" sz="1800" dirty="0" smtClean="0"/>
              <a:t> to contain some or all the external services under my control?</a:t>
            </a:r>
          </a:p>
          <a:p>
            <a:pPr lvl="4"/>
            <a:endParaRPr lang="en-US" sz="1800" dirty="0" smtClean="0"/>
          </a:p>
          <a:p>
            <a:pPr lvl="2"/>
            <a:r>
              <a:rPr lang="en-US" dirty="0" smtClean="0"/>
              <a:t>Using multiple interconnected Dapr-Meshes is useful when:</a:t>
            </a:r>
          </a:p>
          <a:p>
            <a:pPr lvl="4"/>
            <a:r>
              <a:rPr lang="en-US" sz="1800" dirty="0" smtClean="0"/>
              <a:t>Services are geographically separate and beyond the “nearby </a:t>
            </a:r>
            <a:r>
              <a:rPr lang="en-US" sz="1800" dirty="0"/>
              <a:t>network </a:t>
            </a:r>
            <a:r>
              <a:rPr lang="en-US" sz="1800" dirty="0" smtClean="0"/>
              <a:t>neighborhood” of a given Dapr-Mesh.</a:t>
            </a:r>
          </a:p>
          <a:p>
            <a:pPr marL="1143000" lvl="4" indent="0">
              <a:buNone/>
            </a:pPr>
            <a:endParaRPr lang="en-US" sz="1800" dirty="0" smtClean="0"/>
          </a:p>
          <a:p>
            <a:pPr lvl="4"/>
            <a:r>
              <a:rPr lang="en-US" sz="1800" dirty="0" smtClean="0"/>
              <a:t>And when one Dapr-Mesh becomes so filled with services, and their communications with each other, that it becomes unmanageable.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3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1"/>
          <p:cNvSpPr>
            <a:spLocks noGrp="1"/>
          </p:cNvSpPr>
          <p:nvPr>
            <p:ph idx="1"/>
          </p:nvPr>
        </p:nvSpPr>
        <p:spPr>
          <a:xfrm>
            <a:off x="457200" y="319088"/>
            <a:ext cx="8229600" cy="580707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unmanageable?  Mathematics behind the non-linear expansion of complexity of software and thus the non-linear expansion of the amount of work required. </a:t>
            </a:r>
          </a:p>
          <a:p>
            <a:pPr>
              <a:defRPr/>
            </a:pPr>
            <a:endParaRPr lang="en-US" altLang="en-US" dirty="0" smtClean="0"/>
          </a:p>
          <a:p>
            <a:pPr marL="0" indent="0">
              <a:buFontTx/>
              <a:buNone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 marL="0" indent="0">
              <a:buFontTx/>
              <a:buNone/>
              <a:defRPr/>
            </a:pPr>
            <a:endParaRPr lang="en-US" altLang="en-US" sz="1400" dirty="0" smtClean="0"/>
          </a:p>
        </p:txBody>
      </p:sp>
      <p:pic>
        <p:nvPicPr>
          <p:cNvPr id="1024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035050"/>
            <a:ext cx="8029575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6419850" y="5786438"/>
            <a:ext cx="217170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800" b="0" kern="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</a:t>
            </a:r>
            <a:r>
              <a:rPr lang="en-US" sz="800" b="0" kern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00" b="0" kern="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2017 by George Stevens.  All rights reserved.</a:t>
            </a:r>
            <a:endParaRPr lang="en-US" sz="800" b="0" kern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62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</a:t>
            </a:r>
            <a:r>
              <a:rPr lang="en-US" dirty="0"/>
              <a:t>interconnected Dapr-Meshes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2"/>
            <a:r>
              <a:rPr lang="en-US" sz="1800" dirty="0" smtClean="0"/>
              <a:t>Use a </a:t>
            </a:r>
            <a:r>
              <a:rPr lang="en-US" sz="1800" b="1" dirty="0" smtClean="0"/>
              <a:t>high level abstraction</a:t>
            </a:r>
            <a:r>
              <a:rPr lang="en-US" sz="1800" dirty="0" smtClean="0"/>
              <a:t> </a:t>
            </a:r>
            <a:r>
              <a:rPr lang="en-US" sz="1800" b="1" dirty="0" smtClean="0"/>
              <a:t>diagram</a:t>
            </a:r>
            <a:r>
              <a:rPr lang="en-US" sz="1800" dirty="0" smtClean="0"/>
              <a:t> of a Dapr-Mesh to hide the minute details of what is going within each collaborating Dapr-Mesh.</a:t>
            </a:r>
          </a:p>
          <a:p>
            <a:pPr lvl="2"/>
            <a:r>
              <a:rPr lang="en-US" sz="1800" dirty="0" smtClean="0"/>
              <a:t>You will more easily see the Big Picture: A </a:t>
            </a:r>
            <a:r>
              <a:rPr lang="en-US" sz="1800" b="1" dirty="0" smtClean="0"/>
              <a:t>Mesh-of-Dapr-Meshes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26" name="Straight Arrow Connector 50"/>
          <p:cNvCxnSpPr>
            <a:stCxn id="32" idx="3"/>
            <a:endCxn id="36" idx="2"/>
          </p:cNvCxnSpPr>
          <p:nvPr/>
        </p:nvCxnSpPr>
        <p:spPr>
          <a:xfrm flipV="1">
            <a:off x="2546350" y="4111625"/>
            <a:ext cx="1381919" cy="949504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50"/>
          <p:cNvCxnSpPr>
            <a:stCxn id="32" idx="3"/>
            <a:endCxn id="40" idx="2"/>
          </p:cNvCxnSpPr>
          <p:nvPr/>
        </p:nvCxnSpPr>
        <p:spPr>
          <a:xfrm flipV="1">
            <a:off x="2546350" y="4111625"/>
            <a:ext cx="2893219" cy="949504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964237" y="3617911"/>
            <a:ext cx="549275" cy="3698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…..</a:t>
            </a:r>
          </a:p>
        </p:txBody>
      </p:sp>
      <p:cxnSp>
        <p:nvCxnSpPr>
          <p:cNvPr id="29" name="Straight Arrow Connector 50"/>
          <p:cNvCxnSpPr>
            <a:stCxn id="32" idx="3"/>
            <a:endCxn id="44" idx="2"/>
          </p:cNvCxnSpPr>
          <p:nvPr/>
        </p:nvCxnSpPr>
        <p:spPr>
          <a:xfrm flipV="1">
            <a:off x="2546350" y="4111625"/>
            <a:ext cx="4429919" cy="949504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8"/>
          <p:cNvGrpSpPr>
            <a:grpSpLocks/>
          </p:cNvGrpSpPr>
          <p:nvPr/>
        </p:nvGrpSpPr>
        <p:grpSpPr bwMode="auto">
          <a:xfrm>
            <a:off x="1563687" y="4092574"/>
            <a:ext cx="982663" cy="1139825"/>
            <a:chOff x="3005940" y="3914229"/>
            <a:chExt cx="715160" cy="1056306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3005940" y="4343391"/>
              <a:ext cx="715160" cy="3174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Services</a:t>
              </a:r>
            </a:p>
          </p:txBody>
        </p: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3005940" y="4653093"/>
              <a:ext cx="715160" cy="317442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Dapr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 Sidecars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005940" y="3914229"/>
              <a:ext cx="715160" cy="4281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#1 </a:t>
              </a:r>
            </a:p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Dapr-Mesh</a:t>
              </a:r>
            </a:p>
          </p:txBody>
        </p:sp>
      </p:grpSp>
      <p:grpSp>
        <p:nvGrpSpPr>
          <p:cNvPr id="34" name="Group 8"/>
          <p:cNvGrpSpPr>
            <a:grpSpLocks/>
          </p:cNvGrpSpPr>
          <p:nvPr/>
        </p:nvGrpSpPr>
        <p:grpSpPr bwMode="auto">
          <a:xfrm>
            <a:off x="3436937" y="2971800"/>
            <a:ext cx="982663" cy="1139825"/>
            <a:chOff x="3005940" y="3914229"/>
            <a:chExt cx="715160" cy="1056306"/>
          </a:xfrm>
        </p:grpSpPr>
        <p:sp>
          <p:nvSpPr>
            <p:cNvPr id="35" name="Rectangle 19"/>
            <p:cNvSpPr>
              <a:spLocks noChangeArrowheads="1"/>
            </p:cNvSpPr>
            <p:nvPr/>
          </p:nvSpPr>
          <p:spPr bwMode="auto">
            <a:xfrm>
              <a:off x="3005940" y="4343391"/>
              <a:ext cx="715160" cy="3174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Services</a:t>
              </a:r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3005940" y="4653093"/>
              <a:ext cx="715160" cy="317442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Dapr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 Sidecars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05940" y="3914229"/>
              <a:ext cx="715160" cy="42811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#2 </a:t>
              </a:r>
            </a:p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Dapr-Mesh</a:t>
              </a:r>
            </a:p>
          </p:txBody>
        </p:sp>
      </p:grpSp>
      <p:grpSp>
        <p:nvGrpSpPr>
          <p:cNvPr id="38" name="Group 8"/>
          <p:cNvGrpSpPr>
            <a:grpSpLocks/>
          </p:cNvGrpSpPr>
          <p:nvPr/>
        </p:nvGrpSpPr>
        <p:grpSpPr bwMode="auto">
          <a:xfrm>
            <a:off x="4948237" y="2971800"/>
            <a:ext cx="982663" cy="1139825"/>
            <a:chOff x="3005940" y="3914229"/>
            <a:chExt cx="715160" cy="1056306"/>
          </a:xfrm>
        </p:grpSpPr>
        <p:sp>
          <p:nvSpPr>
            <p:cNvPr id="39" name="Rectangle 19"/>
            <p:cNvSpPr>
              <a:spLocks noChangeArrowheads="1"/>
            </p:cNvSpPr>
            <p:nvPr/>
          </p:nvSpPr>
          <p:spPr bwMode="auto">
            <a:xfrm>
              <a:off x="3005940" y="4343391"/>
              <a:ext cx="715160" cy="3174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Services</a:t>
              </a:r>
            </a:p>
          </p:txBody>
        </p:sp>
        <p:sp>
          <p:nvSpPr>
            <p:cNvPr id="40" name="Rectangle 12"/>
            <p:cNvSpPr>
              <a:spLocks noChangeArrowheads="1"/>
            </p:cNvSpPr>
            <p:nvPr/>
          </p:nvSpPr>
          <p:spPr bwMode="auto">
            <a:xfrm>
              <a:off x="3005940" y="4653093"/>
              <a:ext cx="715160" cy="317442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Dapr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 Sidecars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005940" y="3914229"/>
              <a:ext cx="715160" cy="42811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#3 </a:t>
              </a:r>
            </a:p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Dapr-Mesh</a:t>
              </a:r>
            </a:p>
          </p:txBody>
        </p:sp>
      </p:grpSp>
      <p:grpSp>
        <p:nvGrpSpPr>
          <p:cNvPr id="42" name="Group 8"/>
          <p:cNvGrpSpPr>
            <a:grpSpLocks/>
          </p:cNvGrpSpPr>
          <p:nvPr/>
        </p:nvGrpSpPr>
        <p:grpSpPr bwMode="auto">
          <a:xfrm>
            <a:off x="6484937" y="2971800"/>
            <a:ext cx="982663" cy="1139825"/>
            <a:chOff x="3005940" y="3914229"/>
            <a:chExt cx="715160" cy="1056306"/>
          </a:xfrm>
        </p:grpSpPr>
        <p:sp>
          <p:nvSpPr>
            <p:cNvPr id="43" name="Rectangle 19"/>
            <p:cNvSpPr>
              <a:spLocks noChangeArrowheads="1"/>
            </p:cNvSpPr>
            <p:nvPr/>
          </p:nvSpPr>
          <p:spPr bwMode="auto">
            <a:xfrm>
              <a:off x="3005940" y="4343391"/>
              <a:ext cx="715160" cy="3174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Services</a:t>
              </a:r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3005940" y="4653093"/>
              <a:ext cx="715160" cy="317442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Dapr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 Sidecars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05940" y="3914229"/>
              <a:ext cx="715160" cy="42811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#N </a:t>
              </a:r>
            </a:p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Dapr-Mesh</a:t>
              </a:r>
            </a:p>
          </p:txBody>
        </p:sp>
      </p:grp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4804568" y="5094286"/>
            <a:ext cx="1997869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External Messaging </a:t>
            </a: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Backbone for Pub/Sub</a:t>
            </a:r>
            <a:endParaRPr lang="en-US" altLang="en-US" sz="1200" dirty="0">
              <a:latin typeface="Arial" charset="0"/>
            </a:endParaRPr>
          </a:p>
        </p:txBody>
      </p:sp>
      <p:cxnSp>
        <p:nvCxnSpPr>
          <p:cNvPr id="47" name="Straight Connector 46"/>
          <p:cNvCxnSpPr>
            <a:endCxn id="46" idx="1"/>
          </p:cNvCxnSpPr>
          <p:nvPr/>
        </p:nvCxnSpPr>
        <p:spPr>
          <a:xfrm>
            <a:off x="2814637" y="5061128"/>
            <a:ext cx="1989931" cy="263991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4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outside the Dapr-Mesh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3. View a Dapr-Mesh as a </a:t>
            </a:r>
            <a:r>
              <a:rPr lang="en-US" b="1" dirty="0" smtClean="0"/>
              <a:t>higher order Building Block</a:t>
            </a:r>
            <a:r>
              <a:rPr lang="en-US" dirty="0" smtClean="0"/>
              <a:t> to create a Mesh-of-Dapr-Meshes</a:t>
            </a:r>
          </a:p>
          <a:p>
            <a:pPr lvl="2"/>
            <a:r>
              <a:rPr lang="en-US" dirty="0" smtClean="0"/>
              <a:t>Compose Dapr-Meshes from services and components.</a:t>
            </a:r>
          </a:p>
          <a:p>
            <a:pPr lvl="2"/>
            <a:r>
              <a:rPr lang="en-US" dirty="0" smtClean="0"/>
              <a:t>Then compose Meshes-of-Dapr-Meshes from Dapr-Meshes and their specialized components.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This maintains </a:t>
            </a:r>
            <a:r>
              <a:rPr lang="en-US" dirty="0" err="1" smtClean="0"/>
              <a:t>Dapr’s</a:t>
            </a:r>
            <a:r>
              <a:rPr lang="en-US" dirty="0" smtClean="0"/>
              <a:t> excellent separation of concerns, component orientation, and </a:t>
            </a:r>
            <a:r>
              <a:rPr lang="en-US" dirty="0" err="1" smtClean="0"/>
              <a:t>composibility</a:t>
            </a:r>
            <a:r>
              <a:rPr lang="en-US" dirty="0" smtClean="0"/>
              <a:t>.</a:t>
            </a:r>
          </a:p>
          <a:p>
            <a:pPr lvl="2"/>
            <a:endParaRPr lang="en-US" sz="1800" dirty="0" smtClean="0"/>
          </a:p>
          <a:p>
            <a:pPr lvl="2"/>
            <a:r>
              <a:rPr lang="en-US" dirty="0" smtClean="0"/>
              <a:t>A specific Dapr-Mesh Component can be reused in multiple places in a software system, just as can  a service or a normal Dapr Component.</a:t>
            </a:r>
          </a:p>
          <a:p>
            <a:pPr lvl="2"/>
            <a:endParaRPr lang="en-US" dirty="0" smtClean="0"/>
          </a:p>
          <a:p>
            <a:pPr lvl="4"/>
            <a:endParaRPr lang="en-US" sz="18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Dapr-Mesh diagram of the previous Logical Diagram of our sample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50193"/>
            <a:ext cx="7772400" cy="4572000"/>
          </a:xfrm>
        </p:spPr>
        <p:txBody>
          <a:bodyPr/>
          <a:lstStyle/>
          <a:p>
            <a:r>
              <a:rPr lang="en-US" sz="2000" dirty="0" smtClean="0"/>
              <a:t>It uses a single external-from-mesh communication resource – A Dapr pubsub.azure.servicebus type of component.</a:t>
            </a:r>
          </a:p>
          <a:p>
            <a:r>
              <a:rPr lang="en-US" sz="2000" dirty="0" smtClean="0"/>
              <a:t>What it looks like when the Test Client &amp; all Services are running on the same machine.</a:t>
            </a:r>
          </a:p>
          <a:p>
            <a:endParaRPr lang="en-US" dirty="0"/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4148138" y="3633787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ServiceA</a:t>
            </a: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4148138" y="4475162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Sidecar A</a:t>
            </a:r>
          </a:p>
        </p:txBody>
      </p:sp>
      <p:cxnSp>
        <p:nvCxnSpPr>
          <p:cNvPr id="27" name="Straight Arrow Connector 26"/>
          <p:cNvCxnSpPr>
            <a:stCxn id="25" idx="2"/>
            <a:endCxn id="26" idx="0"/>
          </p:cNvCxnSpPr>
          <p:nvPr/>
        </p:nvCxnSpPr>
        <p:spPr>
          <a:xfrm>
            <a:off x="4610100" y="4154487"/>
            <a:ext cx="0" cy="32067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5400675" y="3633787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ServiceB</a:t>
            </a: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5400675" y="4475162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Sidecar B</a:t>
            </a:r>
          </a:p>
        </p:txBody>
      </p:sp>
      <p:cxnSp>
        <p:nvCxnSpPr>
          <p:cNvPr id="30" name="Straight Arrow Connector 29"/>
          <p:cNvCxnSpPr>
            <a:stCxn id="28" idx="2"/>
            <a:endCxn id="29" idx="0"/>
          </p:cNvCxnSpPr>
          <p:nvPr/>
        </p:nvCxnSpPr>
        <p:spPr>
          <a:xfrm>
            <a:off x="5862638" y="4154487"/>
            <a:ext cx="0" cy="32067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7077075" y="3633787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Service N</a:t>
            </a: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7077075" y="4475162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Sidecar N</a:t>
            </a:r>
          </a:p>
        </p:txBody>
      </p:sp>
      <p:cxnSp>
        <p:nvCxnSpPr>
          <p:cNvPr id="33" name="Straight Arrow Connector 32"/>
          <p:cNvCxnSpPr>
            <a:stCxn id="31" idx="2"/>
            <a:endCxn id="32" idx="0"/>
          </p:cNvCxnSpPr>
          <p:nvPr/>
        </p:nvCxnSpPr>
        <p:spPr>
          <a:xfrm>
            <a:off x="7539038" y="4154487"/>
            <a:ext cx="0" cy="32067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456363" y="3700462"/>
            <a:ext cx="549275" cy="3698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…..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10100" y="4995862"/>
            <a:ext cx="0" cy="293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539038" y="4995862"/>
            <a:ext cx="0" cy="28575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862638" y="4995862"/>
            <a:ext cx="0" cy="28575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610100" y="5281612"/>
            <a:ext cx="2928938" cy="7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535364" y="4192587"/>
            <a:ext cx="990599" cy="2270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 or gRPC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535363" y="5029200"/>
            <a:ext cx="1036637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gRPC Only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456363" y="4532312"/>
            <a:ext cx="549275" cy="3698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…..</a:t>
            </a:r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4148138" y="2816225"/>
            <a:ext cx="923925" cy="5207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Test Client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With a UI</a:t>
            </a:r>
          </a:p>
        </p:txBody>
      </p:sp>
      <p:cxnSp>
        <p:nvCxnSpPr>
          <p:cNvPr id="43" name="Straight Arrow Connector 42"/>
          <p:cNvCxnSpPr>
            <a:stCxn id="42" idx="2"/>
            <a:endCxn id="25" idx="0"/>
          </p:cNvCxnSpPr>
          <p:nvPr/>
        </p:nvCxnSpPr>
        <p:spPr>
          <a:xfrm>
            <a:off x="4610100" y="3336925"/>
            <a:ext cx="0" cy="2968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5" idx="0"/>
          </p:cNvCxnSpPr>
          <p:nvPr/>
        </p:nvCxnSpPr>
        <p:spPr>
          <a:xfrm>
            <a:off x="5243513" y="5273675"/>
            <a:ext cx="4763" cy="30162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12"/>
          <p:cNvSpPr>
            <a:spLocks noChangeArrowheads="1"/>
          </p:cNvSpPr>
          <p:nvPr/>
        </p:nvSpPr>
        <p:spPr bwMode="auto">
          <a:xfrm>
            <a:off x="4786313" y="5575300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Azure SB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Pub/Sub</a:t>
            </a:r>
            <a:endParaRPr lang="en-US" altLang="en-US" sz="12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09600" y="4910135"/>
            <a:ext cx="3248931" cy="990600"/>
            <a:chOff x="609600" y="5138737"/>
            <a:chExt cx="3248931" cy="990600"/>
          </a:xfrm>
        </p:grpSpPr>
        <p:cxnSp>
          <p:nvCxnSpPr>
            <p:cNvPr id="46" name="Straight Arrow Connector 45"/>
            <p:cNvCxnSpPr>
              <a:stCxn id="47" idx="3"/>
              <a:endCxn id="51" idx="1"/>
            </p:cNvCxnSpPr>
            <p:nvPr/>
          </p:nvCxnSpPr>
          <p:spPr>
            <a:xfrm>
              <a:off x="1408339" y="5946238"/>
              <a:ext cx="420460" cy="746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609600" y="5770601"/>
              <a:ext cx="798739" cy="35127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Calibri" pitchFamily="34" charset="0"/>
                  <a:cs typeface="Calibri" pitchFamily="34" charset="0"/>
                </a:rPr>
                <a:t>ServiceA</a:t>
              </a: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3059792" y="5778063"/>
              <a:ext cx="798739" cy="35127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Calibri" pitchFamily="34" charset="0"/>
                  <a:cs typeface="Calibri" pitchFamily="34" charset="0"/>
                </a:rPr>
                <a:t>ServiceB</a:t>
              </a:r>
            </a:p>
          </p:txBody>
        </p:sp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609600" y="5138737"/>
              <a:ext cx="798739" cy="35127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Calibri" pitchFamily="34" charset="0"/>
                  <a:cs typeface="Calibri" pitchFamily="34" charset="0"/>
                </a:rPr>
                <a:t>Test Client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Calibri" pitchFamily="34" charset="0"/>
                  <a:cs typeface="Calibri" pitchFamily="34" charset="0"/>
                </a:rPr>
                <a:t>With a UI</a:t>
              </a:r>
            </a:p>
          </p:txBody>
        </p:sp>
        <p:cxnSp>
          <p:nvCxnSpPr>
            <p:cNvPr id="50" name="Straight Arrow Connector 49"/>
            <p:cNvCxnSpPr>
              <a:stCxn id="49" idx="2"/>
              <a:endCxn id="47" idx="0"/>
            </p:cNvCxnSpPr>
            <p:nvPr/>
          </p:nvCxnSpPr>
          <p:spPr>
            <a:xfrm>
              <a:off x="1008970" y="5490010"/>
              <a:ext cx="0" cy="2805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12"/>
            <p:cNvSpPr>
              <a:spLocks noChangeArrowheads="1"/>
            </p:cNvSpPr>
            <p:nvPr/>
          </p:nvSpPr>
          <p:spPr bwMode="auto">
            <a:xfrm>
              <a:off x="1828799" y="5778064"/>
              <a:ext cx="798739" cy="351273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200" dirty="0" smtClean="0">
                <a:latin typeface="Calibri" pitchFamily="34" charset="0"/>
                <a:cs typeface="Calibri" pitchFamily="34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 smtClean="0">
                  <a:latin typeface="Calibri" pitchFamily="34" charset="0"/>
                  <a:cs typeface="Calibri" pitchFamily="34" charset="0"/>
                </a:rPr>
                <a:t>Pub/Sub</a:t>
              </a:r>
              <a:endParaRPr lang="en-US" altLang="en-US" sz="1200" dirty="0">
                <a:latin typeface="Calibri" pitchFamily="34" charset="0"/>
                <a:cs typeface="Calibri" pitchFamily="34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2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52" name="Straight Arrow Connector 51"/>
            <p:cNvCxnSpPr>
              <a:stCxn id="51" idx="3"/>
              <a:endCxn id="48" idx="1"/>
            </p:cNvCxnSpPr>
            <p:nvPr/>
          </p:nvCxnSpPr>
          <p:spPr>
            <a:xfrm flipV="1">
              <a:off x="2627538" y="5953700"/>
              <a:ext cx="432254" cy="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1229233" y="6019800"/>
            <a:ext cx="19978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Calibri" pitchFamily="34" charset="0"/>
                <a:cs typeface="Calibri" pitchFamily="34" charset="0"/>
              </a:rPr>
              <a:t>Previous Logical Diagram</a:t>
            </a:r>
            <a:endParaRPr lang="en-US" alt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50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389</TotalTime>
  <Words>1214</Words>
  <Application>Microsoft Office PowerPoint</Application>
  <PresentationFormat>On-screen Show (4:3)</PresentationFormat>
  <Paragraphs>227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Thinking Outside the Dapr-Mesh with Dapr, gRPC Services and Pub/Sub</vt:lpstr>
      <vt:lpstr>Intellectual Property Notice</vt:lpstr>
      <vt:lpstr>The Dapr-Mesh</vt:lpstr>
      <vt:lpstr>Thinking outside the Dapr-Mesh</vt:lpstr>
      <vt:lpstr>Thinking outside the Dapr-Mesh</vt:lpstr>
      <vt:lpstr>PowerPoint Presentation</vt:lpstr>
      <vt:lpstr>Multiple interconnected Dapr-Meshes</vt:lpstr>
      <vt:lpstr>Thinking outside the Dapr-Mesh</vt:lpstr>
      <vt:lpstr>Dapr-Mesh diagram of the previous Logical Diagram of our sample code</vt:lpstr>
      <vt:lpstr>When ServiceB is geographically separate from ServiceA</vt:lpstr>
      <vt:lpstr>Geographically separated services are a recurring topic on Dapr-Discord</vt:lpstr>
      <vt:lpstr>The Trans Dapr-Mesh Gateway is Needed in a Mesh-of-Dapr-Meshes</vt:lpstr>
      <vt:lpstr>The Trans Dapr-Mesh Gateway – Now and In the Future</vt:lpstr>
      <vt:lpstr>A quick run through the code sample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Outside the Dapr-Mesh with Dapr, gRPC Services &amp; Azure Service Bus</dc:title>
  <dc:creator>Geo</dc:creator>
  <cp:lastModifiedBy>Geo</cp:lastModifiedBy>
  <cp:revision>54</cp:revision>
  <cp:lastPrinted>2021-03-23T14:33:52Z</cp:lastPrinted>
  <dcterms:created xsi:type="dcterms:W3CDTF">2021-03-20T15:04:33Z</dcterms:created>
  <dcterms:modified xsi:type="dcterms:W3CDTF">2021-04-05T00:28:13Z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