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4" r:id="rId4"/>
    <p:sldId id="275" r:id="rId5"/>
    <p:sldId id="273" r:id="rId6"/>
    <p:sldId id="277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8EAF89-777A-4B44-BDB5-EF4CF6CD626E}">
          <p14:sldIdLst>
            <p14:sldId id="256"/>
            <p14:sldId id="265"/>
            <p14:sldId id="274"/>
            <p14:sldId id="275"/>
            <p14:sldId id="273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6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C37855-D03C-49F4-B68F-729DF42794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pr.io/reference/arguments-annotations-overview/" TargetMode="External"/><Relationship Id="rId2" Type="http://schemas.openxmlformats.org/officeDocument/2006/relationships/hyperlink" Target="https://docs.dapr.io/developing-applications/building-blocks/service-invocation/service-invocation-overvi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ulticast_DNS" TargetMode="External"/><Relationship Id="rId5" Type="http://schemas.openxmlformats.org/officeDocument/2006/relationships/hyperlink" Target="https://docs.dapr.io/concepts/overview/" TargetMode="External"/><Relationship Id="rId4" Type="http://schemas.openxmlformats.org/officeDocument/2006/relationships/hyperlink" Target="https://docs.dapr.io/developing-applications/building-blocks/service-invocation/howto-invoke-services-grp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By George Stevens</a:t>
            </a:r>
          </a:p>
          <a:p>
            <a:r>
              <a:rPr lang="en-US" sz="1800" dirty="0" smtClean="0"/>
              <a:t>Software Architect at Solid Value Software</a:t>
            </a:r>
          </a:p>
          <a:p>
            <a:r>
              <a:rPr lang="en-US" sz="1800" smtClean="0"/>
              <a:t>1/3/23</a:t>
            </a:r>
            <a:endParaRPr lang="en-US" sz="1800" dirty="0" smtClean="0"/>
          </a:p>
          <a:p>
            <a:r>
              <a:rPr lang="en-US" sz="1800" dirty="0" smtClean="0"/>
              <a:t>For the General Public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371600"/>
          </a:xfrm>
        </p:spPr>
        <p:txBody>
          <a:bodyPr>
            <a:noAutofit/>
          </a:bodyPr>
          <a:lstStyle/>
          <a:p>
            <a:r>
              <a:rPr lang="en-US" sz="3400" dirty="0" smtClean="0"/>
              <a:t>Using the Dapr Proxy for Service Invocation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61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Licensed </a:t>
            </a:r>
            <a:r>
              <a:rPr lang="en-US" sz="1600" dirty="0"/>
              <a:t>under the Apache License, Version 2.0 (the "License</a:t>
            </a:r>
            <a:r>
              <a:rPr lang="en-US" sz="1600" dirty="0" smtClean="0"/>
              <a:t>"); you </a:t>
            </a:r>
            <a:r>
              <a:rPr lang="en-US" sz="1600" dirty="0"/>
              <a:t>may not use this </a:t>
            </a:r>
            <a:r>
              <a:rPr lang="en-US" sz="1600" dirty="0" smtClean="0"/>
              <a:t>slide deck </a:t>
            </a:r>
            <a:r>
              <a:rPr lang="en-US" sz="1600" dirty="0"/>
              <a:t>except in compliance with the </a:t>
            </a:r>
            <a:r>
              <a:rPr lang="en-US" sz="1600" dirty="0" smtClean="0"/>
              <a:t>License. You </a:t>
            </a:r>
            <a:r>
              <a:rPr lang="en-US" sz="1600" dirty="0"/>
              <a:t>may obtain a copy of the License at http://www.apache.org/licenses/LICENSE-2.0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Unless </a:t>
            </a:r>
            <a:r>
              <a:rPr lang="en-US" sz="1600" dirty="0"/>
              <a:t>required by applicable law or agreed to in writing, </a:t>
            </a:r>
            <a:r>
              <a:rPr lang="en-US" sz="1600" dirty="0" smtClean="0"/>
              <a:t>software and slides distributed </a:t>
            </a:r>
            <a:r>
              <a:rPr lang="en-US" sz="1600" dirty="0"/>
              <a:t>under the License is distributed on an "AS IS" </a:t>
            </a:r>
            <a:r>
              <a:rPr lang="en-US" sz="1600" dirty="0" smtClean="0"/>
              <a:t>BASIS, WITHOUT </a:t>
            </a:r>
            <a:r>
              <a:rPr lang="en-US" sz="1600" dirty="0"/>
              <a:t>WARRANTIES OR CONDITIONS OF ANY KIND, either express or implied.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See </a:t>
            </a:r>
            <a:r>
              <a:rPr lang="en-US" sz="1600" dirty="0"/>
              <a:t>the License for the specific language governing permissions </a:t>
            </a:r>
            <a:r>
              <a:rPr lang="en-US" sz="1600" dirty="0" smtClean="0"/>
              <a:t>and limitations </a:t>
            </a:r>
            <a:r>
              <a:rPr lang="en-US" sz="1600" dirty="0"/>
              <a:t>under the License.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Copyright </a:t>
            </a:r>
            <a:r>
              <a:rPr lang="en-US" sz="1600" dirty="0"/>
              <a:t>© </a:t>
            </a:r>
            <a:r>
              <a:rPr lang="en-US" sz="1600" dirty="0" smtClean="0"/>
              <a:t>2022 </a:t>
            </a:r>
            <a:r>
              <a:rPr lang="en-US" sz="1600" dirty="0"/>
              <a:t>Solid Value Software, LLC</a:t>
            </a:r>
          </a:p>
        </p:txBody>
      </p:sp>
    </p:spTree>
    <p:extLst>
      <p:ext uri="{BB962C8B-B14F-4D97-AF65-F5344CB8AC3E}">
        <p14:creationId xmlns:p14="http://schemas.microsoft.com/office/powerpoint/2010/main" val="3682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762000"/>
          </a:xfrm>
        </p:spPr>
        <p:txBody>
          <a:bodyPr/>
          <a:lstStyle/>
          <a:p>
            <a:r>
              <a:rPr lang="en-US" dirty="0" smtClean="0"/>
              <a:t>Call Chain view of the 3 Apps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dirty="0" smtClean="0"/>
              <a:t>“call chain” diagram of 3 Apps in the </a:t>
            </a:r>
            <a:r>
              <a:rPr lang="en-US" dirty="0" err="1" smtClean="0"/>
              <a:t>dapr</a:t>
            </a:r>
            <a:r>
              <a:rPr lang="en-US" dirty="0" smtClean="0"/>
              <a:t>-proxy-service-invocation folder.  Who calls who.</a:t>
            </a:r>
          </a:p>
          <a:p>
            <a:pPr lvl="1"/>
            <a:r>
              <a:rPr lang="en-US" sz="1800" dirty="0"/>
              <a:t>An </a:t>
            </a:r>
            <a:r>
              <a:rPr lang="en-US" sz="1800" b="1" dirty="0"/>
              <a:t>arrow</a:t>
            </a:r>
            <a:r>
              <a:rPr lang="en-US" sz="1800" dirty="0"/>
              <a:t> is </a:t>
            </a:r>
            <a:r>
              <a:rPr lang="en-US" sz="1800" b="1" dirty="0"/>
              <a:t>an RPC call</a:t>
            </a:r>
            <a:r>
              <a:rPr lang="en-US" sz="1800" dirty="0"/>
              <a:t>, depicting both a request AND a </a:t>
            </a:r>
            <a:r>
              <a:rPr lang="en-US" sz="1800" dirty="0" smtClean="0"/>
              <a:t>response. </a:t>
            </a:r>
          </a:p>
          <a:p>
            <a:pPr lvl="1"/>
            <a:r>
              <a:rPr lang="en-US" sz="1800" dirty="0" smtClean="0"/>
              <a:t>This shows the “Logical Apps”, squishing together each app and its Dapr sidecar so as to omit details. </a:t>
            </a:r>
            <a:endParaRPr lang="en-US" sz="1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781799" y="3350894"/>
            <a:ext cx="923926" cy="1041400"/>
            <a:chOff x="2285998" y="4431665"/>
            <a:chExt cx="923926" cy="1041400"/>
          </a:xfrm>
        </p:grpSpPr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2285998" y="4431665"/>
              <a:ext cx="923925" cy="5207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WebAPI1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285999" y="4952365"/>
              <a:ext cx="923925" cy="5207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Dapr Sidecar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for WebAPI1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81795" y="4800600"/>
            <a:ext cx="923930" cy="1014721"/>
            <a:chOff x="6781795" y="4916179"/>
            <a:chExt cx="923930" cy="1014721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6781795" y="5410200"/>
              <a:ext cx="923925" cy="5207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ServiceA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6781800" y="4916179"/>
              <a:ext cx="923925" cy="5207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Dapr </a:t>
              </a: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Sidecar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 for ServiceA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23" name="Straight Arrow Connector 22"/>
          <p:cNvCxnSpPr>
            <a:stCxn id="40" idx="3"/>
            <a:endCxn id="15" idx="1"/>
          </p:cNvCxnSpPr>
          <p:nvPr/>
        </p:nvCxnSpPr>
        <p:spPr>
          <a:xfrm>
            <a:off x="6052820" y="3610450"/>
            <a:ext cx="728979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20" idx="0"/>
          </p:cNvCxnSpPr>
          <p:nvPr/>
        </p:nvCxnSpPr>
        <p:spPr>
          <a:xfrm>
            <a:off x="7243763" y="4392294"/>
            <a:ext cx="0" cy="4083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6800" y="3350895"/>
            <a:ext cx="312420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Quick Test Client</a:t>
            </a:r>
            <a:r>
              <a:rPr lang="en-US" sz="1200" dirty="0" smtClean="0">
                <a:solidFill>
                  <a:prstClr val="black"/>
                </a:solidFill>
              </a:rPr>
              <a:t>:  A simple .NET Core Console App.  QTC directly calls WebAPI1 via http, without using a Dapr Sidecar.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6800" y="4117448"/>
            <a:ext cx="312420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WebAPI1</a:t>
            </a:r>
            <a:r>
              <a:rPr lang="en-US" sz="1200" dirty="0" smtClean="0">
                <a:solidFill>
                  <a:prstClr val="black"/>
                </a:solidFill>
              </a:rPr>
              <a:t>: An ASP.NET Core WebAPI.  It uses </a:t>
            </a:r>
            <a:r>
              <a:rPr lang="en-US" sz="1200" dirty="0" err="1" smtClean="0">
                <a:solidFill>
                  <a:prstClr val="black"/>
                </a:solidFill>
              </a:rPr>
              <a:t>Dapr’s</a:t>
            </a:r>
            <a:r>
              <a:rPr lang="en-US" sz="1200" dirty="0" smtClean="0">
                <a:solidFill>
                  <a:prstClr val="black"/>
                </a:solidFill>
              </a:rPr>
              <a:t> Service Invocation capabilities to invoke methods on ServiceA via gRPC.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6800" y="4916179"/>
            <a:ext cx="3124200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ServiceA</a:t>
            </a:r>
            <a:r>
              <a:rPr lang="en-US" sz="1200" dirty="0" smtClean="0">
                <a:solidFill>
                  <a:prstClr val="black"/>
                </a:solidFill>
              </a:rPr>
              <a:t>: An ASP.NET Core gRPC service.  It uses </a:t>
            </a:r>
            <a:r>
              <a:rPr lang="en-US" sz="1200" dirty="0" err="1" smtClean="0">
                <a:solidFill>
                  <a:prstClr val="black"/>
                </a:solidFill>
              </a:rPr>
              <a:t>Dapr’s</a:t>
            </a:r>
            <a:r>
              <a:rPr lang="en-US" sz="1200" dirty="0" smtClean="0">
                <a:solidFill>
                  <a:prstClr val="black"/>
                </a:solidFill>
              </a:rPr>
              <a:t> Service Invocation capabilities to receive service invocations of its methods, and then return a response to the caller, all via gRPC.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38862" y="3345177"/>
            <a:ext cx="533400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54081" y="4419600"/>
            <a:ext cx="518319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Straight Connector 36"/>
          <p:cNvCxnSpPr>
            <a:stCxn id="40" idx="1"/>
            <a:endCxn id="31" idx="3"/>
          </p:cNvCxnSpPr>
          <p:nvPr/>
        </p:nvCxnSpPr>
        <p:spPr>
          <a:xfrm flipH="1">
            <a:off x="4191000" y="3610450"/>
            <a:ext cx="960120" cy="6361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5151120" y="334930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>
                <a:solidFill>
                  <a:prstClr val="black"/>
                </a:solidFill>
                <a:cs typeface="Calibri" pitchFamily="34" charset="0"/>
              </a:rPr>
              <a:t>Quick Test</a:t>
            </a:r>
          </a:p>
          <a:p>
            <a:pPr algn="ctr">
              <a:spcBef>
                <a:spcPct val="0"/>
              </a:spcBef>
            </a:pPr>
            <a:r>
              <a:rPr lang="en-US" altLang="en-US" sz="1200" dirty="0">
                <a:solidFill>
                  <a:prstClr val="black"/>
                </a:solidFill>
                <a:cs typeface="Calibri" pitchFamily="34" charset="0"/>
              </a:rPr>
              <a:t> Client</a:t>
            </a:r>
          </a:p>
        </p:txBody>
      </p:sp>
      <p:cxnSp>
        <p:nvCxnSpPr>
          <p:cNvPr id="43" name="Straight Connector 42"/>
          <p:cNvCxnSpPr>
            <a:endCxn id="32" idx="3"/>
          </p:cNvCxnSpPr>
          <p:nvPr/>
        </p:nvCxnSpPr>
        <p:spPr>
          <a:xfrm flipH="1">
            <a:off x="4191000" y="3762850"/>
            <a:ext cx="2590795" cy="677764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1"/>
            <a:endCxn id="33" idx="3"/>
          </p:cNvCxnSpPr>
          <p:nvPr/>
        </p:nvCxnSpPr>
        <p:spPr>
          <a:xfrm flipH="1" flipV="1">
            <a:off x="4191000" y="5424011"/>
            <a:ext cx="2590795" cy="13096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0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Ports in the Dapr Run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430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 smtClean="0"/>
              <a:t>Before looking at a detailed version of the above diagram that shows which ports are used where, below are the Dapr Run commands that launch WebAPI1 and ServiceA in </a:t>
            </a:r>
            <a:r>
              <a:rPr lang="en-US" sz="1900" dirty="0" err="1" smtClean="0"/>
              <a:t>SelfHosted</a:t>
            </a:r>
            <a:r>
              <a:rPr lang="en-US" sz="1900" dirty="0" smtClean="0"/>
              <a:t> mode.</a:t>
            </a:r>
          </a:p>
          <a:p>
            <a:r>
              <a:rPr lang="en-US" sz="1400" dirty="0" smtClean="0"/>
              <a:t>See the file StartAndRunServices.txt in the </a:t>
            </a:r>
            <a:r>
              <a:rPr lang="en-US" sz="1400" dirty="0" err="1" smtClean="0"/>
              <a:t>RunSelfHosted</a:t>
            </a:r>
            <a:r>
              <a:rPr lang="en-US" sz="1400" dirty="0" smtClean="0"/>
              <a:t> folder to see how to use the below </a:t>
            </a:r>
            <a:r>
              <a:rPr lang="en-US" sz="1400" dirty="0" err="1" smtClean="0"/>
              <a:t>dapr</a:t>
            </a:r>
            <a:r>
              <a:rPr lang="en-US" sz="1400" dirty="0" smtClean="0"/>
              <a:t> run commands</a:t>
            </a:r>
            <a:r>
              <a:rPr lang="en-US" sz="1900" dirty="0" smtClean="0"/>
              <a:t>:</a:t>
            </a:r>
          </a:p>
          <a:p>
            <a:pPr lvl="1"/>
            <a:endParaRPr lang="en-US" sz="1800" dirty="0" smtClean="0"/>
          </a:p>
          <a:p>
            <a:r>
              <a:rPr lang="en-US" sz="1600" dirty="0" err="1"/>
              <a:t>dapr</a:t>
            </a:r>
            <a:r>
              <a:rPr lang="en-US" sz="1600" dirty="0"/>
              <a:t> run --app-id </a:t>
            </a:r>
            <a:r>
              <a:rPr lang="en-US" sz="1600" b="1" dirty="0"/>
              <a:t>WebAPI1</a:t>
            </a:r>
            <a:r>
              <a:rPr lang="en-US" sz="1600" dirty="0"/>
              <a:t> </a:t>
            </a:r>
            <a:r>
              <a:rPr lang="en-US" sz="1600" b="1" dirty="0"/>
              <a:t>--app-port 5130 </a:t>
            </a:r>
            <a:r>
              <a:rPr lang="en-US" sz="1600" dirty="0"/>
              <a:t>--app-protocol </a:t>
            </a:r>
            <a:r>
              <a:rPr lang="en-US" sz="1600" dirty="0" err="1"/>
              <a:t>grpc</a:t>
            </a:r>
            <a:r>
              <a:rPr lang="en-US" sz="1600" dirty="0"/>
              <a:t> </a:t>
            </a:r>
            <a:r>
              <a:rPr lang="en-US" sz="1600" b="1" dirty="0"/>
              <a:t>--</a:t>
            </a:r>
            <a:r>
              <a:rPr lang="en-US" sz="1600" b="1" dirty="0" err="1"/>
              <a:t>dapr</a:t>
            </a:r>
            <a:r>
              <a:rPr lang="en-US" sz="1600" b="1" dirty="0"/>
              <a:t>-</a:t>
            </a:r>
            <a:r>
              <a:rPr lang="en-US" sz="1600" b="1" dirty="0" err="1"/>
              <a:t>grpc</a:t>
            </a:r>
            <a:r>
              <a:rPr lang="en-US" sz="1600" b="1" dirty="0"/>
              <a:t>-port 50001</a:t>
            </a:r>
            <a:r>
              <a:rPr lang="en-US" sz="1600" dirty="0"/>
              <a:t> --log-level debug --components-path "..\..\iFX\</a:t>
            </a:r>
            <a:r>
              <a:rPr lang="en-US" sz="1600" dirty="0" err="1"/>
              <a:t>Configuration.DaprComponents</a:t>
            </a:r>
            <a:r>
              <a:rPr lang="en-US" sz="1600" dirty="0"/>
              <a:t>" </a:t>
            </a:r>
            <a:r>
              <a:rPr lang="en-US" sz="1600" dirty="0" err="1"/>
              <a:t>dotnet</a:t>
            </a:r>
            <a:r>
              <a:rPr lang="en-US" sz="1600" dirty="0"/>
              <a:t> </a:t>
            </a:r>
            <a:r>
              <a:rPr lang="en-US" sz="1600" dirty="0" smtClean="0"/>
              <a:t>run</a:t>
            </a:r>
          </a:p>
          <a:p>
            <a:endParaRPr lang="en-US" sz="1600" dirty="0" smtClean="0"/>
          </a:p>
          <a:p>
            <a:r>
              <a:rPr lang="en-US" sz="1600" dirty="0" err="1"/>
              <a:t>dapr</a:t>
            </a:r>
            <a:r>
              <a:rPr lang="en-US" sz="1600" dirty="0"/>
              <a:t> run --app-id </a:t>
            </a:r>
            <a:r>
              <a:rPr lang="en-US" sz="1600" b="1" dirty="0"/>
              <a:t>ServiceA</a:t>
            </a:r>
            <a:r>
              <a:rPr lang="en-US" sz="1600" dirty="0"/>
              <a:t> </a:t>
            </a:r>
            <a:r>
              <a:rPr lang="en-US" sz="1600" b="1" dirty="0"/>
              <a:t>--app-port 5293 </a:t>
            </a:r>
            <a:r>
              <a:rPr lang="en-US" sz="1600" dirty="0"/>
              <a:t>--app-protocol </a:t>
            </a:r>
            <a:r>
              <a:rPr lang="en-US" sz="1600" dirty="0" err="1"/>
              <a:t>grpc</a:t>
            </a:r>
            <a:r>
              <a:rPr lang="en-US" sz="1600" dirty="0"/>
              <a:t> </a:t>
            </a:r>
            <a:r>
              <a:rPr lang="en-US" sz="1600" b="1" dirty="0"/>
              <a:t>--</a:t>
            </a:r>
            <a:r>
              <a:rPr lang="en-US" sz="1600" b="1" dirty="0" err="1"/>
              <a:t>dapr</a:t>
            </a:r>
            <a:r>
              <a:rPr lang="en-US" sz="1600" b="1" dirty="0"/>
              <a:t>-</a:t>
            </a:r>
            <a:r>
              <a:rPr lang="en-US" sz="1600" b="1" dirty="0" err="1"/>
              <a:t>grpc</a:t>
            </a:r>
            <a:r>
              <a:rPr lang="en-US" sz="1600" b="1" dirty="0"/>
              <a:t>-port 50002</a:t>
            </a:r>
            <a:r>
              <a:rPr lang="en-US" sz="1600" dirty="0"/>
              <a:t> --log-level debug --components-path "..\..\</a:t>
            </a:r>
            <a:r>
              <a:rPr lang="en-US" sz="1600" dirty="0" smtClean="0"/>
              <a:t>iFX\</a:t>
            </a:r>
            <a:r>
              <a:rPr lang="en-US" sz="1600" dirty="0" err="1" smtClean="0"/>
              <a:t>Configuration.DaprComponents</a:t>
            </a:r>
            <a:r>
              <a:rPr lang="en-US" sz="1600" dirty="0"/>
              <a:t>" </a:t>
            </a:r>
            <a:r>
              <a:rPr lang="en-US" sz="1600" dirty="0" err="1"/>
              <a:t>dotnet</a:t>
            </a:r>
            <a:r>
              <a:rPr lang="en-US" sz="1600" dirty="0"/>
              <a:t> </a:t>
            </a:r>
            <a:r>
              <a:rPr lang="en-US" sz="1600" dirty="0" smtClean="0"/>
              <a:t>run</a:t>
            </a:r>
          </a:p>
          <a:p>
            <a:endParaRPr lang="en-US" sz="1600" dirty="0" smtClean="0"/>
          </a:p>
          <a:p>
            <a:r>
              <a:rPr lang="en-US" sz="1800" dirty="0" smtClean="0"/>
              <a:t>Note both of the –app-port numbers above are defined in the </a:t>
            </a:r>
            <a:r>
              <a:rPr lang="en-US" sz="1800" dirty="0" err="1" smtClean="0"/>
              <a:t>launchSettings.json</a:t>
            </a:r>
            <a:r>
              <a:rPr lang="en-US" sz="1800" dirty="0" smtClean="0"/>
              <a:t> for their respective services when running </a:t>
            </a:r>
            <a:r>
              <a:rPr lang="en-US" sz="1800" dirty="0" err="1" smtClean="0"/>
              <a:t>SelfHosted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All of the above port names and numbers are shown on the following detailed diagram.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458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Detailed View of the Call Chain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685800"/>
            <a:ext cx="7772400" cy="5633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All of the ports and port names used in the Dapr Run commands are shown below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en-US" sz="2000" dirty="0" smtClean="0"/>
              <a:t>This diagram shows Self Hosted mode as used in the code example.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632833" y="22860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WebAPI1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32831" y="32004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Dapr Sidecar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for WebAPI1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648075" y="561594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ServiceA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632830" y="470027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Sidecar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 for ServiceA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Arrow Connector 7"/>
          <p:cNvCxnSpPr>
            <a:stCxn id="21" idx="3"/>
          </p:cNvCxnSpPr>
          <p:nvPr/>
        </p:nvCxnSpPr>
        <p:spPr>
          <a:xfrm>
            <a:off x="1984058" y="2543016"/>
            <a:ext cx="1232513" cy="3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3" idx="2"/>
            <a:endCxn id="11" idx="0"/>
          </p:cNvCxnSpPr>
          <p:nvPr/>
        </p:nvCxnSpPr>
        <p:spPr>
          <a:xfrm flipH="1">
            <a:off x="4094793" y="3721100"/>
            <a:ext cx="1" cy="9791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29779" y="2624137"/>
            <a:ext cx="11468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--app-port 5130</a:t>
            </a:r>
            <a:endParaRPr lang="en-US" sz="1050" dirty="0"/>
          </a:p>
        </p:txBody>
      </p:sp>
      <p:sp>
        <p:nvSpPr>
          <p:cNvPr id="20" name="Rectangle 19"/>
          <p:cNvSpPr/>
          <p:nvPr/>
        </p:nvSpPr>
        <p:spPr>
          <a:xfrm>
            <a:off x="3086099" y="2624137"/>
            <a:ext cx="453392" cy="1952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Http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082358" y="2281872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>
                <a:cs typeface="Calibri" pitchFamily="34" charset="0"/>
              </a:rPr>
              <a:t>Quick Test</a:t>
            </a:r>
          </a:p>
          <a:p>
            <a:pPr algn="ctr">
              <a:spcBef>
                <a:spcPct val="0"/>
              </a:spcBef>
            </a:pPr>
            <a:r>
              <a:rPr lang="en-US" altLang="en-US" sz="1200" dirty="0">
                <a:cs typeface="Calibri" pitchFamily="34" charset="0"/>
              </a:rPr>
              <a:t> Client</a:t>
            </a:r>
          </a:p>
        </p:txBody>
      </p:sp>
      <p:grpSp>
        <p:nvGrpSpPr>
          <p:cNvPr id="32" name="Group 31"/>
          <p:cNvGrpSpPr/>
          <p:nvPr/>
        </p:nvGrpSpPr>
        <p:grpSpPr>
          <a:xfrm rot="16200000">
            <a:off x="3351826" y="3256915"/>
            <a:ext cx="137160" cy="407670"/>
            <a:chOff x="2037396" y="3166110"/>
            <a:chExt cx="137160" cy="40767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16200000">
            <a:off x="3387080" y="4756785"/>
            <a:ext cx="137160" cy="407670"/>
            <a:chOff x="2037396" y="3166110"/>
            <a:chExt cx="137160" cy="40767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rot="16200000">
            <a:off x="3387080" y="5672455"/>
            <a:ext cx="137160" cy="407670"/>
            <a:chOff x="2037396" y="3166110"/>
            <a:chExt cx="137160" cy="40767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16200000">
            <a:off x="3360416" y="2342515"/>
            <a:ext cx="137160" cy="407670"/>
            <a:chOff x="2037396" y="3166110"/>
            <a:chExt cx="137160" cy="40767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903096" y="3581400"/>
            <a:ext cx="1152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</a:t>
            </a:r>
            <a:r>
              <a:rPr lang="en-US" sz="1050" dirty="0" err="1" smtClean="0"/>
              <a:t>dapr</a:t>
            </a:r>
            <a:r>
              <a:rPr lang="en-US" sz="1050" dirty="0" smtClean="0"/>
              <a:t>-</a:t>
            </a:r>
            <a:r>
              <a:rPr lang="en-US" sz="1050" dirty="0" err="1" smtClean="0"/>
              <a:t>grpc</a:t>
            </a:r>
            <a:r>
              <a:rPr lang="en-US" sz="1050" dirty="0" smtClean="0"/>
              <a:t>-port 50001</a:t>
            </a:r>
            <a:endParaRPr 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1653507" y="3212097"/>
            <a:ext cx="152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Dapr API listens on this port.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333615" y="2099102"/>
            <a:ext cx="11906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WebAPI1 listens on this port.</a:t>
            </a:r>
            <a:endParaRPr lang="en-US" sz="1050" dirty="0"/>
          </a:p>
        </p:txBody>
      </p:sp>
      <p:cxnSp>
        <p:nvCxnSpPr>
          <p:cNvPr id="47" name="Curved Connector 46"/>
          <p:cNvCxnSpPr>
            <a:stCxn id="12" idx="2"/>
            <a:endCxn id="27" idx="0"/>
          </p:cNvCxnSpPr>
          <p:nvPr/>
        </p:nvCxnSpPr>
        <p:spPr>
          <a:xfrm rot="5400000">
            <a:off x="3328659" y="2694613"/>
            <a:ext cx="654050" cy="878225"/>
          </a:xfrm>
          <a:prstGeom prst="curvedConnector4">
            <a:avLst>
              <a:gd name="adj1" fmla="val 44757"/>
              <a:gd name="adj2" fmla="val 12603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993237" y="3581400"/>
            <a:ext cx="601008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gRPC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87857" y="5067775"/>
            <a:ext cx="11834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</a:t>
            </a:r>
            <a:r>
              <a:rPr lang="en-US" sz="1050" dirty="0" err="1" smtClean="0"/>
              <a:t>dapr</a:t>
            </a:r>
            <a:r>
              <a:rPr lang="en-US" sz="1050" dirty="0" smtClean="0"/>
              <a:t>-</a:t>
            </a:r>
            <a:r>
              <a:rPr lang="en-US" sz="1050" dirty="0" err="1" smtClean="0"/>
              <a:t>grpc</a:t>
            </a:r>
            <a:r>
              <a:rPr lang="en-US" sz="1050" dirty="0" smtClean="0"/>
              <a:t>-port </a:t>
            </a:r>
            <a:r>
              <a:rPr lang="en-US" sz="1050" dirty="0" smtClean="0"/>
              <a:t>50002</a:t>
            </a:r>
            <a:endParaRPr lang="en-US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1613041" y="4613702"/>
            <a:ext cx="16402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Dapr API listens on this port.  UNUSED HERE.</a:t>
            </a:r>
            <a:endParaRPr lang="en-US" sz="1050" dirty="0"/>
          </a:p>
        </p:txBody>
      </p:sp>
      <p:sp>
        <p:nvSpPr>
          <p:cNvPr id="59" name="Rectangle 58"/>
          <p:cNvSpPr/>
          <p:nvPr/>
        </p:nvSpPr>
        <p:spPr>
          <a:xfrm>
            <a:off x="3017564" y="5075395"/>
            <a:ext cx="536215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gRPC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53579" y="6065132"/>
            <a:ext cx="11468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--app-port 5293</a:t>
            </a:r>
            <a:endParaRPr 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1601154" y="5668540"/>
            <a:ext cx="11906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ServiceA listens on this port.</a:t>
            </a:r>
            <a:endParaRPr lang="en-US" sz="1050" dirty="0"/>
          </a:p>
        </p:txBody>
      </p:sp>
      <p:sp>
        <p:nvSpPr>
          <p:cNvPr id="62" name="Rectangle 61"/>
          <p:cNvSpPr/>
          <p:nvPr/>
        </p:nvSpPr>
        <p:spPr>
          <a:xfrm>
            <a:off x="3056080" y="6078583"/>
            <a:ext cx="567203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gRPC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cxnSp>
        <p:nvCxnSpPr>
          <p:cNvPr id="63" name="Curved Connector 62"/>
          <p:cNvCxnSpPr>
            <a:stCxn id="11" idx="2"/>
            <a:endCxn id="38" idx="0"/>
          </p:cNvCxnSpPr>
          <p:nvPr/>
        </p:nvCxnSpPr>
        <p:spPr>
          <a:xfrm rot="5400000">
            <a:off x="3345649" y="5127146"/>
            <a:ext cx="655320" cy="842968"/>
          </a:xfrm>
          <a:prstGeom prst="curvedConnector4">
            <a:avLst>
              <a:gd name="adj1" fmla="val 44767"/>
              <a:gd name="adj2" fmla="val 12711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76936" y="2253714"/>
            <a:ext cx="266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Please Note:</a:t>
            </a:r>
          </a:p>
          <a:p>
            <a:endParaRPr lang="en-US" sz="1200" dirty="0" smtClean="0"/>
          </a:p>
          <a:p>
            <a:r>
              <a:rPr lang="en-US" sz="1200" dirty="0" smtClean="0"/>
              <a:t>All the calls shown behave as if they are RPC, i.e. request/response remote procedure calls.</a:t>
            </a:r>
          </a:p>
          <a:p>
            <a:endParaRPr lang="en-US" sz="1200" dirty="0"/>
          </a:p>
          <a:p>
            <a:r>
              <a:rPr lang="en-US" sz="1200" dirty="0" smtClean="0"/>
              <a:t>Therefore, </a:t>
            </a:r>
            <a:r>
              <a:rPr lang="en-US" sz="1200" b="1" dirty="0" smtClean="0"/>
              <a:t>the response of </a:t>
            </a:r>
            <a:r>
              <a:rPr lang="en-US" sz="1200" b="1" dirty="0" err="1" smtClean="0"/>
              <a:t>ServiceA’s</a:t>
            </a:r>
            <a:r>
              <a:rPr lang="en-US" sz="1200" b="1" dirty="0" smtClean="0"/>
              <a:t> invocation bubbles back up the call chain </a:t>
            </a:r>
            <a:r>
              <a:rPr lang="en-US" sz="1200" dirty="0" smtClean="0"/>
              <a:t>shown here to WebAPI1 that made the request in the first place.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249103" y="3934082"/>
            <a:ext cx="1542097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Dapr Sidecar interaction &amp; Dapr infrastructure details are omitted.  Please see Dapr Docs for that.</a:t>
            </a:r>
            <a:endParaRPr lang="en-US" sz="900" dirty="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505075" y="3996898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err="1" smtClean="0">
                <a:latin typeface="Calibri" pitchFamily="34" charset="0"/>
                <a:cs typeface="Calibri" pitchFamily="34" charset="0"/>
              </a:rPr>
              <a:t>mDNS</a:t>
            </a: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for Service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Discovery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6" name="Straight Arrow Connector 45"/>
          <p:cNvCxnSpPr>
            <a:stCxn id="13" idx="2"/>
            <a:endCxn id="42" idx="3"/>
          </p:cNvCxnSpPr>
          <p:nvPr/>
        </p:nvCxnSpPr>
        <p:spPr>
          <a:xfrm flipH="1">
            <a:off x="3429000" y="3721100"/>
            <a:ext cx="665794" cy="5361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0"/>
            <a:endCxn id="42" idx="3"/>
          </p:cNvCxnSpPr>
          <p:nvPr/>
        </p:nvCxnSpPr>
        <p:spPr>
          <a:xfrm flipH="1" flipV="1">
            <a:off x="3429000" y="4257248"/>
            <a:ext cx="665793" cy="44302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9600" y="3956882"/>
            <a:ext cx="152400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mDNS</a:t>
            </a:r>
            <a:r>
              <a:rPr lang="en-US" sz="900" dirty="0" smtClean="0"/>
              <a:t> (multicast DNS) is used in Self Hosted mode.  Kubernetes DNS is used when hosted on K8s.</a:t>
            </a:r>
            <a:endParaRPr lang="en-US" sz="900" dirty="0"/>
          </a:p>
        </p:txBody>
      </p:sp>
      <p:cxnSp>
        <p:nvCxnSpPr>
          <p:cNvPr id="51" name="Straight Connector 50"/>
          <p:cNvCxnSpPr>
            <a:stCxn id="42" idx="1"/>
            <a:endCxn id="50" idx="3"/>
          </p:cNvCxnSpPr>
          <p:nvPr/>
        </p:nvCxnSpPr>
        <p:spPr>
          <a:xfrm flipH="1">
            <a:off x="2133600" y="4257248"/>
            <a:ext cx="371475" cy="2280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57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Relevant Dapr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Dapr Service Invocation Overview</a:t>
            </a:r>
            <a:endParaRPr lang="en-US" sz="1800" dirty="0" smtClean="0">
              <a:hlinkClick r:id="rId2"/>
            </a:endParaRPr>
          </a:p>
          <a:p>
            <a:pPr lvl="1"/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://docs.dapr.io/developing-applications/building-blocks/service-invocation/service-invocation-overview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>
              <a:hlinkClick r:id="rId3"/>
            </a:endParaRPr>
          </a:p>
          <a:p>
            <a:r>
              <a:rPr lang="en-US" sz="1800" dirty="0"/>
              <a:t>How-To: Invoke services using gRPC</a:t>
            </a:r>
            <a:endParaRPr lang="en-US" sz="1800" dirty="0" smtClean="0">
              <a:hlinkClick r:id="rId3"/>
            </a:endParaRPr>
          </a:p>
          <a:p>
            <a:pPr lvl="1"/>
            <a:r>
              <a:rPr lang="en-US" sz="1600" dirty="0">
                <a:hlinkClick r:id="rId4"/>
              </a:rPr>
              <a:t>https://docs.dapr.io/developing-applications/building-blocks/service-invocation/howto-invoke-services-grpc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r>
              <a:rPr lang="en-US" sz="1800" dirty="0" smtClean="0"/>
              <a:t>Dapr arguments and annotations for </a:t>
            </a:r>
            <a:r>
              <a:rPr lang="en-US" sz="1800" dirty="0" err="1" smtClean="0"/>
              <a:t>daprd</a:t>
            </a:r>
            <a:r>
              <a:rPr lang="en-US" sz="1800" dirty="0" smtClean="0"/>
              <a:t>, SLI, and Kubernetes.  This shows the port numbers and protocols, etc. that are passed to Dapr.</a:t>
            </a:r>
          </a:p>
          <a:p>
            <a:pPr lvl="1"/>
            <a:r>
              <a:rPr lang="en-US" sz="1600" dirty="0">
                <a:hlinkClick r:id="rId3"/>
              </a:rPr>
              <a:t>https://docs.dapr.io/reference/arguments-annotations-overview/</a:t>
            </a:r>
          </a:p>
          <a:p>
            <a:r>
              <a:rPr lang="en-US" sz="1800" dirty="0" smtClean="0"/>
              <a:t>Dapr Concepts Overview:  Contains diagrams of the details of how Dapr sidecars communicate with each other, plus the other parts of the Dapr Infrastructure.  This is a </a:t>
            </a:r>
            <a:r>
              <a:rPr lang="en-US" sz="1800" u="sng" dirty="0" smtClean="0"/>
              <a:t>must read</a:t>
            </a:r>
            <a:r>
              <a:rPr lang="en-US" sz="1800" dirty="0" smtClean="0"/>
              <a:t> to understand how Dapr works.</a:t>
            </a:r>
          </a:p>
          <a:p>
            <a:pPr lvl="1"/>
            <a:r>
              <a:rPr lang="en-US" sz="1600" dirty="0">
                <a:hlinkClick r:id="rId5"/>
              </a:rPr>
              <a:t>https://docs.dapr.io/concepts/overview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r>
              <a:rPr lang="en-US" sz="1800" dirty="0" err="1" smtClean="0"/>
              <a:t>mDNS</a:t>
            </a:r>
            <a:r>
              <a:rPr lang="en-US" sz="1800" dirty="0"/>
              <a:t> </a:t>
            </a:r>
            <a:r>
              <a:rPr lang="en-US" sz="1800" dirty="0" smtClean="0"/>
              <a:t>explanation: </a:t>
            </a:r>
            <a:r>
              <a:rPr lang="en-US" sz="1800" dirty="0">
                <a:hlinkClick r:id="rId6"/>
              </a:rPr>
              <a:t>https://en.wikipedia.org/wiki/Multicast_DNS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4760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691</TotalTime>
  <Words>718</Words>
  <Application>Microsoft Office PowerPoint</Application>
  <PresentationFormat>On-screen Show (4:3)</PresentationFormat>
  <Paragraphs>83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Using the Dapr Proxy for Service Invocation</vt:lpstr>
      <vt:lpstr>Intellectual Property Notice</vt:lpstr>
      <vt:lpstr>Call Chain view of the 3 Apps </vt:lpstr>
      <vt:lpstr>The Ports in the Dapr Run Commands</vt:lpstr>
      <vt:lpstr>Detailed View of the Call Chain</vt:lpstr>
      <vt:lpstr>Links to Relevant Dapr Docs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Outside the Dapr-Mesh with Dapr, gRPC Services &amp; Azure Service Bus</dc:title>
  <dc:creator>Geo</dc:creator>
  <cp:lastModifiedBy>Geo</cp:lastModifiedBy>
  <cp:revision>95</cp:revision>
  <cp:lastPrinted>2023-02-02T19:56:40Z</cp:lastPrinted>
  <dcterms:created xsi:type="dcterms:W3CDTF">2021-03-20T15:04:33Z</dcterms:created>
  <dcterms:modified xsi:type="dcterms:W3CDTF">2023-02-02T19:56:48Z</dcterms:modified>
  <cp:contentStatus/>
</cp:coreProperties>
</file>