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ED3D0-0CCD-4E0E-84B4-68F94339024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B22B25B-A63B-4220-B4C1-93E96804467C}">
      <dgm:prSet phldrT="[Text]" custT="1"/>
      <dgm:spPr/>
      <dgm:t>
        <a:bodyPr/>
        <a:lstStyle/>
        <a:p>
          <a:r>
            <a:rPr lang="en-US" sz="1800" dirty="0"/>
            <a:t>Input image</a:t>
          </a:r>
        </a:p>
      </dgm:t>
    </dgm:pt>
    <dgm:pt modelId="{2FC23D0F-7224-4794-9B92-3EA33D76E86D}" type="parTrans" cxnId="{F1E179B9-28A2-4000-9E27-FADDAF3840C2}">
      <dgm:prSet/>
      <dgm:spPr/>
      <dgm:t>
        <a:bodyPr/>
        <a:lstStyle/>
        <a:p>
          <a:endParaRPr lang="en-US"/>
        </a:p>
      </dgm:t>
    </dgm:pt>
    <dgm:pt modelId="{8000BE2D-39A7-4A44-969A-CBFB3B7A94A1}" type="sibTrans" cxnId="{F1E179B9-28A2-4000-9E27-FADDAF3840C2}">
      <dgm:prSet/>
      <dgm:spPr/>
      <dgm:t>
        <a:bodyPr/>
        <a:lstStyle/>
        <a:p>
          <a:endParaRPr lang="en-US"/>
        </a:p>
      </dgm:t>
    </dgm:pt>
    <dgm:pt modelId="{4ED3C339-37AD-47CE-9E8A-E51BD0DBE783}">
      <dgm:prSet phldrT="[Text]" custT="1"/>
      <dgm:spPr/>
      <dgm:t>
        <a:bodyPr/>
        <a:lstStyle/>
        <a:p>
          <a:r>
            <a:rPr lang="en-US" sz="1800" dirty="0"/>
            <a:t>Neural network</a:t>
          </a:r>
        </a:p>
      </dgm:t>
    </dgm:pt>
    <dgm:pt modelId="{067AFD80-156E-45B2-8F2D-20D404435AC2}" type="parTrans" cxnId="{F9979DB9-FF63-44F6-B876-C5DC1799DCB3}">
      <dgm:prSet/>
      <dgm:spPr/>
      <dgm:t>
        <a:bodyPr/>
        <a:lstStyle/>
        <a:p>
          <a:endParaRPr lang="en-US"/>
        </a:p>
      </dgm:t>
    </dgm:pt>
    <dgm:pt modelId="{A6FDD14C-248F-47A7-942B-ADA510B60FEE}" type="sibTrans" cxnId="{F9979DB9-FF63-44F6-B876-C5DC1799DCB3}">
      <dgm:prSet/>
      <dgm:spPr/>
      <dgm:t>
        <a:bodyPr/>
        <a:lstStyle/>
        <a:p>
          <a:endParaRPr lang="en-US"/>
        </a:p>
      </dgm:t>
    </dgm:pt>
    <dgm:pt modelId="{668E15FA-E067-45C1-8A8A-342F8E50EA2F}">
      <dgm:prSet custT="1"/>
      <dgm:spPr/>
      <dgm:t>
        <a:bodyPr/>
        <a:lstStyle/>
        <a:p>
          <a:r>
            <a:rPr lang="en-US" sz="1800" dirty="0"/>
            <a:t>Preprocessing</a:t>
          </a:r>
        </a:p>
      </dgm:t>
    </dgm:pt>
    <dgm:pt modelId="{43FAAB24-BE07-4C3C-9596-450E68695D53}" type="parTrans" cxnId="{4A8D9B4B-E629-411E-8107-C21CE2126448}">
      <dgm:prSet/>
      <dgm:spPr/>
      <dgm:t>
        <a:bodyPr/>
        <a:lstStyle/>
        <a:p>
          <a:endParaRPr lang="en-US"/>
        </a:p>
      </dgm:t>
    </dgm:pt>
    <dgm:pt modelId="{0547177D-521B-4E32-88AE-1F44EB84DD5D}" type="sibTrans" cxnId="{4A8D9B4B-E629-411E-8107-C21CE2126448}">
      <dgm:prSet/>
      <dgm:spPr/>
      <dgm:t>
        <a:bodyPr/>
        <a:lstStyle/>
        <a:p>
          <a:endParaRPr lang="en-US"/>
        </a:p>
      </dgm:t>
    </dgm:pt>
    <dgm:pt modelId="{9D5C8A58-C79E-426C-B347-B2C7197B44F6}">
      <dgm:prSet custT="1"/>
      <dgm:spPr/>
      <dgm:t>
        <a:bodyPr/>
        <a:lstStyle/>
        <a:p>
          <a:r>
            <a:rPr lang="en-US" sz="1800" dirty="0"/>
            <a:t>Output prediction and confidence score</a:t>
          </a:r>
        </a:p>
      </dgm:t>
    </dgm:pt>
    <dgm:pt modelId="{CB6F4ABD-D0DB-427F-AE8E-65ED7B163F6B}" type="parTrans" cxnId="{82CCC4AF-E5A7-4854-9782-01981C498C76}">
      <dgm:prSet/>
      <dgm:spPr/>
      <dgm:t>
        <a:bodyPr/>
        <a:lstStyle/>
        <a:p>
          <a:endParaRPr lang="en-US"/>
        </a:p>
      </dgm:t>
    </dgm:pt>
    <dgm:pt modelId="{08339C7A-4681-45B6-9C9F-D9F0164F120F}" type="sibTrans" cxnId="{82CCC4AF-E5A7-4854-9782-01981C498C76}">
      <dgm:prSet/>
      <dgm:spPr/>
      <dgm:t>
        <a:bodyPr/>
        <a:lstStyle/>
        <a:p>
          <a:endParaRPr lang="en-US"/>
        </a:p>
      </dgm:t>
    </dgm:pt>
    <dgm:pt modelId="{1BF171C1-B86C-4766-9AAE-3B0EFEF81A5A}" type="pres">
      <dgm:prSet presAssocID="{7D2ED3D0-0CCD-4E0E-84B4-68F943390246}" presName="linearFlow" presStyleCnt="0">
        <dgm:presLayoutVars>
          <dgm:resizeHandles val="exact"/>
        </dgm:presLayoutVars>
      </dgm:prSet>
      <dgm:spPr/>
    </dgm:pt>
    <dgm:pt modelId="{1182B7C2-5DC9-4CA3-88F4-7AA6DF15F7A6}" type="pres">
      <dgm:prSet presAssocID="{3B22B25B-A63B-4220-B4C1-93E96804467C}" presName="node" presStyleLbl="node1" presStyleIdx="0" presStyleCnt="4">
        <dgm:presLayoutVars>
          <dgm:bulletEnabled val="1"/>
        </dgm:presLayoutVars>
      </dgm:prSet>
      <dgm:spPr/>
    </dgm:pt>
    <dgm:pt modelId="{2364C06D-4BE5-4741-8FEC-C1B93F215BA3}" type="pres">
      <dgm:prSet presAssocID="{8000BE2D-39A7-4A44-969A-CBFB3B7A94A1}" presName="sibTrans" presStyleLbl="sibTrans2D1" presStyleIdx="0" presStyleCnt="3"/>
      <dgm:spPr/>
    </dgm:pt>
    <dgm:pt modelId="{10C4A60B-9A01-442F-BA15-55EE6EF100B0}" type="pres">
      <dgm:prSet presAssocID="{8000BE2D-39A7-4A44-969A-CBFB3B7A94A1}" presName="connectorText" presStyleLbl="sibTrans2D1" presStyleIdx="0" presStyleCnt="3"/>
      <dgm:spPr/>
    </dgm:pt>
    <dgm:pt modelId="{7EFCAEDD-DBCC-4576-991D-99B80787367C}" type="pres">
      <dgm:prSet presAssocID="{668E15FA-E067-45C1-8A8A-342F8E50EA2F}" presName="node" presStyleLbl="node1" presStyleIdx="1" presStyleCnt="4">
        <dgm:presLayoutVars>
          <dgm:bulletEnabled val="1"/>
        </dgm:presLayoutVars>
      </dgm:prSet>
      <dgm:spPr/>
    </dgm:pt>
    <dgm:pt modelId="{065B34B2-6E8F-4610-8666-0F169F19A15B}" type="pres">
      <dgm:prSet presAssocID="{0547177D-521B-4E32-88AE-1F44EB84DD5D}" presName="sibTrans" presStyleLbl="sibTrans2D1" presStyleIdx="1" presStyleCnt="3"/>
      <dgm:spPr/>
    </dgm:pt>
    <dgm:pt modelId="{D03AC5E5-6BFE-4559-A52D-2810BA977894}" type="pres">
      <dgm:prSet presAssocID="{0547177D-521B-4E32-88AE-1F44EB84DD5D}" presName="connectorText" presStyleLbl="sibTrans2D1" presStyleIdx="1" presStyleCnt="3"/>
      <dgm:spPr/>
    </dgm:pt>
    <dgm:pt modelId="{D4D98B0C-21E5-421D-88F3-EBED97956168}" type="pres">
      <dgm:prSet presAssocID="{4ED3C339-37AD-47CE-9E8A-E51BD0DBE783}" presName="node" presStyleLbl="node1" presStyleIdx="2" presStyleCnt="4">
        <dgm:presLayoutVars>
          <dgm:bulletEnabled val="1"/>
        </dgm:presLayoutVars>
      </dgm:prSet>
      <dgm:spPr/>
    </dgm:pt>
    <dgm:pt modelId="{26213DE1-8D3C-4BE8-9941-77C6ABF7ADCB}" type="pres">
      <dgm:prSet presAssocID="{A6FDD14C-248F-47A7-942B-ADA510B60FEE}" presName="sibTrans" presStyleLbl="sibTrans2D1" presStyleIdx="2" presStyleCnt="3"/>
      <dgm:spPr/>
    </dgm:pt>
    <dgm:pt modelId="{69D3FF80-1533-4E54-B708-AF6F32AE5854}" type="pres">
      <dgm:prSet presAssocID="{A6FDD14C-248F-47A7-942B-ADA510B60FEE}" presName="connectorText" presStyleLbl="sibTrans2D1" presStyleIdx="2" presStyleCnt="3"/>
      <dgm:spPr/>
    </dgm:pt>
    <dgm:pt modelId="{95F99E80-475D-4E64-ADF0-DAA4AA129ACA}" type="pres">
      <dgm:prSet presAssocID="{9D5C8A58-C79E-426C-B347-B2C7197B44F6}" presName="node" presStyleLbl="node1" presStyleIdx="3" presStyleCnt="4">
        <dgm:presLayoutVars>
          <dgm:bulletEnabled val="1"/>
        </dgm:presLayoutVars>
      </dgm:prSet>
      <dgm:spPr/>
    </dgm:pt>
  </dgm:ptLst>
  <dgm:cxnLst>
    <dgm:cxn modelId="{9D714F06-5674-4650-A37E-F8D3A54199A8}" type="presOf" srcId="{7D2ED3D0-0CCD-4E0E-84B4-68F943390246}" destId="{1BF171C1-B86C-4766-9AAE-3B0EFEF81A5A}" srcOrd="0" destOrd="0" presId="urn:microsoft.com/office/officeart/2005/8/layout/process2"/>
    <dgm:cxn modelId="{5F8D4409-BE14-45FB-81D0-CC39BEBADE71}" type="presOf" srcId="{3B22B25B-A63B-4220-B4C1-93E96804467C}" destId="{1182B7C2-5DC9-4CA3-88F4-7AA6DF15F7A6}" srcOrd="0" destOrd="0" presId="urn:microsoft.com/office/officeart/2005/8/layout/process2"/>
    <dgm:cxn modelId="{F166040A-3E30-44C3-AC47-490C5E1B3746}" type="presOf" srcId="{A6FDD14C-248F-47A7-942B-ADA510B60FEE}" destId="{26213DE1-8D3C-4BE8-9941-77C6ABF7ADCB}" srcOrd="0" destOrd="0" presId="urn:microsoft.com/office/officeart/2005/8/layout/process2"/>
    <dgm:cxn modelId="{4A8D9B4B-E629-411E-8107-C21CE2126448}" srcId="{7D2ED3D0-0CCD-4E0E-84B4-68F943390246}" destId="{668E15FA-E067-45C1-8A8A-342F8E50EA2F}" srcOrd="1" destOrd="0" parTransId="{43FAAB24-BE07-4C3C-9596-450E68695D53}" sibTransId="{0547177D-521B-4E32-88AE-1F44EB84DD5D}"/>
    <dgm:cxn modelId="{CD8AF66B-2F1C-4991-ADE7-8420D7C397DB}" type="presOf" srcId="{0547177D-521B-4E32-88AE-1F44EB84DD5D}" destId="{D03AC5E5-6BFE-4559-A52D-2810BA977894}" srcOrd="1" destOrd="0" presId="urn:microsoft.com/office/officeart/2005/8/layout/process2"/>
    <dgm:cxn modelId="{E447A85A-81CD-477B-87C9-57CBFD94E63C}" type="presOf" srcId="{0547177D-521B-4E32-88AE-1F44EB84DD5D}" destId="{065B34B2-6E8F-4610-8666-0F169F19A15B}" srcOrd="0" destOrd="0" presId="urn:microsoft.com/office/officeart/2005/8/layout/process2"/>
    <dgm:cxn modelId="{A6F14E7B-6546-49C8-9834-7D5EEEDDD9A8}" type="presOf" srcId="{668E15FA-E067-45C1-8A8A-342F8E50EA2F}" destId="{7EFCAEDD-DBCC-4576-991D-99B80787367C}" srcOrd="0" destOrd="0" presId="urn:microsoft.com/office/officeart/2005/8/layout/process2"/>
    <dgm:cxn modelId="{C8300D8A-2654-4930-9C89-5252904F0B08}" type="presOf" srcId="{4ED3C339-37AD-47CE-9E8A-E51BD0DBE783}" destId="{D4D98B0C-21E5-421D-88F3-EBED97956168}" srcOrd="0" destOrd="0" presId="urn:microsoft.com/office/officeart/2005/8/layout/process2"/>
    <dgm:cxn modelId="{2D476A9A-132A-4E21-B0C5-61160521E3C7}" type="presOf" srcId="{A6FDD14C-248F-47A7-942B-ADA510B60FEE}" destId="{69D3FF80-1533-4E54-B708-AF6F32AE5854}" srcOrd="1" destOrd="0" presId="urn:microsoft.com/office/officeart/2005/8/layout/process2"/>
    <dgm:cxn modelId="{5DBDBFA3-971F-4519-8E96-0142C0E90B7E}" type="presOf" srcId="{9D5C8A58-C79E-426C-B347-B2C7197B44F6}" destId="{95F99E80-475D-4E64-ADF0-DAA4AA129ACA}" srcOrd="0" destOrd="0" presId="urn:microsoft.com/office/officeart/2005/8/layout/process2"/>
    <dgm:cxn modelId="{82CCC4AF-E5A7-4854-9782-01981C498C76}" srcId="{7D2ED3D0-0CCD-4E0E-84B4-68F943390246}" destId="{9D5C8A58-C79E-426C-B347-B2C7197B44F6}" srcOrd="3" destOrd="0" parTransId="{CB6F4ABD-D0DB-427F-AE8E-65ED7B163F6B}" sibTransId="{08339C7A-4681-45B6-9C9F-D9F0164F120F}"/>
    <dgm:cxn modelId="{F1E179B9-28A2-4000-9E27-FADDAF3840C2}" srcId="{7D2ED3D0-0CCD-4E0E-84B4-68F943390246}" destId="{3B22B25B-A63B-4220-B4C1-93E96804467C}" srcOrd="0" destOrd="0" parTransId="{2FC23D0F-7224-4794-9B92-3EA33D76E86D}" sibTransId="{8000BE2D-39A7-4A44-969A-CBFB3B7A94A1}"/>
    <dgm:cxn modelId="{F9979DB9-FF63-44F6-B876-C5DC1799DCB3}" srcId="{7D2ED3D0-0CCD-4E0E-84B4-68F943390246}" destId="{4ED3C339-37AD-47CE-9E8A-E51BD0DBE783}" srcOrd="2" destOrd="0" parTransId="{067AFD80-156E-45B2-8F2D-20D404435AC2}" sibTransId="{A6FDD14C-248F-47A7-942B-ADA510B60FEE}"/>
    <dgm:cxn modelId="{4ED542DB-478D-416D-B197-6963DEB9BDE6}" type="presOf" srcId="{8000BE2D-39A7-4A44-969A-CBFB3B7A94A1}" destId="{10C4A60B-9A01-442F-BA15-55EE6EF100B0}" srcOrd="1" destOrd="0" presId="urn:microsoft.com/office/officeart/2005/8/layout/process2"/>
    <dgm:cxn modelId="{FFF287E0-F1F5-4BB3-BD6E-496AB7D818B7}" type="presOf" srcId="{8000BE2D-39A7-4A44-969A-CBFB3B7A94A1}" destId="{2364C06D-4BE5-4741-8FEC-C1B93F215BA3}" srcOrd="0" destOrd="0" presId="urn:microsoft.com/office/officeart/2005/8/layout/process2"/>
    <dgm:cxn modelId="{17BC1287-07F4-4680-90F8-5D6DB7736CD1}" type="presParOf" srcId="{1BF171C1-B86C-4766-9AAE-3B0EFEF81A5A}" destId="{1182B7C2-5DC9-4CA3-88F4-7AA6DF15F7A6}" srcOrd="0" destOrd="0" presId="urn:microsoft.com/office/officeart/2005/8/layout/process2"/>
    <dgm:cxn modelId="{99229717-291C-42C4-9BDB-3BB4BE7CABB6}" type="presParOf" srcId="{1BF171C1-B86C-4766-9AAE-3B0EFEF81A5A}" destId="{2364C06D-4BE5-4741-8FEC-C1B93F215BA3}" srcOrd="1" destOrd="0" presId="urn:microsoft.com/office/officeart/2005/8/layout/process2"/>
    <dgm:cxn modelId="{A28298D8-83E9-49FC-97AF-1206D955CDB4}" type="presParOf" srcId="{2364C06D-4BE5-4741-8FEC-C1B93F215BA3}" destId="{10C4A60B-9A01-442F-BA15-55EE6EF100B0}" srcOrd="0" destOrd="0" presId="urn:microsoft.com/office/officeart/2005/8/layout/process2"/>
    <dgm:cxn modelId="{CA68AFC6-F8FB-434A-9D33-17CB92592804}" type="presParOf" srcId="{1BF171C1-B86C-4766-9AAE-3B0EFEF81A5A}" destId="{7EFCAEDD-DBCC-4576-991D-99B80787367C}" srcOrd="2" destOrd="0" presId="urn:microsoft.com/office/officeart/2005/8/layout/process2"/>
    <dgm:cxn modelId="{493C0160-CA05-4C54-8817-EC3FE689AD9F}" type="presParOf" srcId="{1BF171C1-B86C-4766-9AAE-3B0EFEF81A5A}" destId="{065B34B2-6E8F-4610-8666-0F169F19A15B}" srcOrd="3" destOrd="0" presId="urn:microsoft.com/office/officeart/2005/8/layout/process2"/>
    <dgm:cxn modelId="{A8C90CE1-85F3-4DA9-BB64-47A433D7F8BD}" type="presParOf" srcId="{065B34B2-6E8F-4610-8666-0F169F19A15B}" destId="{D03AC5E5-6BFE-4559-A52D-2810BA977894}" srcOrd="0" destOrd="0" presId="urn:microsoft.com/office/officeart/2005/8/layout/process2"/>
    <dgm:cxn modelId="{C2578593-6019-48D6-84C1-4FDF50F07227}" type="presParOf" srcId="{1BF171C1-B86C-4766-9AAE-3B0EFEF81A5A}" destId="{D4D98B0C-21E5-421D-88F3-EBED97956168}" srcOrd="4" destOrd="0" presId="urn:microsoft.com/office/officeart/2005/8/layout/process2"/>
    <dgm:cxn modelId="{79CFEF34-689E-4E7F-871E-7DC38806EC66}" type="presParOf" srcId="{1BF171C1-B86C-4766-9AAE-3B0EFEF81A5A}" destId="{26213DE1-8D3C-4BE8-9941-77C6ABF7ADCB}" srcOrd="5" destOrd="0" presId="urn:microsoft.com/office/officeart/2005/8/layout/process2"/>
    <dgm:cxn modelId="{1B7B106A-4D8E-4ABB-BC39-104E1FDBCA03}" type="presParOf" srcId="{26213DE1-8D3C-4BE8-9941-77C6ABF7ADCB}" destId="{69D3FF80-1533-4E54-B708-AF6F32AE5854}" srcOrd="0" destOrd="0" presId="urn:microsoft.com/office/officeart/2005/8/layout/process2"/>
    <dgm:cxn modelId="{36C40B94-E50E-4E84-81BD-C79A25A4E569}" type="presParOf" srcId="{1BF171C1-B86C-4766-9AAE-3B0EFEF81A5A}" destId="{95F99E80-475D-4E64-ADF0-DAA4AA129AC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2B7C2-5DC9-4CA3-88F4-7AA6DF15F7A6}">
      <dsp:nvSpPr>
        <dsp:cNvPr id="0" name=""/>
        <dsp:cNvSpPr/>
      </dsp:nvSpPr>
      <dsp:spPr>
        <a:xfrm>
          <a:off x="1256302" y="2775"/>
          <a:ext cx="2000657" cy="1032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image</a:t>
          </a:r>
        </a:p>
      </dsp:txBody>
      <dsp:txXfrm>
        <a:off x="1286546" y="33019"/>
        <a:ext cx="1940169" cy="972109"/>
      </dsp:txXfrm>
    </dsp:sp>
    <dsp:sp modelId="{2364C06D-4BE5-4741-8FEC-C1B93F215BA3}">
      <dsp:nvSpPr>
        <dsp:cNvPr id="0" name=""/>
        <dsp:cNvSpPr/>
      </dsp:nvSpPr>
      <dsp:spPr>
        <a:xfrm rot="5400000">
          <a:off x="2063018" y="1061188"/>
          <a:ext cx="387224" cy="464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117231" y="1099910"/>
        <a:ext cx="278800" cy="271057"/>
      </dsp:txXfrm>
    </dsp:sp>
    <dsp:sp modelId="{7EFCAEDD-DBCC-4576-991D-99B80787367C}">
      <dsp:nvSpPr>
        <dsp:cNvPr id="0" name=""/>
        <dsp:cNvSpPr/>
      </dsp:nvSpPr>
      <dsp:spPr>
        <a:xfrm>
          <a:off x="1256302" y="1551671"/>
          <a:ext cx="2000657" cy="1032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Preprocessing</a:t>
          </a:r>
        </a:p>
      </dsp:txBody>
      <dsp:txXfrm>
        <a:off x="1286546" y="1581915"/>
        <a:ext cx="1940169" cy="972109"/>
      </dsp:txXfrm>
    </dsp:sp>
    <dsp:sp modelId="{065B34B2-6E8F-4610-8666-0F169F19A15B}">
      <dsp:nvSpPr>
        <dsp:cNvPr id="0" name=""/>
        <dsp:cNvSpPr/>
      </dsp:nvSpPr>
      <dsp:spPr>
        <a:xfrm rot="5400000">
          <a:off x="2063018" y="2610084"/>
          <a:ext cx="387224" cy="464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117231" y="2648806"/>
        <a:ext cx="278800" cy="271057"/>
      </dsp:txXfrm>
    </dsp:sp>
    <dsp:sp modelId="{D4D98B0C-21E5-421D-88F3-EBED97956168}">
      <dsp:nvSpPr>
        <dsp:cNvPr id="0" name=""/>
        <dsp:cNvSpPr/>
      </dsp:nvSpPr>
      <dsp:spPr>
        <a:xfrm>
          <a:off x="1256302" y="3100567"/>
          <a:ext cx="2000657" cy="1032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Neural network</a:t>
          </a:r>
        </a:p>
      </dsp:txBody>
      <dsp:txXfrm>
        <a:off x="1286546" y="3130811"/>
        <a:ext cx="1940169" cy="972109"/>
      </dsp:txXfrm>
    </dsp:sp>
    <dsp:sp modelId="{26213DE1-8D3C-4BE8-9941-77C6ABF7ADCB}">
      <dsp:nvSpPr>
        <dsp:cNvPr id="0" name=""/>
        <dsp:cNvSpPr/>
      </dsp:nvSpPr>
      <dsp:spPr>
        <a:xfrm rot="5400000">
          <a:off x="2063018" y="4158980"/>
          <a:ext cx="387224" cy="4646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2117231" y="4197702"/>
        <a:ext cx="278800" cy="271057"/>
      </dsp:txXfrm>
    </dsp:sp>
    <dsp:sp modelId="{95F99E80-475D-4E64-ADF0-DAA4AA129ACA}">
      <dsp:nvSpPr>
        <dsp:cNvPr id="0" name=""/>
        <dsp:cNvSpPr/>
      </dsp:nvSpPr>
      <dsp:spPr>
        <a:xfrm>
          <a:off x="1256302" y="4649463"/>
          <a:ext cx="2000657" cy="1032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 prediction and confidence score</a:t>
          </a:r>
        </a:p>
      </dsp:txBody>
      <dsp:txXfrm>
        <a:off x="1286546" y="4679707"/>
        <a:ext cx="1940169" cy="972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0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59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640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36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0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9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2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CAE5-A506-4680-8454-D646745C9DF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655F7-04BF-4C84-B3A9-9B710240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0CFE-DCF9-44C9-8C61-9FC9A90F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CIFAR-100 Image Classification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B947A-77B5-F93A-9335-851EF059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Real-Time Image Classification using Deep Learning</a:t>
            </a:r>
          </a:p>
          <a:p>
            <a:pPr algn="l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By George Sylva</a:t>
            </a:r>
          </a:p>
        </p:txBody>
      </p:sp>
    </p:spTree>
    <p:extLst>
      <p:ext uri="{BB962C8B-B14F-4D97-AF65-F5344CB8AC3E}">
        <p14:creationId xmlns:p14="http://schemas.microsoft.com/office/powerpoint/2010/main" val="347286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9AA011-32A5-181C-1E18-B5FA1407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898AB-AE4D-2CDB-27A5-27F1C0492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254373"/>
          </a:xfrm>
        </p:spPr>
        <p:txBody>
          <a:bodyPr/>
          <a:lstStyle/>
          <a:p>
            <a:r>
              <a:rPr lang="en-US" b="1" dirty="0"/>
              <a:t>Summary of 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was able to classify CIFAR-100 images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Confidence scores were consistent with predictions.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Difficulty handling unseen or noisy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augmentation can be done due to image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interpretability of certain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7BDC-2189-99D2-0949-265C7DFB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EC26-CAE1-E916-7CBE-C2E9F67E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682874"/>
          </a:xfrm>
        </p:spPr>
        <p:txBody>
          <a:bodyPr/>
          <a:lstStyle/>
          <a:p>
            <a:r>
              <a:rPr lang="en-US" b="1" dirty="0"/>
              <a:t>Short-Term Goals: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preprocessing for non-CIFAR images, this includes the addition of new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out the model on CIFAR-10 to see how well it performs</a:t>
            </a:r>
          </a:p>
          <a:p>
            <a:r>
              <a:rPr lang="en-US" b="1" dirty="0"/>
              <a:t>Long-Term Goals: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other </a:t>
            </a:r>
            <a:r>
              <a:rPr lang="en-US" dirty="0" err="1"/>
              <a:t>ResNet</a:t>
            </a:r>
            <a:r>
              <a:rPr lang="en-US" dirty="0"/>
              <a:t> variant as well as other CNNs.</a:t>
            </a:r>
          </a:p>
        </p:txBody>
      </p:sp>
    </p:spTree>
    <p:extLst>
      <p:ext uri="{BB962C8B-B14F-4D97-AF65-F5344CB8AC3E}">
        <p14:creationId xmlns:p14="http://schemas.microsoft.com/office/powerpoint/2010/main" val="205973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485D-7970-FA1B-AE3B-40FEF264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41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9A25-A05B-E226-B4C0-B03E81262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2801"/>
            <a:ext cx="8596668" cy="3060699"/>
          </a:xfrm>
        </p:spPr>
        <p:txBody>
          <a:bodyPr/>
          <a:lstStyle/>
          <a:p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a working CIFAR-100 classifier using a CNN and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Demonstrated how AI/ML models can be integrated into user-friendly applications.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model robustness.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app feature.</a:t>
            </a:r>
          </a:p>
        </p:txBody>
      </p:sp>
    </p:spTree>
    <p:extLst>
      <p:ext uri="{BB962C8B-B14F-4D97-AF65-F5344CB8AC3E}">
        <p14:creationId xmlns:p14="http://schemas.microsoft.com/office/powerpoint/2010/main" val="389440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CFAE9-62EA-3328-4DAA-74600EC1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667000"/>
            <a:ext cx="8596668" cy="9652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211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BAAD-9168-3B87-8B68-32548205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20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66DB-1B8E-FFCB-6A4F-E4D8709B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639"/>
            <a:ext cx="8596668" cy="4369724"/>
          </a:xfrm>
        </p:spPr>
        <p:txBody>
          <a:bodyPr/>
          <a:lstStyle/>
          <a:p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Build an interactive web app for image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  <a:r>
              <a:rPr lang="en-US" dirty="0"/>
              <a:t> CIFAR-100 (100 object categories, 60,000 images).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Technology Stack: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</a:t>
            </a:r>
            <a:r>
              <a:rPr lang="en-US" dirty="0" err="1"/>
              <a:t>Streamlit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  <a:r>
              <a:rPr lang="en-US" dirty="0"/>
              <a:t> TensorFlow, </a:t>
            </a:r>
            <a:r>
              <a:rPr lang="en-US" dirty="0" err="1"/>
              <a:t>Keras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Deployment:</a:t>
            </a:r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 (cloud).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8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D10E-44C5-CD87-6483-9E7FE74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266C-E60D-C67F-2133-1463538B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3670299"/>
          </a:xfrm>
        </p:spPr>
        <p:txBody>
          <a:bodyPr/>
          <a:lstStyle/>
          <a:p>
            <a:r>
              <a:rPr lang="en-US" b="1" dirty="0"/>
              <a:t>Key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Preparation: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CIFAR-100 images size checked to be 32x32 pixels.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Normalized pixel values to scale [0, 1].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Augmentation to increase dataset size for enhanced model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Selection: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Pre-trained CNN using Resnet50.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 App Workflow: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Upload → Preprocess → Predict → Display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3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C724BF-253A-79C0-E9CD-4F95404F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85974"/>
            <a:ext cx="2240491" cy="69109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Visual of UI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ACBE39-0AAD-FC65-7756-EF12054F9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25" y="1314451"/>
            <a:ext cx="6356350" cy="4786312"/>
          </a:xfrm>
        </p:spPr>
      </p:pic>
    </p:spTree>
    <p:extLst>
      <p:ext uri="{BB962C8B-B14F-4D97-AF65-F5344CB8AC3E}">
        <p14:creationId xmlns:p14="http://schemas.microsoft.com/office/powerpoint/2010/main" val="29586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AB8449-F693-BFD4-E031-0EDEF59C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28675"/>
            <a:ext cx="3854528" cy="8858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Application Architecture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DCB9C0-9868-3498-135C-CC0EA7DFF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964717"/>
              </p:ext>
            </p:extLst>
          </p:nvPr>
        </p:nvGraphicFramePr>
        <p:xfrm>
          <a:off x="4760913" y="357188"/>
          <a:ext cx="4513262" cy="5684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4E197B-AA1D-277E-6A0E-46478D1A3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00263"/>
            <a:ext cx="3854528" cy="2243137"/>
          </a:xfrm>
        </p:spPr>
        <p:txBody>
          <a:bodyPr>
            <a:normAutofit/>
          </a:bodyPr>
          <a:lstStyle/>
          <a:p>
            <a:r>
              <a:rPr lang="en-US" sz="1800" b="1" dirty="0"/>
              <a:t>Architecture Highlights: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Frontend:</a:t>
            </a:r>
            <a:r>
              <a:rPr lang="en-US" sz="1800" dirty="0"/>
              <a:t> User uploads an image, UI displays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Backend:</a:t>
            </a:r>
            <a:r>
              <a:rPr lang="en-US" sz="1800" dirty="0"/>
              <a:t> Model predicts class using TensorFlow.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970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B4E180-7739-FD7D-752E-ACE1BCD0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Model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37AA1B-7C22-3B2D-A2FA-01D4379B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1"/>
          </a:xfrm>
        </p:spPr>
        <p:txBody>
          <a:bodyPr/>
          <a:lstStyle/>
          <a:p>
            <a:r>
              <a:rPr lang="en-US" sz="2000" dirty="0"/>
              <a:t>Performance of using the resnet50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6FA02FD-1D9F-34F0-7897-BEDAF8796B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5" y="3971925"/>
            <a:ext cx="4185623" cy="90805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4EF0B0-0ECE-FC77-08DA-F2663ABB9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Model comparison with classical models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775DDAC-2D6D-764F-D788-8A84987C1E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82" y="3429000"/>
            <a:ext cx="3955605" cy="1374775"/>
          </a:xfrm>
        </p:spPr>
      </p:pic>
    </p:spTree>
    <p:extLst>
      <p:ext uri="{BB962C8B-B14F-4D97-AF65-F5344CB8AC3E}">
        <p14:creationId xmlns:p14="http://schemas.microsoft.com/office/powerpoint/2010/main" val="35823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25D2-D5DA-97BB-FDAC-D42C07B7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Model Performance</a:t>
            </a:r>
            <a:endParaRPr 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61006-CE78-FB10-10EE-6BC9AE9D2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94" y="585788"/>
            <a:ext cx="4617244" cy="542925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EF3E8-B388-40B1-B5A3-10813B051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accuracy and Loss plot showed that the model had a training accuracy of up to 76% and a validation accuracy of about 41%. This was after attempts to reduce the model overfitting results from a training accuracy of 89% while validation was at 43%</a:t>
            </a:r>
          </a:p>
        </p:txBody>
      </p:sp>
    </p:spTree>
    <p:extLst>
      <p:ext uri="{BB962C8B-B14F-4D97-AF65-F5344CB8AC3E}">
        <p14:creationId xmlns:p14="http://schemas.microsoft.com/office/powerpoint/2010/main" val="29927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6568-BB03-9A68-D3C8-0B750258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Results on new images after deployment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Some rightly classified images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51409EB-2E77-0BDC-B1BC-5B229597B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4072557" cy="388143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18E8CDB-F7AA-D458-94FB-B73F1F83A1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2089" y="2160588"/>
            <a:ext cx="3900486" cy="3881437"/>
          </a:xfrm>
        </p:spPr>
      </p:pic>
    </p:spTree>
    <p:extLst>
      <p:ext uri="{BB962C8B-B14F-4D97-AF65-F5344CB8AC3E}">
        <p14:creationId xmlns:p14="http://schemas.microsoft.com/office/powerpoint/2010/main" val="216533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6EC7-2C35-A022-D612-5E6C7F34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Results on new images after deployment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Some wrongly classified images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758DF-8B35-701D-1181-7CD81C01D9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600" y="2160589"/>
            <a:ext cx="3746500" cy="388077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B0DF25-BD2E-E262-0247-2E1E03505E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2160588"/>
            <a:ext cx="4000500" cy="4087811"/>
          </a:xfrm>
        </p:spPr>
      </p:pic>
    </p:spTree>
    <p:extLst>
      <p:ext uri="{BB962C8B-B14F-4D97-AF65-F5344CB8AC3E}">
        <p14:creationId xmlns:p14="http://schemas.microsoft.com/office/powerpoint/2010/main" val="2400942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George Sylva CIFAR-100 Image Classification Web App</Template>
  <TotalTime>0</TotalTime>
  <Words>369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CIFAR-100 Image Classification Web App</vt:lpstr>
      <vt:lpstr>Project Overview</vt:lpstr>
      <vt:lpstr>Methodology</vt:lpstr>
      <vt:lpstr>Visual of UI</vt:lpstr>
      <vt:lpstr>Application Architecture</vt:lpstr>
      <vt:lpstr>Model Performance</vt:lpstr>
      <vt:lpstr>Model Performance</vt:lpstr>
      <vt:lpstr>Results on new images after deployment  Some rightly classified images</vt:lpstr>
      <vt:lpstr>Results on new images after deployment  Some wrongly classified images</vt:lpstr>
      <vt:lpstr>Findings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Sylva george</dc:creator>
  <cp:lastModifiedBy>Sylva george</cp:lastModifiedBy>
  <cp:revision>1</cp:revision>
  <dcterms:created xsi:type="dcterms:W3CDTF">2024-12-20T22:40:01Z</dcterms:created>
  <dcterms:modified xsi:type="dcterms:W3CDTF">2024-12-20T22:40:28Z</dcterms:modified>
</cp:coreProperties>
</file>