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80" r:id="rId11"/>
    <p:sldId id="258" r:id="rId12"/>
    <p:sldId id="281" r:id="rId13"/>
    <p:sldId id="282" r:id="rId14"/>
    <p:sldId id="283" r:id="rId15"/>
    <p:sldId id="286" r:id="rId16"/>
    <p:sldId id="284" r:id="rId17"/>
    <p:sldId id="264" r:id="rId18"/>
    <p:sldId id="279" r:id="rId19"/>
    <p:sldId id="267" r:id="rId20"/>
    <p:sldId id="272" r:id="rId21"/>
    <p:sldId id="273" r:id="rId22"/>
    <p:sldId id="274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B0EC6-88E2-4131-8E83-1DF718F1DE9A}" v="1" dt="2022-03-04T20:24:45.106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32" d="100"/>
          <a:sy n="32" d="100"/>
        </p:scale>
        <p:origin x="120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Nolan" userId="8f6ca74c85983e6f" providerId="LiveId" clId="{D7DB0EC6-88E2-4131-8E83-1DF718F1DE9A}"/>
    <pc:docChg chg="custSel modSld">
      <pc:chgData name="Matthew Nolan" userId="8f6ca74c85983e6f" providerId="LiveId" clId="{D7DB0EC6-88E2-4131-8E83-1DF718F1DE9A}" dt="2022-03-04T20:24:54.074" v="56" actId="20577"/>
      <pc:docMkLst>
        <pc:docMk/>
      </pc:docMkLst>
      <pc:sldChg chg="modSp mod">
        <pc:chgData name="Matthew Nolan" userId="8f6ca74c85983e6f" providerId="LiveId" clId="{D7DB0EC6-88E2-4131-8E83-1DF718F1DE9A}" dt="2022-03-04T20:24:54.074" v="56" actId="20577"/>
        <pc:sldMkLst>
          <pc:docMk/>
          <pc:sldMk cId="452859177" sldId="262"/>
        </pc:sldMkLst>
        <pc:spChg chg="mod">
          <ac:chgData name="Matthew Nolan" userId="8f6ca74c85983e6f" providerId="LiveId" clId="{D7DB0EC6-88E2-4131-8E83-1DF718F1DE9A}" dt="2022-03-04T20:24:54.074" v="56" actId="20577"/>
          <ac:spMkLst>
            <pc:docMk/>
            <pc:sldMk cId="452859177" sldId="262"/>
            <ac:spMk id="3" creationId="{902FD5C4-FE5F-46D2-ABC9-49FA4BB8442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1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37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7" Type="http://schemas.openxmlformats.org/officeDocument/2006/relationships/customXml" Target="../ink/ink36.xml"/><Relationship Id="rId2" Type="http://schemas.openxmlformats.org/officeDocument/2006/relationships/image" Target="../media/image10.png"/><Relationship Id="rId16" Type="http://schemas.openxmlformats.org/officeDocument/2006/relationships/customXml" Target="../ink/ink35.xml"/><Relationship Id="rId1" Type="http://schemas.openxmlformats.org/officeDocument/2006/relationships/slideLayout" Target="../slideLayouts/slideLayout4.xml"/><Relationship Id="rId15" Type="http://schemas.openxmlformats.org/officeDocument/2006/relationships/customXml" Target="../ink/ink34.xml"/><Relationship Id="rId14" Type="http://schemas.openxmlformats.org/officeDocument/2006/relationships/customXml" Target="../ink/ink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f-courses-data.s3.us.cloud-object-storage.appdomain.cloud/IBM-DA0321EN-SkillsNetwork/LargeData/m5_survey_data_demographics.csv?utm_medium=Exinfluencer&amp;utm_source=Exinfluencer&amp;utm_content=000026UJ&amp;utm_term=10006555&amp;utm_id=NA-SkillsNetwork-Channel-SkillsNetworkCoursesIBMDA0321ENSkillsNetwork21426264-2021-01-01" TargetMode="External"/><Relationship Id="rId2" Type="http://schemas.openxmlformats.org/officeDocument/2006/relationships/hyperlink" Target="https://cf-courses-data.s3.us.cloud-object-storage.appdomain.cloud/IBM-DA0321EN-SkillsNetwork/LargeData/m5_survey_data_technologies_normalised.csv?utm_medium=Exinfluencer&amp;utm_source=Exinfluencer&amp;utm_content=000026UJ&amp;utm_term=10006555&amp;utm_id=NA-SkillsNetwork-Channel-SkillsNetworkCoursesIBMDA0321ENSkillsNetwork21426264-2021-01-0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0160" cy="14464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Technology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George Sylva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9/8/2023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0C5A-FBE7-5767-8CE0-FA642F3D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WEBFRAME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516CAD-61A7-33F1-DACA-D002EB8D2F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2144" y="1690688"/>
            <a:ext cx="8653272" cy="4490656"/>
          </a:xfrm>
        </p:spPr>
      </p:pic>
    </p:spTree>
    <p:extLst>
      <p:ext uri="{BB962C8B-B14F-4D97-AF65-F5344CB8AC3E}">
        <p14:creationId xmlns:p14="http://schemas.microsoft.com/office/powerpoint/2010/main" val="4049732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DE7C93-9574-9AA1-995A-226A862F8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14" y="1690687"/>
            <a:ext cx="8841486" cy="45820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E220A25-263A-2B07-A1DA-11CB9FD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LANGUAGES WORKED WITH</a:t>
            </a:r>
          </a:p>
        </p:txBody>
      </p:sp>
    </p:spTree>
    <p:extLst>
      <p:ext uri="{BB962C8B-B14F-4D97-AF65-F5344CB8AC3E}">
        <p14:creationId xmlns:p14="http://schemas.microsoft.com/office/powerpoint/2010/main" val="415371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DD34-5751-529E-67FB-6D23C8ED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LANGUAGES DESIRED NEXTYEAR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41A40B-FE7C-C218-D9C1-950FD3BA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680" y="1704181"/>
            <a:ext cx="8211312" cy="4324350"/>
          </a:xfrm>
        </p:spPr>
      </p:pic>
    </p:spTree>
    <p:extLst>
      <p:ext uri="{BB962C8B-B14F-4D97-AF65-F5344CB8AC3E}">
        <p14:creationId xmlns:p14="http://schemas.microsoft.com/office/powerpoint/2010/main" val="348002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9EAE7E-4FC8-60D0-2596-358C3357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DEMOGRAPHIC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B0ACAB-A763-50E4-EF3F-62E179D1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8256" y="1690688"/>
            <a:ext cx="846734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Top 5 turnover in future language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Current Year top 5 are HTML/CSS, Bash,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Python, and SQL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Future Year top 5 are HTML/CSS, JavaScript, Python, SQL, TypeScript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Top 5 are Typescript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language are still HTML/CSS</a:t>
            </a:r>
          </a:p>
          <a:p>
            <a:r>
              <a:rPr lang="en-US" dirty="0" err="1"/>
              <a:t>Javascript</a:t>
            </a:r>
            <a:r>
              <a:rPr lang="en-US" dirty="0"/>
              <a:t>, SQL, and Python are still one of the most popular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8480" y="1825625"/>
            <a:ext cx="545693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most popular DB of the year</a:t>
            </a:r>
          </a:p>
          <a:p>
            <a:r>
              <a:rPr lang="en-US" dirty="0"/>
              <a:t>PostgreSQL is most popular DB of next year</a:t>
            </a:r>
          </a:p>
          <a:p>
            <a:r>
              <a:rPr lang="en-US" dirty="0"/>
              <a:t>Both MS SQL Server and </a:t>
            </a:r>
            <a:r>
              <a:rPr lang="en-US" dirty="0" err="1"/>
              <a:t>PostgrSQL</a:t>
            </a:r>
            <a:r>
              <a:rPr lang="en-US" dirty="0"/>
              <a:t> are on the top 5</a:t>
            </a:r>
          </a:p>
          <a:p>
            <a:r>
              <a:rPr lang="en-US" dirty="0"/>
              <a:t>Redis had a large increase for future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people currently have skill of MySQL</a:t>
            </a:r>
          </a:p>
          <a:p>
            <a:r>
              <a:rPr lang="en-US" dirty="0"/>
              <a:t>PostgreSQL in coming year</a:t>
            </a:r>
          </a:p>
          <a:p>
            <a:r>
              <a:rPr lang="en-US" dirty="0"/>
              <a:t>PostgreSQL and MongoDB are both popular</a:t>
            </a:r>
          </a:p>
          <a:p>
            <a:r>
              <a:rPr lang="en-US" dirty="0"/>
              <a:t>Redis is new to the top 5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444752"/>
            <a:ext cx="7068725" cy="426669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3600" dirty="0"/>
              <a:t>LINK:</a:t>
            </a:r>
          </a:p>
          <a:p>
            <a:pPr marL="0" indent="0">
              <a:buNone/>
            </a:pPr>
            <a:r>
              <a:rPr lang="en-US" sz="2200" dirty="0"/>
              <a:t>https://sa1.ca.analytics.ibm.com/bi/?perspective=dashboard&amp;pathRef=.my_folders%2FM5_Survey%2Bdashboard&amp;id=i955D2345DBE446A89AEEADCC92527840&amp;objRef=i955D2345DBE446A89AEEADCC92527840&amp;options%5BdisableGlassPrefetch%5D=true&amp;options%5Bcollections%5D%5BcanvasExtension%5D%5Bid%5D=com.ibm.bi.dashboard.canvasExtension&amp;options%5Bcollections%5D%5BfeatureExtension%5D%5Bid%5D=com.ibm.bi.dashboard.core-features&amp;options%5Bcollections%5D%5Bbuttons%5D%5Bid%5D=com.ibm.bi.dashboard.buttons&amp;options%5Bcollections%5D%5Bwidget%5D%5Bid%5D=com.ibm.bi.dashboard.widgets&amp;options%5Bcollections%5D%5BcontentFeatureExtension%5D%5Bid%5D=com.ibm.bi.dashboard.content-features&amp;options%5Bcollections%5D%5BsaveServices%5D%5Bid%5D=com.ibm.bi.dashboard.saveServices&amp;options%5Bcollections%5D%5Btemplates%5D%5Bid%5D=com.ibm.bi.dashboard.templates&amp;options%5Bcollections%5D%5BvisualizationExtension%5D%5Bid%5D=com.ibm.bi.dashboard.visualizationExtensionCA&amp;options%5Bcollections%5D%5BboardModel%5D%5Bid%5D=com.ibm.bi.dashboard.boardModelExtension&amp;options%5Bcollections%5D%5BcontentTypes%5D%5Bid%5D=com.ibm.bi.dashboard.contentTypes&amp;options%5Bcollections%5D%5BserviceExtension%5D%5Bid%5D=com.ibm.bi.dashboard.serviceExtension&amp;options%5Bcollections%5D%5BlayoutExtension%5D%5Bid%5D=com.ibm.bi.dashboard.layoutExtension&amp;options%5Bcollections%5D%5BcolorSetExtensions%5D%5Bid%5D=com.ibm.bi.dashboard.colorSetExtensions&amp;options%5Bconfig%5D%5Bproduct%5D=CA&amp;options%5Bconfig%5D%5BeditPropertiesLabel%5D=true&amp;options%5Bconfig%5D%5BenableCustomVisualizations%5D=true&amp;options%5Bconfig%5D%5BassetTags%5D%5B%5D=dashboard&amp;options%5Bconfig%5D%5BfilterDock%5D=true&amp;options%5Bconfig%5D%5BshowMembers%5D=true&amp;options%5Bconfig%5D%5Bupgrades%5D=dashboard-core%2Fjs%2Fdashboard%2Fupgrades&amp;options%5Bconfig%5D%5BassetType%5D=exploration&amp;options%5Bconfig%5D%5BgeoService%5D=CA&amp;options%5Bconfig%5D%5BsmartTitle%5D=true&amp;options%5Bconfig%5D%5BnavigationGroupAction%5D=true&amp;options%5Bconfig%5D%5BenableDataQuality%5D=false&amp;options%5Bconfig%5D%5BmemberCalculation%5D=false&amp;subView=model00000189dcf3120c_00000000&amp;isAuthoringMode=false&amp;boardId=i955D2345DBE446A89AEEADCC92527840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sz="2200" dirty="0" err="1"/>
              <a:t>Javascript</a:t>
            </a:r>
            <a:r>
              <a:rPr lang="en-US" sz="2200" dirty="0"/>
              <a:t> and HTML Remain Dominant Languages</a:t>
            </a:r>
          </a:p>
          <a:p>
            <a:r>
              <a:rPr lang="en-US" sz="2200" dirty="0"/>
              <a:t>PostgreSQL Database projected to overtake MySQL</a:t>
            </a:r>
          </a:p>
          <a:p>
            <a:r>
              <a:rPr lang="en-US" sz="2200" dirty="0"/>
              <a:t>Linux, Docker, and AWS largest 3 Future Platforms Desired</a:t>
            </a:r>
          </a:p>
          <a:p>
            <a:r>
              <a:rPr lang="en-US" sz="2200" dirty="0"/>
              <a:t>Large desirability to work with new technologies:</a:t>
            </a:r>
          </a:p>
          <a:p>
            <a:pPr lvl="1"/>
            <a:r>
              <a:rPr lang="en-US" sz="1800" dirty="0" err="1"/>
              <a:t>Redia</a:t>
            </a:r>
            <a:r>
              <a:rPr lang="en-US" sz="1800" dirty="0"/>
              <a:t> moves into 3</a:t>
            </a:r>
            <a:r>
              <a:rPr lang="en-US" sz="1800" baseline="30000" dirty="0"/>
              <a:t>rd</a:t>
            </a:r>
            <a:r>
              <a:rPr lang="en-US" sz="1800" dirty="0"/>
              <a:t> most wanted Database</a:t>
            </a:r>
          </a:p>
          <a:p>
            <a:pPr lvl="1"/>
            <a:r>
              <a:rPr lang="en-US" sz="1800" dirty="0"/>
              <a:t>PostgreSQL most wanted future Database, overtaking MySQL</a:t>
            </a:r>
          </a:p>
          <a:p>
            <a:pPr lvl="1"/>
            <a:r>
              <a:rPr lang="en-US" sz="1800" dirty="0"/>
              <a:t>Very large increase in desire for TypeScript language, breaking into top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Turnover in Languages namely Python and TypeScript </a:t>
            </a:r>
          </a:p>
          <a:p>
            <a:r>
              <a:rPr lang="en-US" dirty="0"/>
              <a:t>Turnover in DB’s namely </a:t>
            </a:r>
            <a:r>
              <a:rPr lang="en-US" dirty="0" err="1"/>
              <a:t>Redia</a:t>
            </a:r>
            <a:r>
              <a:rPr lang="en-US" dirty="0"/>
              <a:t> and PostgreSQL</a:t>
            </a:r>
          </a:p>
          <a:p>
            <a:r>
              <a:rPr lang="en-US" dirty="0"/>
              <a:t>Elasticsearch, Bash, and C# desirability drops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 err="1"/>
              <a:t>Javascript</a:t>
            </a:r>
            <a:r>
              <a:rPr lang="en-US" sz="2800" dirty="0"/>
              <a:t> and HTML Remain Dominant Languages</a:t>
            </a:r>
          </a:p>
          <a:p>
            <a:r>
              <a:rPr lang="en-US" dirty="0" err="1"/>
              <a:t>Redia</a:t>
            </a:r>
            <a:r>
              <a:rPr lang="en-US" dirty="0"/>
              <a:t> moves into top 5 (3</a:t>
            </a:r>
            <a:r>
              <a:rPr lang="en-US" baseline="30000" dirty="0"/>
              <a:t>rd</a:t>
            </a:r>
            <a:r>
              <a:rPr lang="en-US" dirty="0"/>
              <a:t> place) and PostgreSQL now the number 1 most wanted DB</a:t>
            </a:r>
          </a:p>
          <a:p>
            <a:r>
              <a:rPr lang="en-US" dirty="0"/>
              <a:t>Drops off top 5 of respective categories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Language focus is shifting in favor of TypeScript: 26.49% increase is desire</a:t>
            </a:r>
          </a:p>
          <a:p>
            <a:r>
              <a:rPr lang="en-US" dirty="0"/>
              <a:t>Database focus is shifting in favor of PostgreSQL: 5.64% increase in desire</a:t>
            </a:r>
          </a:p>
          <a:p>
            <a:r>
              <a:rPr lang="en-US" dirty="0"/>
              <a:t>Overall </a:t>
            </a:r>
            <a:r>
              <a:rPr lang="en-US" dirty="0" err="1"/>
              <a:t>Javascript</a:t>
            </a:r>
            <a:r>
              <a:rPr lang="en-US" dirty="0"/>
              <a:t> and HTML still most dominant languages</a:t>
            </a:r>
          </a:p>
          <a:p>
            <a:r>
              <a:rPr lang="en-US" dirty="0" err="1"/>
              <a:t>Redia</a:t>
            </a:r>
            <a:r>
              <a:rPr lang="en-US" dirty="0"/>
              <a:t> moves the most places for DB’s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17237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648424" cy="4465447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600" dirty="0">
                <a:effectLst/>
                <a:latin typeface="Arial" panose="020B0604020202020204" pitchFamily="34" charset="0"/>
              </a:rPr>
              <a:t>• Overview of summary from dashboard</a:t>
            </a:r>
            <a:br>
              <a:rPr lang="en-US" sz="1600" dirty="0"/>
            </a:br>
            <a:r>
              <a:rPr lang="en-US" sz="1600" dirty="0">
                <a:effectLst/>
                <a:latin typeface="Arial" panose="020B0604020202020204" pitchFamily="34" charset="0"/>
              </a:rPr>
              <a:t>• Data Source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1600" dirty="0">
                <a:effectLst/>
                <a:latin typeface="Arial" panose="020B0604020202020204" pitchFamily="34" charset="0"/>
              </a:rPr>
              <a:t>• Demographics</a:t>
            </a:r>
            <a:br>
              <a:rPr lang="en-US" sz="1600" dirty="0"/>
            </a:br>
            <a:r>
              <a:rPr lang="en-US" sz="1600" dirty="0"/>
              <a:t>	</a:t>
            </a:r>
            <a:r>
              <a:rPr lang="en-US" sz="1600" dirty="0">
                <a:effectLst/>
                <a:latin typeface="Arial" panose="020B0604020202020204" pitchFamily="34" charset="0"/>
              </a:rPr>
              <a:t>• Technologies</a:t>
            </a:r>
            <a:br>
              <a:rPr lang="en-US" sz="1600" dirty="0"/>
            </a:br>
            <a:r>
              <a:rPr lang="en-US" sz="1600" dirty="0">
                <a:effectLst/>
                <a:latin typeface="Arial" panose="020B0604020202020204" pitchFamily="34" charset="0"/>
              </a:rPr>
              <a:t>• Current Technology Usage</a:t>
            </a:r>
            <a:br>
              <a:rPr lang="en-US" sz="1600" dirty="0"/>
            </a:br>
            <a:r>
              <a:rPr lang="en-US" sz="1600" dirty="0">
                <a:effectLst/>
                <a:latin typeface="Arial" panose="020B0604020202020204" pitchFamily="34" charset="0"/>
              </a:rPr>
              <a:t>• Future Technology Trend</a:t>
            </a:r>
            <a:br>
              <a:rPr lang="en-US" sz="1600" dirty="0"/>
            </a:br>
            <a:r>
              <a:rPr lang="en-US" sz="1600" dirty="0">
                <a:effectLst/>
                <a:latin typeface="Arial" panose="020B0604020202020204" pitchFamily="34" charset="0"/>
              </a:rPr>
              <a:t>• Demographics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3243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Demographics for technologies analysis.</a:t>
            </a:r>
          </a:p>
          <a:p>
            <a:r>
              <a:rPr lang="en-US" sz="2200" dirty="0"/>
              <a:t>To provide information on high level data trends.</a:t>
            </a:r>
          </a:p>
          <a:p>
            <a:r>
              <a:rPr lang="en-US" sz="2200" dirty="0"/>
              <a:t>Overview with information using dashboard.</a:t>
            </a:r>
          </a:p>
          <a:p>
            <a:r>
              <a:rPr lang="en-US" sz="2200" dirty="0"/>
              <a:t>Two aspects of analyzing:</a:t>
            </a:r>
          </a:p>
          <a:p>
            <a:r>
              <a:rPr lang="en-US" sz="2200" dirty="0"/>
              <a:t>	Demographics </a:t>
            </a:r>
          </a:p>
          <a:p>
            <a:r>
              <a:rPr lang="en-US" sz="2200" dirty="0"/>
              <a:t>	Technology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80945" y="1825625"/>
            <a:ext cx="8372856" cy="4351338"/>
          </a:xfrm>
        </p:spPr>
        <p:txBody>
          <a:bodyPr>
            <a:normAutofit fontScale="70000" lnSpcReduction="20000"/>
          </a:bodyPr>
          <a:lstStyle/>
          <a:p>
            <a:endParaRPr lang="en-US" sz="2200" dirty="0"/>
          </a:p>
          <a:p>
            <a:r>
              <a:rPr lang="en-US" sz="2900" dirty="0"/>
              <a:t>Data from Stack Overflow</a:t>
            </a:r>
            <a:r>
              <a:rPr lang="en-US" sz="2200" dirty="0"/>
              <a:t>:</a:t>
            </a:r>
          </a:p>
          <a:p>
            <a:r>
              <a:rPr lang="en-US" sz="1600" dirty="0">
                <a:hlinkClick r:id="rId2"/>
              </a:rPr>
              <a:t>m5_survey_data_technologies_normalised.csv</a:t>
            </a:r>
            <a:r>
              <a:rPr lang="en-US" sz="1600" dirty="0"/>
              <a:t> for technology datapoints.</a:t>
            </a:r>
          </a:p>
          <a:p>
            <a:r>
              <a:rPr lang="en-US" sz="1600" dirty="0">
                <a:hlinkClick r:id="rId3"/>
              </a:rPr>
              <a:t>m5_survey_data_demographics.csv</a:t>
            </a:r>
            <a:r>
              <a:rPr lang="en-US" sz="1600" dirty="0"/>
              <a:t> for demographic datapoints.</a:t>
            </a:r>
          </a:p>
          <a:p>
            <a:r>
              <a:rPr lang="en-US" sz="1400" dirty="0"/>
              <a:t>https://sa1.ca.analytics.ibm.com/bi/?perspective=dashboard&amp;pathRef=.my_folders%2FM5_Survey%2Bdashboard&amp;id=i955D2345DBE446A89AEEADCC92527840&amp;objRef=i955D2345DBE446A89AEEADCC92527840&amp;options%5BdisableGlassPrefetch%5D=true&amp;options%5Bcollections%5D%5BcanvasExtension%5D%5Bid%5D=com.ibm.bi.dashboard.canvasExtension&amp;options%5Bcollections%5D%5BfeatureExtension%5D%5Bid%5D=com.ibm.bi.dashboard.core-features&amp;options%5Bcollections%5D%5Bbuttons%5D%5Bid%5D=com.ibm.bi.dashboard.buttons&amp;options%5Bcollections%5D%5Bwidget%5D%5Bid%5D=com.ibm.bi.dashboard.widgets&amp;options%5Bcollections%5D%5BcontentFeatureExtension%5D%5Bid%5D=com.ibm.bi.dashboard.content-features&amp;options%5Bcollections%5D%5BsaveServices%5D%5Bid%5D=com.ibm.bi.dashboard.saveServices&amp;options%5Bcollections%5D%5Btemplates%5D%5Bid%5D=com.ibm.bi.dashboard.templates&amp;options%5Bcollections%5D%5BvisualizationExtension%5D%5Bid%5D=com.ibm.bi.dashboard.visualizationExtensionCA&amp;options%5Bcollections%5D%5BboardModel%5D%5Bid%5D=com.ibm.bi.dashboard.boardModelExtension&amp;options%5Bcollections%5D%5BcontentTypes%5D%5Bid%5D=com.ibm.bi.dashboard.contentTypes&amp;options%5Bcollections%5D%5BserviceExtension%5D%5Bid%5D=com.ibm.bi.dashboard.serviceExtension&amp;options%5Bcollections%5D%5BlayoutExtension%5D%5Bid%5D=com.ibm.bi.dashboard.layoutExtension&amp;options%5Bcollections%5D%5BcolorSetExtensions%5D%5Bid%5D=com.ibm.bi.dashboard.colorSetExtensions&amp;options%5Bconfig%5D%5Bproduct%5D=CA&amp;options%5Bconfig%5D%5BeditPropertiesLabel%5D=true&amp;options%5Bconfig%5D%5BenableCustomVisualizations%5D=true&amp;options%5Bconfig%5D%5BassetTags%5D%5B%5D=dashboard&amp;options%5Bconfig%5D%5BfilterDock%5D=true&amp;options%5Bconfig%5D%5BshowMembers%5D=true&amp;options%5Bconfig%5D%5Bupgrades%5D=dashboard-core%2Fjs%2Fdashboard%2Fupgrades&amp;options%5Bconfig%5D%5BassetType%5D=exploration&amp;options%5Bconfig%5D%5BgeoService%5D=CA&amp;options%5Bconfig%5D%5BsmartTitle%5D=true&amp;options%5Bconfig%5D%5BnavigationGroupAction%5D=true&amp;options%5Bconfig%5D%5BenableDataQuality%5D=false&amp;options%5Bconfig%5D%5BmemberCalculation%5D=false&amp;subView=model00000189dcf3120c_00000000&amp;isAuthoringMode=false&amp;boardId=i955D2345DBE446A89AEEADCC92527840</a:t>
            </a:r>
            <a:r>
              <a:rPr lang="en-US" sz="2200" dirty="0"/>
              <a:t>Webscraping Stack Overflow collected for datapoints</a:t>
            </a:r>
          </a:p>
          <a:p>
            <a:pPr lvl="1"/>
            <a:r>
              <a:rPr lang="en-US" sz="1800" dirty="0"/>
              <a:t>Gathering and cleaning data</a:t>
            </a:r>
          </a:p>
          <a:p>
            <a:pPr lvl="1"/>
            <a:r>
              <a:rPr lang="en-US" sz="1800" dirty="0"/>
              <a:t>Error tracking</a:t>
            </a:r>
          </a:p>
          <a:p>
            <a:pPr lvl="1"/>
            <a:r>
              <a:rPr lang="en-US" sz="1800" dirty="0"/>
              <a:t>Analyzed through Cognos Visualization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55" y="1831709"/>
            <a:ext cx="2001289" cy="20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84AEDD-D5B4-E370-9A0C-406E2B0CE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59760"/>
            <a:ext cx="6096000" cy="4351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04C541-CC47-B4A3-623E-635F4C898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9760"/>
            <a:ext cx="60959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783215" y="2997842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86F0E-DAA9-6C6E-48D2-8FCB68D4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345"/>
            <a:ext cx="6448425" cy="3823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0B663-39DF-E3F1-EB7C-0589DD0CF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2327564"/>
            <a:ext cx="5743575" cy="38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7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68BCAF-D412-2CF9-CED1-FF8BF21BD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2285611"/>
            <a:ext cx="6267450" cy="3891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5963B1-B8E4-1399-7E26-C133C7090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5611"/>
            <a:ext cx="5900929" cy="389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C35C-60E1-B04F-A375-1A9F4080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PLATFORM DESIRED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65EEB7-CBE7-67D7-DE81-30DC87901C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481328"/>
            <a:ext cx="6019800" cy="460857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D614B4-2590-2E81-185B-63187787F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481328"/>
            <a:ext cx="6019800" cy="4608575"/>
          </a:xfrm>
        </p:spPr>
      </p:pic>
    </p:spTree>
    <p:extLst>
      <p:ext uri="{BB962C8B-B14F-4D97-AF65-F5344CB8AC3E}">
        <p14:creationId xmlns:p14="http://schemas.microsoft.com/office/powerpoint/2010/main" val="36148867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infopath/2007/PartnerControls"/>
    <ds:schemaRef ds:uri="http://purl.org/dc/dcmitype/"/>
    <ds:schemaRef ds:uri="155be751-a274-42e8-93fb-f39d3b9bccc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f80a141d-92ca-4d3d-9308-f7e7b1d44ce8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3962</TotalTime>
  <Words>1544</Words>
  <Application>Microsoft Office PowerPoint</Application>
  <PresentationFormat>Widescreen</PresentationFormat>
  <Paragraphs>103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</vt:lpstr>
      <vt:lpstr>OUTLINE</vt:lpstr>
      <vt:lpstr>EXECUTIVE SUMMARY</vt:lpstr>
      <vt:lpstr>INTRODUCTION</vt:lpstr>
      <vt:lpstr>METHODOLOGY</vt:lpstr>
      <vt:lpstr>RESULTS</vt:lpstr>
      <vt:lpstr>PROGRAMMING LANGUAGE</vt:lpstr>
      <vt:lpstr>DATABASE TRENDS</vt:lpstr>
      <vt:lpstr>PLATFORM DESIRED</vt:lpstr>
      <vt:lpstr>WEBFRAME PLOT</vt:lpstr>
      <vt:lpstr>LANGUAGES WORKED WITH</vt:lpstr>
      <vt:lpstr>LANGUAGES DESIRED NEXTYEAR DASHBOARD</vt:lpstr>
      <vt:lpstr>DEMOGRAPHIC DASHBOARD</vt:lpstr>
      <vt:lpstr>PROGRAMMING LANGUAGE TRENDS - FINDINGS &amp; IMPLICATIONS</vt:lpstr>
      <vt:lpstr>DATABASE TRENDS - FINDINGS &amp; IMPLICATIONS</vt:lpstr>
      <vt:lpstr>DASHBOARD</vt:lpstr>
      <vt:lpstr>DISCUSSION</vt:lpstr>
      <vt:lpstr>OVERALL FINDINGS &amp; IMPLICATIONS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Sylva george</cp:lastModifiedBy>
  <cp:revision>23</cp:revision>
  <dcterms:created xsi:type="dcterms:W3CDTF">2020-10-28T18:29:43Z</dcterms:created>
  <dcterms:modified xsi:type="dcterms:W3CDTF">2023-08-12T17:14:27Z</dcterms:modified>
</cp:coreProperties>
</file>