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sldIdLst>
    <p:sldId id="256" r:id="rId5"/>
    <p:sldId id="257" r:id="rId6"/>
    <p:sldId id="260" r:id="rId7"/>
    <p:sldId id="261" r:id="rId8"/>
    <p:sldId id="262" r:id="rId9"/>
    <p:sldId id="285" r:id="rId10"/>
    <p:sldId id="286" r:id="rId11"/>
    <p:sldId id="263" r:id="rId12"/>
    <p:sldId id="279" r:id="rId13"/>
    <p:sldId id="280" r:id="rId14"/>
    <p:sldId id="281" r:id="rId15"/>
    <p:sldId id="282" r:id="rId16"/>
    <p:sldId id="283" r:id="rId17"/>
    <p:sldId id="284" r:id="rId18"/>
    <p:sldId id="287" r:id="rId19"/>
    <p:sldId id="288" r:id="rId20"/>
    <p:sldId id="289" r:id="rId21"/>
    <p:sldId id="290" r:id="rId22"/>
    <p:sldId id="291" r:id="rId23"/>
    <p:sldId id="292" r:id="rId24"/>
    <p:sldId id="293" r:id="rId25"/>
    <p:sldId id="272" r:id="rId26"/>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7" autoAdjust="0"/>
    <p:restoredTop sz="94291" autoAdjust="0"/>
  </p:normalViewPr>
  <p:slideViewPr>
    <p:cSldViewPr snapToGrid="0" snapToObjects="1" showGuides="1">
      <p:cViewPr varScale="1">
        <p:scale>
          <a:sx n="72" d="100"/>
          <a:sy n="72" d="100"/>
        </p:scale>
        <p:origin x="516"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16-Jul-2023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43889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2554540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2438518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4.jp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5" Type="http://schemas.openxmlformats.org/officeDocument/2006/relationships/customXml" Target="../ink/ink9.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hyperlink" Target="https://www.goodfreephotos.com/united-states/florida/other/rocket-taking-off-from-cape-canaveral-florida.jpg.php" TargetMode="Externa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6.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CD79EA1-D0B2-AADB-C6A8-A965A20CDB7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38201" y="1412922"/>
            <a:ext cx="10515597" cy="4397262"/>
          </a:xfrm>
          <a:prstGeom prst="rect">
            <a:avLst/>
          </a:prstGeom>
        </p:spPr>
      </p:pic>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825624"/>
            <a:ext cx="2900302" cy="3732134"/>
          </a:xfrm>
        </p:spPr>
        <p:txBody>
          <a:bodyPr anchor="ctr">
            <a:normAutofit/>
          </a:bodyPr>
          <a:lstStyle/>
          <a:p>
            <a:r>
              <a:rPr lang="en-US" b="1" i="0" dirty="0">
                <a:solidFill>
                  <a:srgbClr val="000000"/>
                </a:solidFill>
                <a:effectLst/>
                <a:latin typeface="Helvetica Neue"/>
              </a:rPr>
              <a:t>Space X Falcon 9 First Stage Landing</a:t>
            </a:r>
            <a:br>
              <a:rPr lang="en-US" b="1" i="0" dirty="0">
                <a:solidFill>
                  <a:srgbClr val="000000"/>
                </a:solidFill>
                <a:effectLst/>
                <a:latin typeface="Helvetica Neue"/>
              </a:rPr>
            </a:br>
            <a:endParaRPr lang="en-US" dirty="0">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8928846" y="4733365"/>
            <a:ext cx="2424953" cy="824393"/>
          </a:xfrm>
        </p:spPr>
        <p:txBody>
          <a:bodyPr>
            <a:normAutofit/>
          </a:bodyPr>
          <a:lstStyle/>
          <a:p>
            <a:pPr marL="0" indent="0">
              <a:buNone/>
            </a:pPr>
            <a:r>
              <a:rPr lang="en-US" sz="1600" dirty="0"/>
              <a:t>By </a:t>
            </a:r>
          </a:p>
          <a:p>
            <a:pPr marL="0" indent="0">
              <a:buNone/>
            </a:pPr>
            <a:r>
              <a:rPr lang="en-US" sz="2400" dirty="0"/>
              <a:t>George Sylva</a:t>
            </a:r>
          </a:p>
        </p:txBody>
      </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7636-EB11-4BD9-4D29-5C30087F58F7}"/>
              </a:ext>
            </a:extLst>
          </p:cNvPr>
          <p:cNvSpPr>
            <a:spLocks noGrp="1"/>
          </p:cNvSpPr>
          <p:nvPr>
            <p:ph type="title"/>
          </p:nvPr>
        </p:nvSpPr>
        <p:spPr/>
        <p:txBody>
          <a:bodyPr/>
          <a:lstStyle/>
          <a:p>
            <a:r>
              <a:rPr lang="en-US" dirty="0"/>
              <a:t>RESULTS</a:t>
            </a:r>
            <a:endParaRPr lang="en-GB" dirty="0"/>
          </a:p>
        </p:txBody>
      </p:sp>
      <p:pic>
        <p:nvPicPr>
          <p:cNvPr id="6" name="Content Placeholder 5">
            <a:extLst>
              <a:ext uri="{FF2B5EF4-FFF2-40B4-BE49-F238E27FC236}">
                <a16:creationId xmlns:a16="http://schemas.microsoft.com/office/drawing/2014/main" id="{C2F624F1-7C1E-83D5-987E-5179D2DC7183}"/>
              </a:ext>
            </a:extLst>
          </p:cNvPr>
          <p:cNvPicPr>
            <a:picLocks noGrp="1" noChangeAspect="1"/>
          </p:cNvPicPr>
          <p:nvPr>
            <p:ph sz="half" idx="1"/>
          </p:nvPr>
        </p:nvPicPr>
        <p:blipFill>
          <a:blip r:embed="rId3"/>
          <a:stretch>
            <a:fillRect/>
          </a:stretch>
        </p:blipFill>
        <p:spPr>
          <a:xfrm>
            <a:off x="838200" y="1846730"/>
            <a:ext cx="5181600" cy="3980866"/>
          </a:xfrm>
        </p:spPr>
      </p:pic>
      <p:pic>
        <p:nvPicPr>
          <p:cNvPr id="12" name="Content Placeholder 11">
            <a:extLst>
              <a:ext uri="{FF2B5EF4-FFF2-40B4-BE49-F238E27FC236}">
                <a16:creationId xmlns:a16="http://schemas.microsoft.com/office/drawing/2014/main" id="{46426581-5947-0B9F-4529-1ED9645AFDC9}"/>
              </a:ext>
            </a:extLst>
          </p:cNvPr>
          <p:cNvPicPr>
            <a:picLocks noGrp="1" noChangeAspect="1"/>
          </p:cNvPicPr>
          <p:nvPr>
            <p:ph sz="half" idx="2"/>
          </p:nvPr>
        </p:nvPicPr>
        <p:blipFill>
          <a:blip r:embed="rId4"/>
          <a:stretch>
            <a:fillRect/>
          </a:stretch>
        </p:blipFill>
        <p:spPr>
          <a:xfrm>
            <a:off x="6019799" y="1690688"/>
            <a:ext cx="5544671" cy="3831571"/>
          </a:xfrm>
        </p:spPr>
      </p:pic>
    </p:spTree>
    <p:extLst>
      <p:ext uri="{BB962C8B-B14F-4D97-AF65-F5344CB8AC3E}">
        <p14:creationId xmlns:p14="http://schemas.microsoft.com/office/powerpoint/2010/main" val="481007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1675-23D9-E933-4D71-81F3C4731307}"/>
              </a:ext>
            </a:extLst>
          </p:cNvPr>
          <p:cNvSpPr>
            <a:spLocks noGrp="1"/>
          </p:cNvSpPr>
          <p:nvPr>
            <p:ph type="title"/>
          </p:nvPr>
        </p:nvSpPr>
        <p:spPr/>
        <p:txBody>
          <a:bodyPr/>
          <a:lstStyle/>
          <a:p>
            <a:r>
              <a:rPr lang="en-US" dirty="0"/>
              <a:t>RESULTS</a:t>
            </a:r>
            <a:endParaRPr lang="en-GB" dirty="0"/>
          </a:p>
        </p:txBody>
      </p:sp>
      <p:pic>
        <p:nvPicPr>
          <p:cNvPr id="6" name="Content Placeholder 5">
            <a:extLst>
              <a:ext uri="{FF2B5EF4-FFF2-40B4-BE49-F238E27FC236}">
                <a16:creationId xmlns:a16="http://schemas.microsoft.com/office/drawing/2014/main" id="{9A9785D7-75D0-1D25-C02A-BB5459CF7B2F}"/>
              </a:ext>
            </a:extLst>
          </p:cNvPr>
          <p:cNvPicPr>
            <a:picLocks noGrp="1" noChangeAspect="1"/>
          </p:cNvPicPr>
          <p:nvPr>
            <p:ph sz="half" idx="1"/>
          </p:nvPr>
        </p:nvPicPr>
        <p:blipFill>
          <a:blip r:embed="rId2"/>
          <a:stretch>
            <a:fillRect/>
          </a:stretch>
        </p:blipFill>
        <p:spPr>
          <a:xfrm>
            <a:off x="838200" y="2097741"/>
            <a:ext cx="6543260" cy="3621322"/>
          </a:xfrm>
        </p:spPr>
      </p:pic>
      <p:sp>
        <p:nvSpPr>
          <p:cNvPr id="4" name="Content Placeholder 3">
            <a:extLst>
              <a:ext uri="{FF2B5EF4-FFF2-40B4-BE49-F238E27FC236}">
                <a16:creationId xmlns:a16="http://schemas.microsoft.com/office/drawing/2014/main" id="{6D5DE000-B0A0-4AD1-8295-98E5EF75A354}"/>
              </a:ext>
            </a:extLst>
          </p:cNvPr>
          <p:cNvSpPr>
            <a:spLocks noGrp="1"/>
          </p:cNvSpPr>
          <p:nvPr>
            <p:ph sz="half" idx="2"/>
          </p:nvPr>
        </p:nvSpPr>
        <p:spPr>
          <a:xfrm>
            <a:off x="7381460" y="1825625"/>
            <a:ext cx="3972339" cy="4351338"/>
          </a:xfrm>
        </p:spPr>
        <p:txBody>
          <a:bodyPr/>
          <a:lstStyle/>
          <a:p>
            <a:pPr marL="0" indent="0">
              <a:buNone/>
            </a:pPr>
            <a:r>
              <a:rPr lang="en-US" dirty="0">
                <a:solidFill>
                  <a:schemeClr val="tx1"/>
                </a:solidFill>
              </a:rPr>
              <a:t>From our various plots we can deduce the following:</a:t>
            </a:r>
          </a:p>
          <a:p>
            <a:r>
              <a:rPr lang="en-US" sz="2000" dirty="0">
                <a:solidFill>
                  <a:schemeClr val="tx1"/>
                </a:solidFill>
              </a:rPr>
              <a:t>Launch site CCAFS SLC40 has the highest number of flights</a:t>
            </a:r>
          </a:p>
          <a:p>
            <a:r>
              <a:rPr lang="en-US" sz="2000" dirty="0">
                <a:solidFill>
                  <a:schemeClr val="tx1"/>
                </a:solidFill>
              </a:rPr>
              <a:t>Orbit SSO has the highest number of successful flights</a:t>
            </a:r>
          </a:p>
          <a:p>
            <a:endParaRPr lang="en-GB" dirty="0"/>
          </a:p>
        </p:txBody>
      </p:sp>
    </p:spTree>
    <p:extLst>
      <p:ext uri="{BB962C8B-B14F-4D97-AF65-F5344CB8AC3E}">
        <p14:creationId xmlns:p14="http://schemas.microsoft.com/office/powerpoint/2010/main" val="148556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D303-ED88-9693-0910-4CC010E132CE}"/>
              </a:ext>
            </a:extLst>
          </p:cNvPr>
          <p:cNvSpPr>
            <a:spLocks noGrp="1"/>
          </p:cNvSpPr>
          <p:nvPr>
            <p:ph type="title"/>
          </p:nvPr>
        </p:nvSpPr>
        <p:spPr/>
        <p:txBody>
          <a:bodyPr/>
          <a:lstStyle/>
          <a:p>
            <a:r>
              <a:rPr lang="en-US" dirty="0"/>
              <a:t>Report</a:t>
            </a:r>
            <a:endParaRPr lang="en-GB" dirty="0"/>
          </a:p>
        </p:txBody>
      </p:sp>
      <p:sp>
        <p:nvSpPr>
          <p:cNvPr id="4" name="Content Placeholder 3">
            <a:extLst>
              <a:ext uri="{FF2B5EF4-FFF2-40B4-BE49-F238E27FC236}">
                <a16:creationId xmlns:a16="http://schemas.microsoft.com/office/drawing/2014/main" id="{990E444C-63DA-239A-18FD-9B081D913AE8}"/>
              </a:ext>
            </a:extLst>
          </p:cNvPr>
          <p:cNvSpPr>
            <a:spLocks noGrp="1"/>
          </p:cNvSpPr>
          <p:nvPr>
            <p:ph sz="half" idx="2"/>
          </p:nvPr>
        </p:nvSpPr>
        <p:spPr>
          <a:xfrm>
            <a:off x="8706678" y="1825625"/>
            <a:ext cx="2647122" cy="4351338"/>
          </a:xfrm>
        </p:spPr>
        <p:txBody>
          <a:bodyPr>
            <a:normAutofit/>
          </a:bodyPr>
          <a:lstStyle/>
          <a:p>
            <a:r>
              <a:rPr lang="en-US" sz="2000" dirty="0">
                <a:solidFill>
                  <a:schemeClr val="tx1"/>
                </a:solidFill>
              </a:rPr>
              <a:t>The year with the Space X had the most successful rate between 2013 to 2020 are both 2017 and 2019</a:t>
            </a:r>
            <a:endParaRPr lang="en-GB" sz="2000" dirty="0">
              <a:solidFill>
                <a:schemeClr val="tx1"/>
              </a:solidFill>
            </a:endParaRPr>
          </a:p>
        </p:txBody>
      </p:sp>
      <p:pic>
        <p:nvPicPr>
          <p:cNvPr id="10" name="Content Placeholder 9">
            <a:extLst>
              <a:ext uri="{FF2B5EF4-FFF2-40B4-BE49-F238E27FC236}">
                <a16:creationId xmlns:a16="http://schemas.microsoft.com/office/drawing/2014/main" id="{5FB34152-4CB4-7CA8-FBCB-ABAE5CC0409A}"/>
              </a:ext>
            </a:extLst>
          </p:cNvPr>
          <p:cNvPicPr>
            <a:picLocks noGrp="1" noChangeAspect="1"/>
          </p:cNvPicPr>
          <p:nvPr>
            <p:ph sz="half" idx="1"/>
          </p:nvPr>
        </p:nvPicPr>
        <p:blipFill>
          <a:blip r:embed="rId2"/>
          <a:stretch>
            <a:fillRect/>
          </a:stretch>
        </p:blipFill>
        <p:spPr>
          <a:xfrm>
            <a:off x="838200" y="1846728"/>
            <a:ext cx="7868478" cy="4465172"/>
          </a:xfrm>
        </p:spPr>
      </p:pic>
    </p:spTree>
    <p:extLst>
      <p:ext uri="{BB962C8B-B14F-4D97-AF65-F5344CB8AC3E}">
        <p14:creationId xmlns:p14="http://schemas.microsoft.com/office/powerpoint/2010/main" val="2955567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3CAB-59A2-32CC-D564-352E48607545}"/>
              </a:ext>
            </a:extLst>
          </p:cNvPr>
          <p:cNvSpPr>
            <a:spLocks noGrp="1"/>
          </p:cNvSpPr>
          <p:nvPr>
            <p:ph type="title"/>
          </p:nvPr>
        </p:nvSpPr>
        <p:spPr/>
        <p:txBody>
          <a:bodyPr/>
          <a:lstStyle/>
          <a:p>
            <a:r>
              <a:rPr lang="en-US" dirty="0"/>
              <a:t>EDA with SQL</a:t>
            </a:r>
            <a:endParaRPr lang="en-GB" dirty="0"/>
          </a:p>
        </p:txBody>
      </p:sp>
      <p:pic>
        <p:nvPicPr>
          <p:cNvPr id="6" name="Content Placeholder 5">
            <a:extLst>
              <a:ext uri="{FF2B5EF4-FFF2-40B4-BE49-F238E27FC236}">
                <a16:creationId xmlns:a16="http://schemas.microsoft.com/office/drawing/2014/main" id="{9BA2A439-C06E-D3FE-E83C-DC8F028425C6}"/>
              </a:ext>
            </a:extLst>
          </p:cNvPr>
          <p:cNvPicPr>
            <a:picLocks noGrp="1" noChangeAspect="1"/>
          </p:cNvPicPr>
          <p:nvPr>
            <p:ph sz="half" idx="1"/>
          </p:nvPr>
        </p:nvPicPr>
        <p:blipFill>
          <a:blip r:embed="rId2"/>
          <a:stretch>
            <a:fillRect/>
          </a:stretch>
        </p:blipFill>
        <p:spPr>
          <a:xfrm>
            <a:off x="838200" y="1690688"/>
            <a:ext cx="5181600" cy="3883743"/>
          </a:xfrm>
        </p:spPr>
      </p:pic>
      <p:pic>
        <p:nvPicPr>
          <p:cNvPr id="8" name="Content Placeholder 7">
            <a:extLst>
              <a:ext uri="{FF2B5EF4-FFF2-40B4-BE49-F238E27FC236}">
                <a16:creationId xmlns:a16="http://schemas.microsoft.com/office/drawing/2014/main" id="{C7EA90F9-5301-2F1D-9C97-A4B35079E6DA}"/>
              </a:ext>
            </a:extLst>
          </p:cNvPr>
          <p:cNvPicPr>
            <a:picLocks noGrp="1" noChangeAspect="1"/>
          </p:cNvPicPr>
          <p:nvPr>
            <p:ph sz="half" idx="2"/>
          </p:nvPr>
        </p:nvPicPr>
        <p:blipFill>
          <a:blip r:embed="rId3"/>
          <a:stretch>
            <a:fillRect/>
          </a:stretch>
        </p:blipFill>
        <p:spPr>
          <a:xfrm>
            <a:off x="6172200" y="2008093"/>
            <a:ext cx="5181600" cy="3693459"/>
          </a:xfrm>
        </p:spPr>
      </p:pic>
    </p:spTree>
    <p:extLst>
      <p:ext uri="{BB962C8B-B14F-4D97-AF65-F5344CB8AC3E}">
        <p14:creationId xmlns:p14="http://schemas.microsoft.com/office/powerpoint/2010/main" val="3314437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39556-74FC-46A8-0EB8-ED1E6238D46D}"/>
              </a:ext>
            </a:extLst>
          </p:cNvPr>
          <p:cNvSpPr>
            <a:spLocks noGrp="1"/>
          </p:cNvSpPr>
          <p:nvPr>
            <p:ph type="title"/>
          </p:nvPr>
        </p:nvSpPr>
        <p:spPr/>
        <p:txBody>
          <a:bodyPr/>
          <a:lstStyle/>
          <a:p>
            <a:r>
              <a:rPr lang="en-US" dirty="0"/>
              <a:t>Insights Drawn</a:t>
            </a:r>
            <a:endParaRPr lang="en-GB" dirty="0"/>
          </a:p>
        </p:txBody>
      </p:sp>
      <p:pic>
        <p:nvPicPr>
          <p:cNvPr id="6" name="Content Placeholder 5">
            <a:extLst>
              <a:ext uri="{FF2B5EF4-FFF2-40B4-BE49-F238E27FC236}">
                <a16:creationId xmlns:a16="http://schemas.microsoft.com/office/drawing/2014/main" id="{03200894-A458-DBBA-0DA8-D7813DAA6691}"/>
              </a:ext>
            </a:extLst>
          </p:cNvPr>
          <p:cNvPicPr>
            <a:picLocks noGrp="1" noChangeAspect="1"/>
          </p:cNvPicPr>
          <p:nvPr>
            <p:ph sz="half" idx="1"/>
          </p:nvPr>
        </p:nvPicPr>
        <p:blipFill>
          <a:blip r:embed="rId2"/>
          <a:stretch>
            <a:fillRect/>
          </a:stretch>
        </p:blipFill>
        <p:spPr>
          <a:xfrm>
            <a:off x="1204913" y="1825625"/>
            <a:ext cx="5646462" cy="4118769"/>
          </a:xfrm>
        </p:spPr>
      </p:pic>
      <p:sp>
        <p:nvSpPr>
          <p:cNvPr id="4" name="Content Placeholder 3">
            <a:extLst>
              <a:ext uri="{FF2B5EF4-FFF2-40B4-BE49-F238E27FC236}">
                <a16:creationId xmlns:a16="http://schemas.microsoft.com/office/drawing/2014/main" id="{ADCD5F9E-8FC5-73BE-EF08-DC6547B06E93}"/>
              </a:ext>
            </a:extLst>
          </p:cNvPr>
          <p:cNvSpPr>
            <a:spLocks noGrp="1"/>
          </p:cNvSpPr>
          <p:nvPr>
            <p:ph sz="half" idx="2"/>
          </p:nvPr>
        </p:nvSpPr>
        <p:spPr>
          <a:xfrm>
            <a:off x="7845287" y="1825625"/>
            <a:ext cx="3508513" cy="1209123"/>
          </a:xfrm>
        </p:spPr>
        <p:txBody>
          <a:bodyPr>
            <a:normAutofit/>
          </a:bodyPr>
          <a:lstStyle/>
          <a:p>
            <a:r>
              <a:rPr lang="en-US" sz="2600" dirty="0">
                <a:solidFill>
                  <a:schemeClr val="tx1"/>
                </a:solidFill>
              </a:rPr>
              <a:t>Total number of successful mission outcomes = 98</a:t>
            </a:r>
            <a:endParaRPr lang="en-GB" sz="2600" dirty="0">
              <a:solidFill>
                <a:schemeClr val="tx1"/>
              </a:solidFill>
            </a:endParaRPr>
          </a:p>
        </p:txBody>
      </p:sp>
    </p:spTree>
    <p:extLst>
      <p:ext uri="{BB962C8B-B14F-4D97-AF65-F5344CB8AC3E}">
        <p14:creationId xmlns:p14="http://schemas.microsoft.com/office/powerpoint/2010/main" val="2666759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4CA1-370A-1BC8-FC60-085E1ADD838C}"/>
              </a:ext>
            </a:extLst>
          </p:cNvPr>
          <p:cNvSpPr>
            <a:spLocks noGrp="1"/>
          </p:cNvSpPr>
          <p:nvPr>
            <p:ph type="title"/>
          </p:nvPr>
        </p:nvSpPr>
        <p:spPr/>
        <p:txBody>
          <a:bodyPr/>
          <a:lstStyle/>
          <a:p>
            <a:r>
              <a:rPr lang="en-US" dirty="0"/>
              <a:t>Insights Drawn</a:t>
            </a:r>
            <a:endParaRPr lang="en-GB" dirty="0"/>
          </a:p>
        </p:txBody>
      </p:sp>
      <p:pic>
        <p:nvPicPr>
          <p:cNvPr id="6" name="Content Placeholder 5">
            <a:extLst>
              <a:ext uri="{FF2B5EF4-FFF2-40B4-BE49-F238E27FC236}">
                <a16:creationId xmlns:a16="http://schemas.microsoft.com/office/drawing/2014/main" id="{013BFB4F-154F-CADE-2BDA-DB959274B440}"/>
              </a:ext>
            </a:extLst>
          </p:cNvPr>
          <p:cNvPicPr>
            <a:picLocks noGrp="1" noChangeAspect="1"/>
          </p:cNvPicPr>
          <p:nvPr>
            <p:ph sz="half" idx="1"/>
          </p:nvPr>
        </p:nvPicPr>
        <p:blipFill>
          <a:blip r:embed="rId2"/>
          <a:stretch>
            <a:fillRect/>
          </a:stretch>
        </p:blipFill>
        <p:spPr>
          <a:xfrm>
            <a:off x="838199" y="1690687"/>
            <a:ext cx="7258879" cy="4486275"/>
          </a:xfrm>
        </p:spPr>
      </p:pic>
      <p:sp>
        <p:nvSpPr>
          <p:cNvPr id="4" name="Content Placeholder 3">
            <a:extLst>
              <a:ext uri="{FF2B5EF4-FFF2-40B4-BE49-F238E27FC236}">
                <a16:creationId xmlns:a16="http://schemas.microsoft.com/office/drawing/2014/main" id="{6CDCE0E1-C24C-6B01-9217-41A4802669A5}"/>
              </a:ext>
            </a:extLst>
          </p:cNvPr>
          <p:cNvSpPr>
            <a:spLocks noGrp="1"/>
          </p:cNvSpPr>
          <p:nvPr>
            <p:ph sz="half" idx="2"/>
          </p:nvPr>
        </p:nvSpPr>
        <p:spPr>
          <a:xfrm>
            <a:off x="8097078" y="1825625"/>
            <a:ext cx="3256722" cy="4351338"/>
          </a:xfrm>
        </p:spPr>
        <p:txBody>
          <a:bodyPr>
            <a:normAutofit/>
          </a:bodyPr>
          <a:lstStyle/>
          <a:p>
            <a:pPr marL="0" indent="0">
              <a:buNone/>
            </a:pPr>
            <a:r>
              <a:rPr lang="en-US" sz="2600" dirty="0">
                <a:solidFill>
                  <a:schemeClr val="tx1"/>
                </a:solidFill>
              </a:rPr>
              <a:t>First successful landing date is on 01/08/2018.</a:t>
            </a:r>
            <a:endParaRPr lang="en-GB" sz="2600" dirty="0">
              <a:solidFill>
                <a:schemeClr val="tx1"/>
              </a:solidFill>
            </a:endParaRPr>
          </a:p>
        </p:txBody>
      </p:sp>
    </p:spTree>
    <p:extLst>
      <p:ext uri="{BB962C8B-B14F-4D97-AF65-F5344CB8AC3E}">
        <p14:creationId xmlns:p14="http://schemas.microsoft.com/office/powerpoint/2010/main" val="3548839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3953E-FF68-92C4-3FEF-18478DDE5007}"/>
              </a:ext>
            </a:extLst>
          </p:cNvPr>
          <p:cNvSpPr>
            <a:spLocks noGrp="1"/>
          </p:cNvSpPr>
          <p:nvPr>
            <p:ph type="title"/>
          </p:nvPr>
        </p:nvSpPr>
        <p:spPr/>
        <p:txBody>
          <a:bodyPr/>
          <a:lstStyle/>
          <a:p>
            <a:r>
              <a:rPr lang="en-US" dirty="0"/>
              <a:t>Insights Drawn</a:t>
            </a:r>
            <a:endParaRPr lang="en-GB" dirty="0"/>
          </a:p>
        </p:txBody>
      </p:sp>
      <p:pic>
        <p:nvPicPr>
          <p:cNvPr id="6" name="Content Placeholder 5">
            <a:extLst>
              <a:ext uri="{FF2B5EF4-FFF2-40B4-BE49-F238E27FC236}">
                <a16:creationId xmlns:a16="http://schemas.microsoft.com/office/drawing/2014/main" id="{9D2E4B71-1A4A-4757-2419-0FE50C429EE6}"/>
              </a:ext>
            </a:extLst>
          </p:cNvPr>
          <p:cNvPicPr>
            <a:picLocks noGrp="1" noChangeAspect="1"/>
          </p:cNvPicPr>
          <p:nvPr>
            <p:ph sz="half" idx="1"/>
          </p:nvPr>
        </p:nvPicPr>
        <p:blipFill>
          <a:blip r:embed="rId2"/>
          <a:stretch>
            <a:fillRect/>
          </a:stretch>
        </p:blipFill>
        <p:spPr>
          <a:xfrm>
            <a:off x="838199" y="1865382"/>
            <a:ext cx="6742043" cy="3925818"/>
          </a:xfrm>
        </p:spPr>
      </p:pic>
      <p:sp>
        <p:nvSpPr>
          <p:cNvPr id="4" name="Content Placeholder 3">
            <a:extLst>
              <a:ext uri="{FF2B5EF4-FFF2-40B4-BE49-F238E27FC236}">
                <a16:creationId xmlns:a16="http://schemas.microsoft.com/office/drawing/2014/main" id="{EDCE5F99-42D9-E19B-111E-DD7509051579}"/>
              </a:ext>
            </a:extLst>
          </p:cNvPr>
          <p:cNvSpPr>
            <a:spLocks noGrp="1"/>
          </p:cNvSpPr>
          <p:nvPr>
            <p:ph sz="half" idx="2"/>
          </p:nvPr>
        </p:nvSpPr>
        <p:spPr>
          <a:xfrm>
            <a:off x="7686260" y="1825625"/>
            <a:ext cx="3667539" cy="4351338"/>
          </a:xfrm>
        </p:spPr>
        <p:txBody>
          <a:bodyPr>
            <a:normAutofit/>
          </a:bodyPr>
          <a:lstStyle/>
          <a:p>
            <a:pPr marL="0" indent="0">
              <a:buNone/>
            </a:pPr>
            <a:r>
              <a:rPr lang="en-US" sz="2000" dirty="0">
                <a:solidFill>
                  <a:schemeClr val="tx1"/>
                </a:solidFill>
              </a:rPr>
              <a:t>Number of launches on each site</a:t>
            </a:r>
          </a:p>
          <a:p>
            <a:r>
              <a:rPr lang="en-US" sz="2000" dirty="0">
                <a:solidFill>
                  <a:schemeClr val="tx1"/>
                </a:solidFill>
              </a:rPr>
              <a:t>CCAFS SLC40 = 55</a:t>
            </a:r>
          </a:p>
          <a:p>
            <a:r>
              <a:rPr lang="en-US" sz="2000" dirty="0">
                <a:solidFill>
                  <a:schemeClr val="tx1"/>
                </a:solidFill>
              </a:rPr>
              <a:t>KSC LC39A = 22</a:t>
            </a:r>
          </a:p>
          <a:p>
            <a:r>
              <a:rPr lang="en-GB" sz="2000" dirty="0">
                <a:solidFill>
                  <a:schemeClr val="tx1"/>
                </a:solidFill>
              </a:rPr>
              <a:t>VAFB SLC4E = 13</a:t>
            </a:r>
          </a:p>
        </p:txBody>
      </p:sp>
    </p:spTree>
    <p:extLst>
      <p:ext uri="{BB962C8B-B14F-4D97-AF65-F5344CB8AC3E}">
        <p14:creationId xmlns:p14="http://schemas.microsoft.com/office/powerpoint/2010/main" val="1996070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A8F3-EC5E-D084-0784-062A74EAFE38}"/>
              </a:ext>
            </a:extLst>
          </p:cNvPr>
          <p:cNvSpPr>
            <a:spLocks noGrp="1"/>
          </p:cNvSpPr>
          <p:nvPr>
            <p:ph type="title"/>
          </p:nvPr>
        </p:nvSpPr>
        <p:spPr/>
        <p:txBody>
          <a:bodyPr/>
          <a:lstStyle/>
          <a:p>
            <a:r>
              <a:rPr lang="en-US" dirty="0"/>
              <a:t>Insights Drawn</a:t>
            </a:r>
            <a:endParaRPr lang="en-GB" dirty="0"/>
          </a:p>
        </p:txBody>
      </p:sp>
      <p:pic>
        <p:nvPicPr>
          <p:cNvPr id="6" name="Content Placeholder 5">
            <a:extLst>
              <a:ext uri="{FF2B5EF4-FFF2-40B4-BE49-F238E27FC236}">
                <a16:creationId xmlns:a16="http://schemas.microsoft.com/office/drawing/2014/main" id="{58D2C897-5498-EA12-76F6-5FE6771ACF42}"/>
              </a:ext>
            </a:extLst>
          </p:cNvPr>
          <p:cNvPicPr>
            <a:picLocks noGrp="1" noChangeAspect="1"/>
          </p:cNvPicPr>
          <p:nvPr>
            <p:ph sz="half" idx="1"/>
          </p:nvPr>
        </p:nvPicPr>
        <p:blipFill>
          <a:blip r:embed="rId2"/>
          <a:stretch>
            <a:fillRect/>
          </a:stretch>
        </p:blipFill>
        <p:spPr>
          <a:xfrm>
            <a:off x="838200" y="1825624"/>
            <a:ext cx="7497417" cy="4351339"/>
          </a:xfrm>
        </p:spPr>
      </p:pic>
      <p:sp>
        <p:nvSpPr>
          <p:cNvPr id="4" name="Content Placeholder 3">
            <a:extLst>
              <a:ext uri="{FF2B5EF4-FFF2-40B4-BE49-F238E27FC236}">
                <a16:creationId xmlns:a16="http://schemas.microsoft.com/office/drawing/2014/main" id="{26722DE7-9D30-8BD5-153C-FC4DBC0CE471}"/>
              </a:ext>
            </a:extLst>
          </p:cNvPr>
          <p:cNvSpPr>
            <a:spLocks noGrp="1"/>
          </p:cNvSpPr>
          <p:nvPr>
            <p:ph sz="half" idx="2"/>
          </p:nvPr>
        </p:nvSpPr>
        <p:spPr>
          <a:xfrm>
            <a:off x="8468139" y="1825625"/>
            <a:ext cx="2885660" cy="4351338"/>
          </a:xfrm>
        </p:spPr>
        <p:txBody>
          <a:bodyPr>
            <a:normAutofit/>
          </a:bodyPr>
          <a:lstStyle/>
          <a:p>
            <a:pPr marL="0" indent="0">
              <a:buNone/>
            </a:pPr>
            <a:r>
              <a:rPr lang="en-US" sz="2000" dirty="0">
                <a:solidFill>
                  <a:schemeClr val="tx1"/>
                </a:solidFill>
              </a:rPr>
              <a:t>List of Boosters which have success in drone ship against payload&gt;4000 but &lt;6000 are </a:t>
            </a:r>
          </a:p>
          <a:p>
            <a:r>
              <a:rPr lang="en-US" sz="2000" dirty="0">
                <a:solidFill>
                  <a:schemeClr val="tx1"/>
                </a:solidFill>
              </a:rPr>
              <a:t>F9 FT B1022</a:t>
            </a:r>
          </a:p>
          <a:p>
            <a:r>
              <a:rPr lang="en-US" sz="2000" dirty="0">
                <a:solidFill>
                  <a:schemeClr val="tx1"/>
                </a:solidFill>
              </a:rPr>
              <a:t>F9 FT B1026</a:t>
            </a:r>
          </a:p>
          <a:p>
            <a:r>
              <a:rPr lang="en-US" sz="2000" dirty="0">
                <a:solidFill>
                  <a:schemeClr val="tx1"/>
                </a:solidFill>
              </a:rPr>
              <a:t>F9 FT B1021.2</a:t>
            </a:r>
          </a:p>
        </p:txBody>
      </p:sp>
    </p:spTree>
    <p:extLst>
      <p:ext uri="{BB962C8B-B14F-4D97-AF65-F5344CB8AC3E}">
        <p14:creationId xmlns:p14="http://schemas.microsoft.com/office/powerpoint/2010/main" val="410286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B222-D2F5-3BB4-DCF2-07BC8387BB2A}"/>
              </a:ext>
            </a:extLst>
          </p:cNvPr>
          <p:cNvSpPr>
            <a:spLocks noGrp="1"/>
          </p:cNvSpPr>
          <p:nvPr>
            <p:ph type="title"/>
          </p:nvPr>
        </p:nvSpPr>
        <p:spPr/>
        <p:txBody>
          <a:bodyPr/>
          <a:lstStyle/>
          <a:p>
            <a:r>
              <a:rPr lang="en-US" dirty="0"/>
              <a:t>Insights Drawn</a:t>
            </a:r>
            <a:endParaRPr lang="en-GB" dirty="0"/>
          </a:p>
        </p:txBody>
      </p:sp>
      <p:pic>
        <p:nvPicPr>
          <p:cNvPr id="6" name="Content Placeholder 5">
            <a:extLst>
              <a:ext uri="{FF2B5EF4-FFF2-40B4-BE49-F238E27FC236}">
                <a16:creationId xmlns:a16="http://schemas.microsoft.com/office/drawing/2014/main" id="{67FCF0B5-0983-1F74-E227-46B3030BAC80}"/>
              </a:ext>
            </a:extLst>
          </p:cNvPr>
          <p:cNvPicPr>
            <a:picLocks noGrp="1" noChangeAspect="1"/>
          </p:cNvPicPr>
          <p:nvPr>
            <p:ph sz="half" idx="1"/>
          </p:nvPr>
        </p:nvPicPr>
        <p:blipFill>
          <a:blip r:embed="rId2"/>
          <a:stretch>
            <a:fillRect/>
          </a:stretch>
        </p:blipFill>
        <p:spPr>
          <a:xfrm>
            <a:off x="838200" y="1825625"/>
            <a:ext cx="7351642" cy="3329471"/>
          </a:xfrm>
        </p:spPr>
      </p:pic>
      <p:sp>
        <p:nvSpPr>
          <p:cNvPr id="4" name="Content Placeholder 3">
            <a:extLst>
              <a:ext uri="{FF2B5EF4-FFF2-40B4-BE49-F238E27FC236}">
                <a16:creationId xmlns:a16="http://schemas.microsoft.com/office/drawing/2014/main" id="{109E9649-A49D-A43B-31DC-8A04D09CDA03}"/>
              </a:ext>
            </a:extLst>
          </p:cNvPr>
          <p:cNvSpPr>
            <a:spLocks noGrp="1"/>
          </p:cNvSpPr>
          <p:nvPr>
            <p:ph sz="half" idx="2"/>
          </p:nvPr>
        </p:nvSpPr>
        <p:spPr>
          <a:xfrm>
            <a:off x="8189842" y="1825625"/>
            <a:ext cx="3163957" cy="4351338"/>
          </a:xfrm>
        </p:spPr>
        <p:txBody>
          <a:bodyPr>
            <a:normAutofit/>
          </a:bodyPr>
          <a:lstStyle/>
          <a:p>
            <a:pPr marL="0" indent="0">
              <a:buNone/>
            </a:pPr>
            <a:r>
              <a:rPr lang="en-US" sz="2000" dirty="0">
                <a:solidFill>
                  <a:schemeClr val="tx1"/>
                </a:solidFill>
              </a:rPr>
              <a:t>The decision Tree model had the highest prediction accuracy score with a best score of 87.6785% or 0.876785</a:t>
            </a:r>
            <a:endParaRPr lang="en-GB" sz="2000" dirty="0">
              <a:solidFill>
                <a:schemeClr val="tx1"/>
              </a:solidFill>
            </a:endParaRPr>
          </a:p>
        </p:txBody>
      </p:sp>
    </p:spTree>
    <p:extLst>
      <p:ext uri="{BB962C8B-B14F-4D97-AF65-F5344CB8AC3E}">
        <p14:creationId xmlns:p14="http://schemas.microsoft.com/office/powerpoint/2010/main" val="2491150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B85D-75D4-0D3E-21D6-1E5833B5DE3A}"/>
              </a:ext>
            </a:extLst>
          </p:cNvPr>
          <p:cNvSpPr>
            <a:spLocks noGrp="1"/>
          </p:cNvSpPr>
          <p:nvPr>
            <p:ph type="title"/>
          </p:nvPr>
        </p:nvSpPr>
        <p:spPr/>
        <p:txBody>
          <a:bodyPr/>
          <a:lstStyle/>
          <a:p>
            <a:r>
              <a:rPr lang="en-US" dirty="0"/>
              <a:t>Insights Drawn </a:t>
            </a:r>
            <a:endParaRPr lang="en-GB" dirty="0"/>
          </a:p>
        </p:txBody>
      </p:sp>
      <p:pic>
        <p:nvPicPr>
          <p:cNvPr id="6" name="Content Placeholder 5">
            <a:extLst>
              <a:ext uri="{FF2B5EF4-FFF2-40B4-BE49-F238E27FC236}">
                <a16:creationId xmlns:a16="http://schemas.microsoft.com/office/drawing/2014/main" id="{DB1F843E-DFE0-FCCE-C6E6-0A0AEA99525A}"/>
              </a:ext>
            </a:extLst>
          </p:cNvPr>
          <p:cNvPicPr>
            <a:picLocks noGrp="1" noChangeAspect="1"/>
          </p:cNvPicPr>
          <p:nvPr>
            <p:ph sz="half" idx="1"/>
          </p:nvPr>
        </p:nvPicPr>
        <p:blipFill>
          <a:blip r:embed="rId2"/>
          <a:stretch>
            <a:fillRect/>
          </a:stretch>
        </p:blipFill>
        <p:spPr>
          <a:xfrm>
            <a:off x="838200" y="1600475"/>
            <a:ext cx="7484164" cy="4576487"/>
          </a:xfrm>
        </p:spPr>
      </p:pic>
      <p:sp>
        <p:nvSpPr>
          <p:cNvPr id="4" name="Content Placeholder 3">
            <a:extLst>
              <a:ext uri="{FF2B5EF4-FFF2-40B4-BE49-F238E27FC236}">
                <a16:creationId xmlns:a16="http://schemas.microsoft.com/office/drawing/2014/main" id="{25CA1646-657D-A7B5-F8D7-55B8D68E75A7}"/>
              </a:ext>
            </a:extLst>
          </p:cNvPr>
          <p:cNvSpPr>
            <a:spLocks noGrp="1"/>
          </p:cNvSpPr>
          <p:nvPr>
            <p:ph sz="half" idx="2"/>
          </p:nvPr>
        </p:nvSpPr>
        <p:spPr>
          <a:xfrm>
            <a:off x="8322364" y="1600476"/>
            <a:ext cx="3031435" cy="3657049"/>
          </a:xfrm>
        </p:spPr>
        <p:txBody>
          <a:bodyPr>
            <a:normAutofit/>
          </a:bodyPr>
          <a:lstStyle/>
          <a:p>
            <a:pPr marL="0" indent="0">
              <a:buNone/>
            </a:pPr>
            <a:r>
              <a:rPr lang="en-US" sz="2000" dirty="0">
                <a:solidFill>
                  <a:schemeClr val="tx1"/>
                </a:solidFill>
              </a:rPr>
              <a:t>Confusion Matrix of the Decision Tree Model is shown here; comparing True labels and Predicted labels</a:t>
            </a:r>
            <a:r>
              <a:rPr lang="en-GB" sz="2000" dirty="0">
                <a:solidFill>
                  <a:schemeClr val="tx1"/>
                </a:solidFill>
              </a:rPr>
              <a:t>.</a:t>
            </a:r>
          </a:p>
          <a:p>
            <a:pPr marL="0" indent="0">
              <a:buNone/>
            </a:pPr>
            <a:r>
              <a:rPr lang="en-GB" sz="2000" dirty="0">
                <a:solidFill>
                  <a:schemeClr val="tx1"/>
                </a:solidFill>
              </a:rPr>
              <a:t>True Labels: 12 landed</a:t>
            </a:r>
            <a:r>
              <a:rPr lang="en-US" sz="2000" dirty="0">
                <a:solidFill>
                  <a:schemeClr val="tx1"/>
                </a:solidFill>
              </a:rPr>
              <a:t>, 6 did not land</a:t>
            </a:r>
          </a:p>
          <a:p>
            <a:pPr marL="0" indent="0">
              <a:buNone/>
            </a:pPr>
            <a:r>
              <a:rPr lang="en-US" sz="2000" dirty="0">
                <a:solidFill>
                  <a:schemeClr val="tx1"/>
                </a:solidFill>
              </a:rPr>
              <a:t>Predicted Labels: 13 landed, 5 did not land </a:t>
            </a:r>
            <a:endParaRPr lang="en-GB" sz="2000" dirty="0">
              <a:solidFill>
                <a:schemeClr val="tx1"/>
              </a:solidFill>
            </a:endParaRPr>
          </a:p>
        </p:txBody>
      </p:sp>
    </p:spTree>
    <p:extLst>
      <p:ext uri="{BB962C8B-B14F-4D97-AF65-F5344CB8AC3E}">
        <p14:creationId xmlns:p14="http://schemas.microsoft.com/office/powerpoint/2010/main" val="95892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A29D-6017-907F-EF28-BA17062F9EC9}"/>
              </a:ext>
            </a:extLst>
          </p:cNvPr>
          <p:cNvSpPr>
            <a:spLocks noGrp="1"/>
          </p:cNvSpPr>
          <p:nvPr>
            <p:ph type="title"/>
          </p:nvPr>
        </p:nvSpPr>
        <p:spPr/>
        <p:txBody>
          <a:bodyPr/>
          <a:lstStyle/>
          <a:p>
            <a:r>
              <a:rPr lang="en-US" b="0" i="0" dirty="0">
                <a:solidFill>
                  <a:schemeClr val="accent5">
                    <a:lumMod val="50000"/>
                  </a:schemeClr>
                </a:solidFill>
                <a:effectLst/>
                <a:latin typeface="Source Sans Pro" panose="020B0503030403020204" pitchFamily="34" charset="0"/>
              </a:rPr>
              <a:t>Interactive Maps with Folium results slides</a:t>
            </a:r>
            <a:endParaRPr lang="en-GB" dirty="0">
              <a:solidFill>
                <a:schemeClr val="accent5">
                  <a:lumMod val="50000"/>
                </a:schemeClr>
              </a:solidFill>
            </a:endParaRPr>
          </a:p>
        </p:txBody>
      </p:sp>
      <p:pic>
        <p:nvPicPr>
          <p:cNvPr id="6" name="Content Placeholder 5">
            <a:extLst>
              <a:ext uri="{FF2B5EF4-FFF2-40B4-BE49-F238E27FC236}">
                <a16:creationId xmlns:a16="http://schemas.microsoft.com/office/drawing/2014/main" id="{8077C136-3B05-5B8B-7ECE-68CBD488C2E1}"/>
              </a:ext>
            </a:extLst>
          </p:cNvPr>
          <p:cNvPicPr>
            <a:picLocks noGrp="1" noChangeAspect="1"/>
          </p:cNvPicPr>
          <p:nvPr>
            <p:ph sz="half" idx="1"/>
          </p:nvPr>
        </p:nvPicPr>
        <p:blipFill>
          <a:blip r:embed="rId2"/>
          <a:stretch>
            <a:fillRect/>
          </a:stretch>
        </p:blipFill>
        <p:spPr>
          <a:xfrm>
            <a:off x="838199" y="1690687"/>
            <a:ext cx="10028583" cy="4604095"/>
          </a:xfrm>
        </p:spPr>
      </p:pic>
    </p:spTree>
    <p:extLst>
      <p:ext uri="{BB962C8B-B14F-4D97-AF65-F5344CB8AC3E}">
        <p14:creationId xmlns:p14="http://schemas.microsoft.com/office/powerpoint/2010/main" val="1385115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43683-6C51-B4CA-B7E6-F97EB9C80881}"/>
              </a:ext>
            </a:extLst>
          </p:cNvPr>
          <p:cNvSpPr>
            <a:spLocks noGrp="1"/>
          </p:cNvSpPr>
          <p:nvPr>
            <p:ph type="title"/>
          </p:nvPr>
        </p:nvSpPr>
        <p:spPr>
          <a:xfrm>
            <a:off x="838200" y="365125"/>
            <a:ext cx="10515600" cy="1325563"/>
          </a:xfrm>
        </p:spPr>
        <p:txBody>
          <a:bodyPr/>
          <a:lstStyle/>
          <a:p>
            <a:r>
              <a:rPr lang="en-US" b="0" i="0" dirty="0">
                <a:solidFill>
                  <a:schemeClr val="accent5">
                    <a:lumMod val="50000"/>
                  </a:schemeClr>
                </a:solidFill>
                <a:effectLst/>
                <a:latin typeface="Source Sans Pro" panose="020B0503030403020204" pitchFamily="34" charset="0"/>
              </a:rPr>
              <a:t>Interactive Maps with Folium results slides</a:t>
            </a:r>
            <a:endParaRPr lang="en-GB" dirty="0">
              <a:solidFill>
                <a:schemeClr val="accent5">
                  <a:lumMod val="50000"/>
                </a:schemeClr>
              </a:solidFill>
            </a:endParaRPr>
          </a:p>
        </p:txBody>
      </p:sp>
      <p:pic>
        <p:nvPicPr>
          <p:cNvPr id="6" name="Content Placeholder 5">
            <a:extLst>
              <a:ext uri="{FF2B5EF4-FFF2-40B4-BE49-F238E27FC236}">
                <a16:creationId xmlns:a16="http://schemas.microsoft.com/office/drawing/2014/main" id="{DDF111CC-F8D7-E243-8F79-FC67558032DA}"/>
              </a:ext>
            </a:extLst>
          </p:cNvPr>
          <p:cNvPicPr>
            <a:picLocks noGrp="1" noChangeAspect="1"/>
          </p:cNvPicPr>
          <p:nvPr>
            <p:ph sz="half" idx="1"/>
          </p:nvPr>
        </p:nvPicPr>
        <p:blipFill>
          <a:blip r:embed="rId2"/>
          <a:stretch>
            <a:fillRect/>
          </a:stretch>
        </p:blipFill>
        <p:spPr>
          <a:xfrm>
            <a:off x="838200" y="1825624"/>
            <a:ext cx="9975574" cy="4495664"/>
          </a:xfrm>
        </p:spPr>
      </p:pic>
    </p:spTree>
    <p:extLst>
      <p:ext uri="{BB962C8B-B14F-4D97-AF65-F5344CB8AC3E}">
        <p14:creationId xmlns:p14="http://schemas.microsoft.com/office/powerpoint/2010/main" val="3169038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651513" y="1825625"/>
            <a:ext cx="6702287" cy="4351338"/>
          </a:xfrm>
        </p:spPr>
        <p:txBody>
          <a:bodyPr>
            <a:normAutofit/>
          </a:bodyPr>
          <a:lstStyle/>
          <a:p>
            <a:pPr marL="0" indent="0">
              <a:lnSpc>
                <a:spcPct val="100000"/>
              </a:lnSpc>
              <a:spcBef>
                <a:spcPts val="1400"/>
              </a:spcBef>
              <a:buNone/>
            </a:pPr>
            <a:r>
              <a:rPr lang="en-US" sz="2000" dirty="0">
                <a:solidFill>
                  <a:schemeClr val="tx1"/>
                </a:solidFill>
                <a:latin typeface="+mn-lt"/>
              </a:rPr>
              <a:t>We can conclude that:</a:t>
            </a:r>
          </a:p>
          <a:p>
            <a:pPr>
              <a:lnSpc>
                <a:spcPct val="100000"/>
              </a:lnSpc>
              <a:spcBef>
                <a:spcPts val="1400"/>
              </a:spcBef>
            </a:pPr>
            <a:r>
              <a:rPr lang="en-US" sz="2000" dirty="0">
                <a:solidFill>
                  <a:schemeClr val="tx1"/>
                </a:solidFill>
                <a:latin typeface="+mn-lt"/>
              </a:rPr>
              <a:t>The larger the flight amount at a launch site, the greater the success rate at a launch site.</a:t>
            </a:r>
          </a:p>
          <a:p>
            <a:pPr>
              <a:lnSpc>
                <a:spcPct val="100000"/>
              </a:lnSpc>
              <a:spcBef>
                <a:spcPts val="1400"/>
              </a:spcBef>
            </a:pPr>
            <a:r>
              <a:rPr lang="en-US" sz="2000" dirty="0">
                <a:solidFill>
                  <a:schemeClr val="tx1"/>
                </a:solidFill>
                <a:latin typeface="+mn-lt"/>
              </a:rPr>
              <a:t>Launch success rate started to increase in 2013 till 2020, with peaks at 2017 and 2019.</a:t>
            </a:r>
          </a:p>
          <a:p>
            <a:pPr>
              <a:lnSpc>
                <a:spcPct val="100000"/>
              </a:lnSpc>
              <a:spcBef>
                <a:spcPts val="1400"/>
              </a:spcBef>
            </a:pPr>
            <a:r>
              <a:rPr lang="en-US" sz="2000" dirty="0">
                <a:solidFill>
                  <a:schemeClr val="tx1"/>
                </a:solidFill>
                <a:latin typeface="+mn-lt"/>
              </a:rPr>
              <a:t>Orbits SSO had the most success rate followed by LEO.</a:t>
            </a:r>
          </a:p>
          <a:p>
            <a:pPr>
              <a:lnSpc>
                <a:spcPct val="100000"/>
              </a:lnSpc>
              <a:spcBef>
                <a:spcPts val="1400"/>
              </a:spcBef>
            </a:pPr>
            <a:r>
              <a:rPr lang="en-US" sz="2000" dirty="0">
                <a:solidFill>
                  <a:schemeClr val="tx1"/>
                </a:solidFill>
                <a:latin typeface="+mn-lt"/>
              </a:rPr>
              <a:t>The Decision tree classifier is the best machine learning algorithm for this task.</a:t>
            </a:r>
          </a:p>
          <a:p>
            <a:endParaRPr lang="en-US" sz="2000" dirty="0">
              <a:solidFill>
                <a:schemeClr val="tx1"/>
              </a:solidFill>
              <a:latin typeface="+mn-lt"/>
            </a:endParaRPr>
          </a:p>
        </p:txBody>
      </p:sp>
      <p:pic>
        <p:nvPicPr>
          <p:cNvPr id="7" name="Content Placeholder 5">
            <a:extLst>
              <a:ext uri="{FF2B5EF4-FFF2-40B4-BE49-F238E27FC236}">
                <a16:creationId xmlns:a16="http://schemas.microsoft.com/office/drawing/2014/main" id="{B3074F9E-87BF-85DE-6CA8-93C88F77726E}"/>
              </a:ext>
            </a:extLst>
          </p:cNvPr>
          <p:cNvPicPr>
            <a:picLocks noGrp="1" noChangeAspect="1"/>
          </p:cNvPicPr>
          <p:nvPr>
            <p:ph sz="half" idx="1"/>
          </p:nvPr>
        </p:nvPicPr>
        <p:blipFill>
          <a:blip r:embed="rId2"/>
          <a:stretch>
            <a:fillRect/>
          </a:stretch>
        </p:blipFill>
        <p:spPr>
          <a:xfrm>
            <a:off x="838200" y="2076548"/>
            <a:ext cx="3054361" cy="3054361"/>
          </a:xfrm>
          <a:prstGeom prst="rect">
            <a:avLst/>
          </a:prstGeom>
        </p:spPr>
      </p:pic>
    </p:spTree>
    <p:extLst>
      <p:ext uri="{BB962C8B-B14F-4D97-AF65-F5344CB8AC3E}">
        <p14:creationId xmlns:p14="http://schemas.microsoft.com/office/powerpoint/2010/main" val="216113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Summary of method</a:t>
            </a:r>
          </a:p>
          <a:p>
            <a:pPr lvl="1"/>
            <a:r>
              <a:rPr lang="en-US" sz="1800" dirty="0"/>
              <a:t>Data Collection through API</a:t>
            </a:r>
          </a:p>
          <a:p>
            <a:pPr lvl="1"/>
            <a:r>
              <a:rPr lang="en-US" sz="1800" dirty="0"/>
              <a:t>Data Collection using </a:t>
            </a:r>
            <a:r>
              <a:rPr lang="en-US" sz="1800" dirty="0" err="1"/>
              <a:t>BeautifulSoup</a:t>
            </a:r>
            <a:endParaRPr lang="en-US" sz="1800" dirty="0"/>
          </a:p>
          <a:p>
            <a:pPr lvl="1"/>
            <a:r>
              <a:rPr lang="en-US" sz="1800" dirty="0"/>
              <a:t>Data Wrangling</a:t>
            </a:r>
          </a:p>
          <a:p>
            <a:pPr lvl="1"/>
            <a:r>
              <a:rPr lang="en-US" sz="1800" dirty="0"/>
              <a:t>Exploratory Data Analysis with SQL</a:t>
            </a:r>
          </a:p>
          <a:p>
            <a:pPr lvl="1"/>
            <a:r>
              <a:rPr lang="en-US" sz="1800" dirty="0"/>
              <a:t>Interactive Visualization using Folium</a:t>
            </a:r>
          </a:p>
          <a:p>
            <a:endParaRPr lang="en-US" sz="2200" dirty="0"/>
          </a:p>
          <a:p>
            <a:r>
              <a:rPr lang="en-US" sz="2200" dirty="0"/>
              <a:t>Summary of Results</a:t>
            </a:r>
          </a:p>
          <a:p>
            <a:r>
              <a:rPr lang="en-US" sz="2200" dirty="0"/>
              <a:t>Point5</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Project Background</a:t>
            </a:r>
          </a:p>
          <a:p>
            <a:pPr marL="0" indent="0">
              <a:buNone/>
            </a:pPr>
            <a:r>
              <a:rPr lang="en-US" sz="1600" b="0" i="0" dirty="0">
                <a:solidFill>
                  <a:srgbClr val="000000"/>
                </a:solidFill>
                <a:effectLst/>
                <a:latin typeface="Helvetica Neue"/>
              </a:rPr>
              <a:t>SpaceX advertises Falcon 9 rocket launches on its website with a cost of 62 million dollars; other providers cost upward of 165 million dollars each, much of the savings is because SpaceX can reuse the first stage. Therefore if we can determine if the first stage will land, we can determine the cost of a launch. This information can be used if an alternate company wants to bid against SpaceX for a rocket launch. In this lab, you will collect and make sure the data is in the correct format from an API. The following is an example of a successful and launch.</a:t>
            </a:r>
            <a:endParaRPr lang="en-US" sz="2200" dirty="0"/>
          </a:p>
          <a:p>
            <a:r>
              <a:rPr lang="en-US" sz="2200" dirty="0"/>
              <a:t>Problem we want to solve</a:t>
            </a:r>
          </a:p>
          <a:p>
            <a:pPr lvl="1">
              <a:spcBef>
                <a:spcPts val="1400"/>
              </a:spcBef>
            </a:pPr>
            <a:r>
              <a:rPr lang="en-US" sz="1800" dirty="0">
                <a:solidFill>
                  <a:schemeClr val="accent3">
                    <a:lumMod val="25000"/>
                  </a:schemeClr>
                </a:solidFill>
                <a:latin typeface="Abadi" panose="020B0604020104020204" pitchFamily="34" charset="0"/>
              </a:rPr>
              <a:t>What factors determine if the rocket will land successfully?</a:t>
            </a:r>
          </a:p>
          <a:p>
            <a:pPr lvl="1">
              <a:spcBef>
                <a:spcPts val="1400"/>
              </a:spcBef>
            </a:pPr>
            <a:r>
              <a:rPr lang="en-US" sz="1800" dirty="0">
                <a:solidFill>
                  <a:schemeClr val="accent3">
                    <a:lumMod val="25000"/>
                  </a:schemeClr>
                </a:solidFill>
                <a:latin typeface="Abadi" panose="020B0604020104020204" pitchFamily="34" charset="0"/>
              </a:rPr>
              <a:t>The interaction amongst various features that determine the success rate of a successful landing.</a:t>
            </a:r>
          </a:p>
          <a:p>
            <a:pPr lvl="1">
              <a:spcBef>
                <a:spcPts val="1400"/>
              </a:spcBef>
            </a:pPr>
            <a:r>
              <a:rPr lang="en-US" sz="1800" dirty="0">
                <a:solidFill>
                  <a:schemeClr val="accent3">
                    <a:lumMod val="25000"/>
                  </a:schemeClr>
                </a:solidFill>
                <a:latin typeface="Abadi" panose="020B0604020104020204" pitchFamily="34" charset="0"/>
              </a:rPr>
              <a:t>What operating conditions needs to be in place to ensure a successful landing program.</a:t>
            </a:r>
          </a:p>
          <a:p>
            <a:pPr lvl="1"/>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452282"/>
            <a:ext cx="7068725" cy="5029075"/>
          </a:xfrm>
        </p:spPr>
        <p:txBody>
          <a:bodyPr>
            <a:normAutofit fontScale="25000" lnSpcReduction="20000"/>
          </a:bodyPr>
          <a:lstStyle/>
          <a:p>
            <a:pPr>
              <a:lnSpc>
                <a:spcPct val="120000"/>
              </a:lnSpc>
              <a:spcBef>
                <a:spcPts val="1400"/>
              </a:spcBef>
            </a:pPr>
            <a:r>
              <a:rPr lang="en-US" sz="8000" dirty="0">
                <a:solidFill>
                  <a:schemeClr val="accent3">
                    <a:lumMod val="25000"/>
                  </a:schemeClr>
                </a:solidFill>
                <a:latin typeface="Abadi"/>
              </a:rPr>
              <a:t>Data collection methodology:</a:t>
            </a:r>
          </a:p>
          <a:p>
            <a:pPr lvl="1">
              <a:lnSpc>
                <a:spcPct val="120000"/>
              </a:lnSpc>
              <a:spcBef>
                <a:spcPts val="1400"/>
              </a:spcBef>
            </a:pPr>
            <a:r>
              <a:rPr lang="en-US" sz="7200" dirty="0">
                <a:solidFill>
                  <a:schemeClr val="tx1"/>
                </a:solidFill>
                <a:latin typeface="Abadi"/>
              </a:rPr>
              <a:t>Data was collected using SpaceX API and web scraping from Wikipedia</a:t>
            </a:r>
            <a:r>
              <a:rPr lang="en-US" sz="7200" dirty="0">
                <a:solidFill>
                  <a:schemeClr val="bg2">
                    <a:lumMod val="50000"/>
                  </a:schemeClr>
                </a:solidFill>
                <a:latin typeface="Abadi"/>
              </a:rPr>
              <a:t>. </a:t>
            </a:r>
          </a:p>
          <a:p>
            <a:pPr lvl="1">
              <a:lnSpc>
                <a:spcPct val="120000"/>
              </a:lnSpc>
              <a:spcBef>
                <a:spcPts val="1400"/>
              </a:spcBef>
            </a:pPr>
            <a:r>
              <a:rPr lang="en-US" sz="7200" dirty="0">
                <a:solidFill>
                  <a:schemeClr val="tx1"/>
                </a:solidFill>
                <a:latin typeface="Abadi"/>
              </a:rPr>
              <a:t>Data was also collected using </a:t>
            </a:r>
            <a:r>
              <a:rPr lang="en-US" sz="7200" dirty="0" err="1">
                <a:solidFill>
                  <a:schemeClr val="tx1"/>
                </a:solidFill>
                <a:latin typeface="Abadi"/>
              </a:rPr>
              <a:t>BeautifulSoup</a:t>
            </a:r>
            <a:endParaRPr lang="en-US" sz="7200" dirty="0">
              <a:solidFill>
                <a:schemeClr val="tx1"/>
              </a:solidFill>
              <a:latin typeface="Abadi"/>
            </a:endParaRPr>
          </a:p>
          <a:p>
            <a:pPr>
              <a:lnSpc>
                <a:spcPct val="120000"/>
              </a:lnSpc>
              <a:spcBef>
                <a:spcPts val="1400"/>
              </a:spcBef>
            </a:pPr>
            <a:r>
              <a:rPr lang="en-US" sz="8000" dirty="0">
                <a:solidFill>
                  <a:schemeClr val="accent3">
                    <a:lumMod val="25000"/>
                  </a:schemeClr>
                </a:solidFill>
                <a:latin typeface="Abadi"/>
              </a:rPr>
              <a:t>Perform data wrangling</a:t>
            </a:r>
          </a:p>
          <a:p>
            <a:pPr lvl="1">
              <a:lnSpc>
                <a:spcPct val="120000"/>
              </a:lnSpc>
              <a:spcBef>
                <a:spcPts val="1400"/>
              </a:spcBef>
            </a:pPr>
            <a:r>
              <a:rPr lang="en-US" sz="7200" dirty="0">
                <a:solidFill>
                  <a:schemeClr val="tx1"/>
                </a:solidFill>
                <a:latin typeface="Abadi"/>
              </a:rPr>
              <a:t>One-hot encoding was applied to categorical features</a:t>
            </a:r>
          </a:p>
          <a:p>
            <a:pPr>
              <a:lnSpc>
                <a:spcPct val="120000"/>
              </a:lnSpc>
              <a:spcBef>
                <a:spcPts val="1400"/>
              </a:spcBef>
            </a:pPr>
            <a:r>
              <a:rPr lang="en-US" sz="8000" dirty="0">
                <a:solidFill>
                  <a:schemeClr val="accent3">
                    <a:lumMod val="25000"/>
                  </a:schemeClr>
                </a:solidFill>
                <a:latin typeface="Abadi"/>
              </a:rPr>
              <a:t>Perform exploratory data analysis (EDA) using visualization and SQL</a:t>
            </a:r>
          </a:p>
          <a:p>
            <a:pPr>
              <a:lnSpc>
                <a:spcPct val="120000"/>
              </a:lnSpc>
              <a:spcBef>
                <a:spcPts val="1400"/>
              </a:spcBef>
            </a:pPr>
            <a:r>
              <a:rPr lang="en-US" sz="8000" dirty="0">
                <a:solidFill>
                  <a:schemeClr val="accent3">
                    <a:lumMod val="25000"/>
                  </a:schemeClr>
                </a:solidFill>
                <a:latin typeface="Abadi"/>
              </a:rPr>
              <a:t>Perform interactive visual analytics using Folium and </a:t>
            </a:r>
            <a:r>
              <a:rPr lang="en-US" sz="8000" dirty="0" err="1">
                <a:solidFill>
                  <a:schemeClr val="accent3">
                    <a:lumMod val="25000"/>
                  </a:schemeClr>
                </a:solidFill>
                <a:latin typeface="Abadi"/>
              </a:rPr>
              <a:t>Plotly</a:t>
            </a:r>
            <a:r>
              <a:rPr lang="en-US" sz="8000" dirty="0">
                <a:solidFill>
                  <a:schemeClr val="accent3">
                    <a:lumMod val="25000"/>
                  </a:schemeClr>
                </a:solidFill>
                <a:latin typeface="Abadi"/>
              </a:rPr>
              <a:t> Dash</a:t>
            </a:r>
          </a:p>
          <a:p>
            <a:pPr>
              <a:lnSpc>
                <a:spcPct val="120000"/>
              </a:lnSpc>
              <a:spcBef>
                <a:spcPts val="1400"/>
              </a:spcBef>
            </a:pPr>
            <a:r>
              <a:rPr lang="en-US" sz="8000" dirty="0">
                <a:solidFill>
                  <a:schemeClr val="accent3">
                    <a:lumMod val="25000"/>
                  </a:schemeClr>
                </a:solidFill>
                <a:latin typeface="Abadi"/>
              </a:rPr>
              <a:t>Perform predictive analysis using classification model</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A2AB-6DD9-7C44-1F55-AA4D0597504D}"/>
              </a:ext>
            </a:extLst>
          </p:cNvPr>
          <p:cNvSpPr>
            <a:spLocks noGrp="1"/>
          </p:cNvSpPr>
          <p:nvPr>
            <p:ph type="title"/>
          </p:nvPr>
        </p:nvSpPr>
        <p:spPr/>
        <p:txBody>
          <a:bodyPr/>
          <a:lstStyle/>
          <a:p>
            <a:r>
              <a:rPr lang="en-US" dirty="0"/>
              <a:t>Data collection using API</a:t>
            </a:r>
            <a:endParaRPr lang="en-GB" dirty="0"/>
          </a:p>
        </p:txBody>
      </p:sp>
      <p:pic>
        <p:nvPicPr>
          <p:cNvPr id="10" name="Content Placeholder 9">
            <a:extLst>
              <a:ext uri="{FF2B5EF4-FFF2-40B4-BE49-F238E27FC236}">
                <a16:creationId xmlns:a16="http://schemas.microsoft.com/office/drawing/2014/main" id="{3B482EE5-BEFD-1CBF-A87A-6DD1AE7313CE}"/>
              </a:ext>
            </a:extLst>
          </p:cNvPr>
          <p:cNvPicPr>
            <a:picLocks noGrp="1" noChangeAspect="1"/>
          </p:cNvPicPr>
          <p:nvPr>
            <p:ph sz="half" idx="1"/>
          </p:nvPr>
        </p:nvPicPr>
        <p:blipFill>
          <a:blip r:embed="rId3"/>
          <a:stretch>
            <a:fillRect/>
          </a:stretch>
        </p:blipFill>
        <p:spPr>
          <a:xfrm>
            <a:off x="838200" y="1825625"/>
            <a:ext cx="7378148" cy="4351338"/>
          </a:xfrm>
        </p:spPr>
      </p:pic>
      <p:sp>
        <p:nvSpPr>
          <p:cNvPr id="8" name="Content Placeholder 7">
            <a:extLst>
              <a:ext uri="{FF2B5EF4-FFF2-40B4-BE49-F238E27FC236}">
                <a16:creationId xmlns:a16="http://schemas.microsoft.com/office/drawing/2014/main" id="{C38B6E20-4283-1E77-ACC5-EB97FEEC2A8D}"/>
              </a:ext>
            </a:extLst>
          </p:cNvPr>
          <p:cNvSpPr>
            <a:spLocks noGrp="1"/>
          </p:cNvSpPr>
          <p:nvPr>
            <p:ph sz="half" idx="2"/>
          </p:nvPr>
        </p:nvSpPr>
        <p:spPr>
          <a:xfrm>
            <a:off x="8216348" y="1825625"/>
            <a:ext cx="3137452" cy="4351338"/>
          </a:xfrm>
        </p:spPr>
        <p:txBody>
          <a:bodyPr>
            <a:normAutofit/>
          </a:bodyPr>
          <a:lstStyle/>
          <a:p>
            <a:pPr marL="0" indent="0">
              <a:buNone/>
            </a:pPr>
            <a:r>
              <a:rPr lang="en-US" sz="2000" dirty="0">
                <a:solidFill>
                  <a:schemeClr val="tx1"/>
                </a:solidFill>
              </a:rPr>
              <a:t>Here we try to </a:t>
            </a:r>
            <a:r>
              <a:rPr lang="en-US" sz="2000" dirty="0">
                <a:solidFill>
                  <a:schemeClr val="tx1"/>
                </a:solidFill>
                <a:latin typeface="-apple-system"/>
              </a:rPr>
              <a:t>extract Data </a:t>
            </a:r>
            <a:r>
              <a:rPr lang="en-US" sz="2000" b="0" i="0" dirty="0">
                <a:solidFill>
                  <a:schemeClr val="tx1"/>
                </a:solidFill>
                <a:effectLst/>
                <a:latin typeface="-apple-system"/>
              </a:rPr>
              <a:t>using </a:t>
            </a:r>
            <a:r>
              <a:rPr lang="en-US" sz="2000" b="0" i="0" u="none" strike="noStrike" dirty="0">
                <a:solidFill>
                  <a:schemeClr val="tx1"/>
                </a:solidFill>
                <a:effectLst/>
                <a:latin typeface="-apple-system"/>
              </a:rPr>
              <a:t>APIs.</a:t>
            </a:r>
            <a:r>
              <a:rPr lang="en-US" sz="2000" b="0" i="0" dirty="0">
                <a:solidFill>
                  <a:schemeClr val="tx1"/>
                </a:solidFill>
                <a:effectLst/>
                <a:latin typeface="-apple-system"/>
              </a:rPr>
              <a:t> Typically this involves making a request to a web server using a specific URL or endpoint, along with any necessary parameters or authentication credentials. The server will then respond with the requested data in a standardized format such as </a:t>
            </a:r>
            <a:r>
              <a:rPr lang="en-US" sz="2000" b="0" i="0" u="none" strike="noStrike" dirty="0">
                <a:solidFill>
                  <a:schemeClr val="tx1"/>
                </a:solidFill>
                <a:effectLst/>
                <a:latin typeface="-apple-system"/>
              </a:rPr>
              <a:t>JSON</a:t>
            </a:r>
            <a:r>
              <a:rPr lang="en-US" sz="2000" b="0" i="0" dirty="0">
                <a:solidFill>
                  <a:schemeClr val="tx1"/>
                </a:solidFill>
                <a:effectLst/>
                <a:latin typeface="-apple-system"/>
              </a:rPr>
              <a:t> or XML.</a:t>
            </a:r>
            <a:endParaRPr lang="en-GB" sz="2000" dirty="0">
              <a:solidFill>
                <a:schemeClr val="tx1"/>
              </a:solidFill>
            </a:endParaRPr>
          </a:p>
        </p:txBody>
      </p:sp>
    </p:spTree>
    <p:extLst>
      <p:ext uri="{BB962C8B-B14F-4D97-AF65-F5344CB8AC3E}">
        <p14:creationId xmlns:p14="http://schemas.microsoft.com/office/powerpoint/2010/main" val="393376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0DFB-9F14-2353-1128-72D0B243B264}"/>
              </a:ext>
            </a:extLst>
          </p:cNvPr>
          <p:cNvSpPr>
            <a:spLocks noGrp="1"/>
          </p:cNvSpPr>
          <p:nvPr>
            <p:ph type="title"/>
          </p:nvPr>
        </p:nvSpPr>
        <p:spPr/>
        <p:txBody>
          <a:bodyPr>
            <a:normAutofit/>
          </a:bodyPr>
          <a:lstStyle/>
          <a:p>
            <a:r>
              <a:rPr lang="en-US" sz="3600" dirty="0"/>
              <a:t>Data extraction using </a:t>
            </a:r>
            <a:r>
              <a:rPr lang="en-US" sz="3600" dirty="0" err="1"/>
              <a:t>BeautifulSoup</a:t>
            </a:r>
            <a:endParaRPr lang="en-GB" sz="3600" dirty="0"/>
          </a:p>
        </p:txBody>
      </p:sp>
      <p:pic>
        <p:nvPicPr>
          <p:cNvPr id="6" name="Content Placeholder 5">
            <a:extLst>
              <a:ext uri="{FF2B5EF4-FFF2-40B4-BE49-F238E27FC236}">
                <a16:creationId xmlns:a16="http://schemas.microsoft.com/office/drawing/2014/main" id="{92339055-A213-996D-11E8-DD43D5155F34}"/>
              </a:ext>
            </a:extLst>
          </p:cNvPr>
          <p:cNvPicPr>
            <a:picLocks noGrp="1" noChangeAspect="1"/>
          </p:cNvPicPr>
          <p:nvPr>
            <p:ph sz="half" idx="1"/>
          </p:nvPr>
        </p:nvPicPr>
        <p:blipFill>
          <a:blip r:embed="rId2"/>
          <a:stretch>
            <a:fillRect/>
          </a:stretch>
        </p:blipFill>
        <p:spPr>
          <a:xfrm>
            <a:off x="573741" y="1690688"/>
            <a:ext cx="7377563" cy="4486275"/>
          </a:xfrm>
        </p:spPr>
      </p:pic>
      <p:sp>
        <p:nvSpPr>
          <p:cNvPr id="4" name="Content Placeholder 3">
            <a:extLst>
              <a:ext uri="{FF2B5EF4-FFF2-40B4-BE49-F238E27FC236}">
                <a16:creationId xmlns:a16="http://schemas.microsoft.com/office/drawing/2014/main" id="{43D5FF48-342C-06C0-B13C-FBB1C1E40AB0}"/>
              </a:ext>
            </a:extLst>
          </p:cNvPr>
          <p:cNvSpPr>
            <a:spLocks noGrp="1"/>
          </p:cNvSpPr>
          <p:nvPr>
            <p:ph sz="half" idx="2"/>
          </p:nvPr>
        </p:nvSpPr>
        <p:spPr>
          <a:xfrm>
            <a:off x="7951304" y="1825625"/>
            <a:ext cx="3402496" cy="4351338"/>
          </a:xfrm>
        </p:spPr>
        <p:txBody>
          <a:bodyPr>
            <a:normAutofit/>
          </a:bodyPr>
          <a:lstStyle/>
          <a:p>
            <a:pPr marL="0" indent="0">
              <a:buNone/>
            </a:pPr>
            <a:r>
              <a:rPr lang="en-US" sz="2000" b="0" i="0" u="none" strike="noStrike" dirty="0">
                <a:solidFill>
                  <a:schemeClr val="tx1"/>
                </a:solidFill>
                <a:effectLst/>
                <a:latin typeface="-apple-system"/>
              </a:rPr>
              <a:t>Here we us </a:t>
            </a:r>
            <a:r>
              <a:rPr lang="en-US" sz="2000" b="0" i="0" u="none" strike="noStrike" dirty="0" err="1">
                <a:solidFill>
                  <a:schemeClr val="tx1"/>
                </a:solidFill>
                <a:effectLst/>
                <a:latin typeface="-apple-system"/>
              </a:rPr>
              <a:t>BeautifulSoup</a:t>
            </a:r>
            <a:r>
              <a:rPr lang="en-US" sz="2000" b="0" i="0" u="none" strike="noStrike" dirty="0">
                <a:solidFill>
                  <a:schemeClr val="tx1"/>
                </a:solidFill>
                <a:effectLst/>
                <a:latin typeface="-apple-system"/>
              </a:rPr>
              <a:t> which</a:t>
            </a:r>
            <a:r>
              <a:rPr lang="en-US" sz="2000" b="0" i="0" dirty="0">
                <a:solidFill>
                  <a:schemeClr val="tx1"/>
                </a:solidFill>
                <a:effectLst/>
                <a:latin typeface="-apple-system"/>
              </a:rPr>
              <a:t> is a </a:t>
            </a:r>
            <a:r>
              <a:rPr lang="en-US" sz="2000" b="0" i="0" u="none" strike="noStrike" dirty="0">
                <a:solidFill>
                  <a:schemeClr val="tx1"/>
                </a:solidFill>
                <a:effectLst/>
                <a:latin typeface="-apple-system"/>
              </a:rPr>
              <a:t>Python library</a:t>
            </a:r>
            <a:r>
              <a:rPr lang="en-US" sz="2000" b="0" i="0" dirty="0">
                <a:solidFill>
                  <a:schemeClr val="tx1"/>
                </a:solidFill>
                <a:effectLst/>
                <a:latin typeface="-apple-system"/>
              </a:rPr>
              <a:t> to parses HTML and </a:t>
            </a:r>
            <a:r>
              <a:rPr lang="en-US" sz="2000" b="0" i="0" u="none" strike="noStrike" dirty="0">
                <a:solidFill>
                  <a:schemeClr val="tx1"/>
                </a:solidFill>
                <a:effectLst/>
                <a:latin typeface="-apple-system"/>
              </a:rPr>
              <a:t>XML documents</a:t>
            </a:r>
            <a:r>
              <a:rPr lang="en-US" sz="2000" b="0" i="0" dirty="0">
                <a:solidFill>
                  <a:schemeClr val="tx1"/>
                </a:solidFill>
                <a:effectLst/>
                <a:latin typeface="-apple-system"/>
              </a:rPr>
              <a:t> and provides methods to extract data from them. It allows us to navigate the </a:t>
            </a:r>
            <a:r>
              <a:rPr lang="en-US" sz="2000" b="0" i="0" u="none" strike="noStrike" dirty="0">
                <a:solidFill>
                  <a:schemeClr val="tx1"/>
                </a:solidFill>
                <a:effectLst/>
                <a:latin typeface="-apple-system"/>
              </a:rPr>
              <a:t>document structure</a:t>
            </a:r>
            <a:r>
              <a:rPr lang="en-US" sz="2000" b="0" i="0" dirty="0">
                <a:solidFill>
                  <a:schemeClr val="tx1"/>
                </a:solidFill>
                <a:effectLst/>
                <a:latin typeface="-apple-system"/>
              </a:rPr>
              <a:t>, locate specific elements, and extract their contents. </a:t>
            </a:r>
          </a:p>
          <a:p>
            <a:pPr marL="0" indent="0">
              <a:buNone/>
            </a:pPr>
            <a:r>
              <a:rPr lang="en-US" sz="2000" b="0" i="0" dirty="0" err="1">
                <a:solidFill>
                  <a:schemeClr val="tx1"/>
                </a:solidFill>
                <a:effectLst/>
                <a:latin typeface="-apple-system"/>
              </a:rPr>
              <a:t>BeautifulSoup</a:t>
            </a:r>
            <a:r>
              <a:rPr lang="en-US" sz="2000" b="0" i="0" dirty="0">
                <a:solidFill>
                  <a:schemeClr val="tx1"/>
                </a:solidFill>
                <a:effectLst/>
                <a:latin typeface="-apple-system"/>
              </a:rPr>
              <a:t> is a popular tool for </a:t>
            </a:r>
            <a:r>
              <a:rPr lang="en-US" sz="2000" b="0" i="0" u="none" strike="noStrike" dirty="0">
                <a:solidFill>
                  <a:schemeClr val="tx1"/>
                </a:solidFill>
                <a:effectLst/>
                <a:latin typeface="-apple-system"/>
              </a:rPr>
              <a:t>web scraping</a:t>
            </a:r>
            <a:r>
              <a:rPr lang="en-US" sz="2000" b="0" i="0" dirty="0">
                <a:solidFill>
                  <a:schemeClr val="tx1"/>
                </a:solidFill>
                <a:effectLst/>
                <a:latin typeface="-apple-system"/>
              </a:rPr>
              <a:t> and </a:t>
            </a:r>
            <a:r>
              <a:rPr lang="en-US" sz="2000" b="0" i="0" u="none" strike="noStrike" dirty="0">
                <a:solidFill>
                  <a:schemeClr val="tx1"/>
                </a:solidFill>
                <a:effectLst/>
                <a:latin typeface="-apple-system"/>
              </a:rPr>
              <a:t>data extraction</a:t>
            </a:r>
            <a:r>
              <a:rPr lang="en-US" sz="2000" b="0" i="0" dirty="0">
                <a:solidFill>
                  <a:schemeClr val="tx1"/>
                </a:solidFill>
                <a:effectLst/>
                <a:latin typeface="-apple-system"/>
              </a:rPr>
              <a:t> used in </a:t>
            </a:r>
            <a:r>
              <a:rPr lang="en-US" sz="2000" b="0" i="0" u="none" strike="noStrike" dirty="0">
                <a:solidFill>
                  <a:schemeClr val="tx1"/>
                </a:solidFill>
                <a:effectLst/>
                <a:latin typeface="-apple-system"/>
              </a:rPr>
              <a:t>data science</a:t>
            </a:r>
            <a:r>
              <a:rPr lang="en-US" sz="2000" b="0" i="0" dirty="0">
                <a:solidFill>
                  <a:schemeClr val="tx1"/>
                </a:solidFill>
                <a:effectLst/>
                <a:latin typeface="-apple-system"/>
              </a:rPr>
              <a:t>, </a:t>
            </a:r>
            <a:r>
              <a:rPr lang="en-US" sz="2000" b="0" i="0" u="none" strike="noStrike" dirty="0">
                <a:solidFill>
                  <a:schemeClr val="tx1"/>
                </a:solidFill>
                <a:effectLst/>
                <a:latin typeface="-apple-system"/>
              </a:rPr>
              <a:t>machine learning</a:t>
            </a:r>
            <a:r>
              <a:rPr lang="en-US" sz="2000" b="0" i="0" dirty="0">
                <a:solidFill>
                  <a:schemeClr val="tx1"/>
                </a:solidFill>
                <a:effectLst/>
                <a:latin typeface="-apple-system"/>
              </a:rPr>
              <a:t>, and other fields.</a:t>
            </a:r>
            <a:endParaRPr lang="en-GB" sz="2000" dirty="0">
              <a:solidFill>
                <a:schemeClr val="tx1"/>
              </a:solidFill>
            </a:endParaRPr>
          </a:p>
        </p:txBody>
      </p:sp>
    </p:spTree>
    <p:extLst>
      <p:ext uri="{BB962C8B-B14F-4D97-AF65-F5344CB8AC3E}">
        <p14:creationId xmlns:p14="http://schemas.microsoft.com/office/powerpoint/2010/main" val="2929954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RESULTS</a:t>
            </a:r>
          </a:p>
        </p:txBody>
      </p:sp>
      <p:pic>
        <p:nvPicPr>
          <p:cNvPr id="9" name="Content Placeholder 8">
            <a:extLst>
              <a:ext uri="{FF2B5EF4-FFF2-40B4-BE49-F238E27FC236}">
                <a16:creationId xmlns:a16="http://schemas.microsoft.com/office/drawing/2014/main" id="{69ADCF68-791A-9028-6B9C-6E4449182FEB}"/>
              </a:ext>
            </a:extLst>
          </p:cNvPr>
          <p:cNvPicPr>
            <a:picLocks noGrp="1" noChangeAspect="1"/>
          </p:cNvPicPr>
          <p:nvPr>
            <p:ph sz="half" idx="1"/>
          </p:nvPr>
        </p:nvPicPr>
        <p:blipFill>
          <a:blip r:embed="rId3"/>
          <a:stretch>
            <a:fillRect/>
          </a:stretch>
        </p:blipFill>
        <p:spPr>
          <a:xfrm>
            <a:off x="838200" y="1825625"/>
            <a:ext cx="5181600" cy="4019363"/>
          </a:xfrm>
        </p:spPr>
      </p:pic>
      <p:sp>
        <p:nvSpPr>
          <p:cNvPr id="5" name="Content Placeholder 4">
            <a:extLst>
              <a:ext uri="{FF2B5EF4-FFF2-40B4-BE49-F238E27FC236}">
                <a16:creationId xmlns:a16="http://schemas.microsoft.com/office/drawing/2014/main" id="{19F4D27D-474C-5B48-5FAE-E40D534C1FBF}"/>
              </a:ext>
            </a:extLst>
          </p:cNvPr>
          <p:cNvSpPr>
            <a:spLocks noGrp="1"/>
          </p:cNvSpPr>
          <p:nvPr>
            <p:ph sz="half" idx="2"/>
          </p:nvPr>
        </p:nvSpPr>
        <p:spPr>
          <a:xfrm>
            <a:off x="6172200" y="1825625"/>
            <a:ext cx="5181600" cy="1325563"/>
          </a:xfrm>
        </p:spPr>
        <p:txBody>
          <a:bodyPr>
            <a:normAutofit/>
          </a:bodyPr>
          <a:lstStyle/>
          <a:p>
            <a:r>
              <a:rPr lang="en-US" sz="2000" dirty="0">
                <a:solidFill>
                  <a:schemeClr val="tx1"/>
                </a:solidFill>
              </a:rPr>
              <a:t>Data </a:t>
            </a:r>
            <a:r>
              <a:rPr lang="en-US" sz="2000" dirty="0" err="1">
                <a:solidFill>
                  <a:schemeClr val="tx1"/>
                </a:solidFill>
              </a:rPr>
              <a:t>exraction</a:t>
            </a:r>
            <a:r>
              <a:rPr lang="en-US" sz="2000" dirty="0">
                <a:solidFill>
                  <a:schemeClr val="tx1"/>
                </a:solidFill>
              </a:rPr>
              <a:t> was done using API and </a:t>
            </a:r>
            <a:r>
              <a:rPr lang="en-US" sz="2000" dirty="0" err="1">
                <a:solidFill>
                  <a:schemeClr val="tx1"/>
                </a:solidFill>
              </a:rPr>
              <a:t>BeautifulSoup</a:t>
            </a:r>
            <a:endParaRPr lang="en-US" sz="2000" dirty="0">
              <a:solidFill>
                <a:schemeClr val="tx1"/>
              </a:solidFill>
            </a:endParaRPr>
          </a:p>
          <a:p>
            <a:r>
              <a:rPr lang="en-US" sz="2000" dirty="0">
                <a:solidFill>
                  <a:schemeClr val="tx1"/>
                </a:solidFill>
              </a:rPr>
              <a:t>Then Exploratory Data Analysis was then carried out with python and SQL</a:t>
            </a:r>
            <a:endParaRPr lang="en-GB" sz="2000" dirty="0">
              <a:solidFill>
                <a:schemeClr val="tx1"/>
              </a:solidFill>
            </a:endParaRPr>
          </a:p>
        </p:txBody>
      </p:sp>
      <p:pic>
        <p:nvPicPr>
          <p:cNvPr id="11" name="Picture 10">
            <a:extLst>
              <a:ext uri="{FF2B5EF4-FFF2-40B4-BE49-F238E27FC236}">
                <a16:creationId xmlns:a16="http://schemas.microsoft.com/office/drawing/2014/main" id="{CC8F9701-F68B-C658-A7A5-F7B9ECCA971C}"/>
              </a:ext>
            </a:extLst>
          </p:cNvPr>
          <p:cNvPicPr>
            <a:picLocks noChangeAspect="1"/>
          </p:cNvPicPr>
          <p:nvPr/>
        </p:nvPicPr>
        <p:blipFill>
          <a:blip r:embed="rId4"/>
          <a:stretch>
            <a:fillRect/>
          </a:stretch>
        </p:blipFill>
        <p:spPr>
          <a:xfrm>
            <a:off x="6172199" y="3286125"/>
            <a:ext cx="4505325" cy="3060886"/>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914400" y="18255"/>
            <a:ext cx="10515600" cy="1325563"/>
          </a:xfrm>
        </p:spPr>
        <p:txBody>
          <a:bodyPr/>
          <a:lstStyle/>
          <a:p>
            <a:r>
              <a:rPr lang="en-US" dirty="0"/>
              <a:t>RESULTS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4206419" cy="4019363"/>
          </a:xfrm>
        </p:spPr>
        <p:txBody>
          <a:bodyPr/>
          <a:lstStyle/>
          <a:p>
            <a:pPr marL="0" indent="0">
              <a:buNone/>
            </a:pPr>
            <a:r>
              <a:rPr lang="en-US" dirty="0" err="1"/>
              <a:t>Visualisation</a:t>
            </a:r>
            <a:r>
              <a:rPr lang="en-US" dirty="0"/>
              <a:t> Charts</a:t>
            </a:r>
          </a:p>
          <a:p>
            <a:pPr marL="0" indent="0">
              <a:buNone/>
            </a:pPr>
            <a:r>
              <a:rPr lang="en-US" sz="2000" dirty="0">
                <a:solidFill>
                  <a:schemeClr val="tx1"/>
                </a:solidFill>
              </a:rPr>
              <a:t>During our Exploratory data we visualized using various types of methods. This is to help us extract different </a:t>
            </a:r>
            <a:r>
              <a:rPr lang="en-US" sz="2000" dirty="0" err="1">
                <a:solidFill>
                  <a:schemeClr val="tx1"/>
                </a:solidFill>
              </a:rPr>
              <a:t>informations</a:t>
            </a:r>
            <a:r>
              <a:rPr lang="en-US" sz="2000" dirty="0">
                <a:solidFill>
                  <a:schemeClr val="tx1"/>
                </a:solidFill>
              </a:rPr>
              <a:t> from the data.</a:t>
            </a:r>
          </a:p>
          <a:p>
            <a:pPr marL="0" indent="0">
              <a:buNone/>
            </a:pPr>
            <a:r>
              <a:rPr lang="en-US" sz="2000" dirty="0">
                <a:solidFill>
                  <a:schemeClr val="tx1"/>
                </a:solidFill>
              </a:rPr>
              <a:t>These includes:</a:t>
            </a:r>
          </a:p>
          <a:p>
            <a:r>
              <a:rPr lang="en-US" sz="2000" dirty="0">
                <a:solidFill>
                  <a:schemeClr val="tx1"/>
                </a:solidFill>
              </a:rPr>
              <a:t>Scatter plots</a:t>
            </a:r>
          </a:p>
          <a:p>
            <a:r>
              <a:rPr lang="en-US" sz="2000" dirty="0">
                <a:solidFill>
                  <a:schemeClr val="tx1"/>
                </a:solidFill>
              </a:rPr>
              <a:t>Categorical plot</a:t>
            </a:r>
          </a:p>
          <a:p>
            <a:r>
              <a:rPr lang="en-US" sz="2000" dirty="0">
                <a:solidFill>
                  <a:schemeClr val="tx1"/>
                </a:solidFill>
              </a:rPr>
              <a:t>Bar plot</a:t>
            </a:r>
          </a:p>
          <a:p>
            <a:r>
              <a:rPr lang="en-US" sz="2000" dirty="0">
                <a:solidFill>
                  <a:schemeClr val="tx1"/>
                </a:solidFill>
              </a:rPr>
              <a:t>Line plot</a:t>
            </a:r>
          </a:p>
        </p:txBody>
      </p:sp>
      <p:pic>
        <p:nvPicPr>
          <p:cNvPr id="10" name="Content Placeholder 9">
            <a:extLst>
              <a:ext uri="{FF2B5EF4-FFF2-40B4-BE49-F238E27FC236}">
                <a16:creationId xmlns:a16="http://schemas.microsoft.com/office/drawing/2014/main" id="{C92D3990-554D-B723-CEB8-CC10732D3B7C}"/>
              </a:ext>
            </a:extLst>
          </p:cNvPr>
          <p:cNvPicPr>
            <a:picLocks noGrp="1" noChangeAspect="1"/>
          </p:cNvPicPr>
          <p:nvPr>
            <p:ph sz="half" idx="2"/>
          </p:nvPr>
        </p:nvPicPr>
        <p:blipFill>
          <a:blip r:embed="rId2"/>
          <a:stretch>
            <a:fillRect/>
          </a:stretch>
        </p:blipFill>
        <p:spPr>
          <a:xfrm>
            <a:off x="5020235" y="1825625"/>
            <a:ext cx="6333565" cy="4019363"/>
          </a:xfrm>
        </p:spPr>
      </p:pic>
    </p:spTree>
    <p:extLst>
      <p:ext uri="{BB962C8B-B14F-4D97-AF65-F5344CB8AC3E}">
        <p14:creationId xmlns:p14="http://schemas.microsoft.com/office/powerpoint/2010/main" val="2659604895"/>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1965</TotalTime>
  <Words>730</Words>
  <Application>Microsoft Office PowerPoint</Application>
  <PresentationFormat>Widescreen</PresentationFormat>
  <Paragraphs>97</Paragraphs>
  <Slides>22</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Abadi</vt:lpstr>
      <vt:lpstr>-apple-system</vt:lpstr>
      <vt:lpstr>Arial</vt:lpstr>
      <vt:lpstr>Calibri</vt:lpstr>
      <vt:lpstr>Helv</vt:lpstr>
      <vt:lpstr>Helvetica Neue</vt:lpstr>
      <vt:lpstr>IBM Plex Mono SemiBold</vt:lpstr>
      <vt:lpstr>IBM Plex Mono Text</vt:lpstr>
      <vt:lpstr>IBM Plex Sans Text</vt:lpstr>
      <vt:lpstr>Source Sans Pro</vt:lpstr>
      <vt:lpstr>SLIDE_TEMPLATE_skill_network</vt:lpstr>
      <vt:lpstr>Space X Falcon 9 First Stage Landing </vt:lpstr>
      <vt:lpstr>OUTLINE</vt:lpstr>
      <vt:lpstr>EXECUTIVE SUMMARY</vt:lpstr>
      <vt:lpstr>INTRODUCTION</vt:lpstr>
      <vt:lpstr>METHODOLOGY</vt:lpstr>
      <vt:lpstr>Data collection using API</vt:lpstr>
      <vt:lpstr>Data extraction using BeautifulSoup</vt:lpstr>
      <vt:lpstr>RESULTS</vt:lpstr>
      <vt:lpstr>RESULTS</vt:lpstr>
      <vt:lpstr>RESULTS</vt:lpstr>
      <vt:lpstr>RESULTS</vt:lpstr>
      <vt:lpstr>Report</vt:lpstr>
      <vt:lpstr>EDA with SQL</vt:lpstr>
      <vt:lpstr>Insights Drawn</vt:lpstr>
      <vt:lpstr>Insights Drawn</vt:lpstr>
      <vt:lpstr>Insights Drawn</vt:lpstr>
      <vt:lpstr>Insights Drawn</vt:lpstr>
      <vt:lpstr>Insights Drawn</vt:lpstr>
      <vt:lpstr>Insights Drawn </vt:lpstr>
      <vt:lpstr>Interactive Maps with Folium results slides</vt:lpstr>
      <vt:lpstr>Interactive Maps with Folium results slides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George Sylva</cp:lastModifiedBy>
  <cp:revision>19</cp:revision>
  <dcterms:created xsi:type="dcterms:W3CDTF">2020-10-28T18:29:43Z</dcterms:created>
  <dcterms:modified xsi:type="dcterms:W3CDTF">2023-07-17T14:34:37Z</dcterms:modified>
</cp:coreProperties>
</file>