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56" r:id="rId5"/>
    <p:sldId id="257" r:id="rId6"/>
    <p:sldId id="260" r:id="rId7"/>
    <p:sldId id="261" r:id="rId8"/>
    <p:sldId id="262" r:id="rId9"/>
    <p:sldId id="285" r:id="rId10"/>
    <p:sldId id="286" r:id="rId11"/>
    <p:sldId id="263" r:id="rId12"/>
    <p:sldId id="279" r:id="rId13"/>
    <p:sldId id="280" r:id="rId14"/>
    <p:sldId id="281" r:id="rId15"/>
    <p:sldId id="282" r:id="rId16"/>
    <p:sldId id="283" r:id="rId17"/>
    <p:sldId id="284" r:id="rId18"/>
    <p:sldId id="287" r:id="rId19"/>
    <p:sldId id="288" r:id="rId20"/>
    <p:sldId id="289" r:id="rId21"/>
    <p:sldId id="290" r:id="rId22"/>
    <p:sldId id="291" r:id="rId23"/>
    <p:sldId id="292" r:id="rId24"/>
    <p:sldId id="293" r:id="rId25"/>
    <p:sldId id="272" r:id="rId2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67" autoAdjust="0"/>
    <p:restoredTop sz="94291" autoAdjust="0"/>
  </p:normalViewPr>
  <p:slideViewPr>
    <p:cSldViewPr snapToGrid="0" snapToObjects="1" showGuides="1">
      <p:cViewPr varScale="1">
        <p:scale>
          <a:sx n="70" d="100"/>
          <a:sy n="70" d="100"/>
        </p:scale>
        <p:origin x="103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17-Jul-2023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3889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2554540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2438518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4.jp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5" Type="http://schemas.openxmlformats.org/officeDocument/2006/relationships/customXml" Target="../ink/ink9.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hyperlink" Target="https://www.goodfreephotos.com/united-states/florida/other/rocket-taking-off-from-cape-canaveral-florida.jpg.php" TargetMode="Externa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6.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CD79EA1-D0B2-AADB-C6A8-A965A20CDB7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38201" y="1412922"/>
            <a:ext cx="10515597" cy="4397262"/>
          </a:xfrm>
          <a:prstGeom prst="rect">
            <a:avLst/>
          </a:prstGeom>
        </p:spPr>
      </p:pic>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1825624"/>
            <a:ext cx="2900302" cy="3732134"/>
          </a:xfrm>
        </p:spPr>
        <p:txBody>
          <a:bodyPr anchor="ctr">
            <a:normAutofit/>
          </a:bodyPr>
          <a:lstStyle/>
          <a:p>
            <a:r>
              <a:rPr lang="en-US" b="1" i="0" dirty="0">
                <a:solidFill>
                  <a:srgbClr val="000000"/>
                </a:solidFill>
                <a:effectLst/>
                <a:latin typeface="Helvetica Neue"/>
              </a:rPr>
              <a:t>Space X Falcon 9 First Stage Landing</a:t>
            </a:r>
            <a:br>
              <a:rPr lang="en-US" b="1" i="0" dirty="0">
                <a:solidFill>
                  <a:srgbClr val="000000"/>
                </a:solidFill>
                <a:effectLst/>
                <a:latin typeface="Helvetica Neue"/>
              </a:rPr>
            </a:b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8928846" y="4733365"/>
            <a:ext cx="2424953" cy="824393"/>
          </a:xfrm>
        </p:spPr>
        <p:txBody>
          <a:bodyPr>
            <a:normAutofit/>
          </a:bodyPr>
          <a:lstStyle/>
          <a:p>
            <a:pPr marL="0" indent="0">
              <a:buNone/>
            </a:pPr>
            <a:r>
              <a:rPr lang="en-US" sz="1600" dirty="0"/>
              <a:t>By </a:t>
            </a:r>
          </a:p>
          <a:p>
            <a:pPr marL="0" indent="0">
              <a:buNone/>
            </a:pPr>
            <a:r>
              <a:rPr lang="en-US" sz="2400" dirty="0"/>
              <a:t>George Sylva</a:t>
            </a:r>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636-EB11-4BD9-4D29-5C30087F58F7}"/>
              </a:ext>
            </a:extLst>
          </p:cNvPr>
          <p:cNvSpPr>
            <a:spLocks noGrp="1"/>
          </p:cNvSpPr>
          <p:nvPr>
            <p:ph type="title"/>
          </p:nvPr>
        </p:nvSpPr>
        <p:spPr/>
        <p:txBody>
          <a:bodyPr/>
          <a:lstStyle/>
          <a:p>
            <a:r>
              <a:rPr lang="en-US" dirty="0"/>
              <a:t>RESULTS</a:t>
            </a:r>
            <a:endParaRPr lang="en-GB" dirty="0"/>
          </a:p>
        </p:txBody>
      </p:sp>
      <p:pic>
        <p:nvPicPr>
          <p:cNvPr id="6" name="Content Placeholder 5">
            <a:extLst>
              <a:ext uri="{FF2B5EF4-FFF2-40B4-BE49-F238E27FC236}">
                <a16:creationId xmlns:a16="http://schemas.microsoft.com/office/drawing/2014/main" id="{C2F624F1-7C1E-83D5-987E-5179D2DC7183}"/>
              </a:ext>
            </a:extLst>
          </p:cNvPr>
          <p:cNvPicPr>
            <a:picLocks noGrp="1" noChangeAspect="1"/>
          </p:cNvPicPr>
          <p:nvPr>
            <p:ph sz="half" idx="1"/>
          </p:nvPr>
        </p:nvPicPr>
        <p:blipFill>
          <a:blip r:embed="rId3"/>
          <a:stretch>
            <a:fillRect/>
          </a:stretch>
        </p:blipFill>
        <p:spPr>
          <a:xfrm>
            <a:off x="838200" y="1846730"/>
            <a:ext cx="5181600" cy="3980866"/>
          </a:xfrm>
        </p:spPr>
      </p:pic>
      <p:pic>
        <p:nvPicPr>
          <p:cNvPr id="12" name="Content Placeholder 11">
            <a:extLst>
              <a:ext uri="{FF2B5EF4-FFF2-40B4-BE49-F238E27FC236}">
                <a16:creationId xmlns:a16="http://schemas.microsoft.com/office/drawing/2014/main" id="{46426581-5947-0B9F-4529-1ED9645AFDC9}"/>
              </a:ext>
            </a:extLst>
          </p:cNvPr>
          <p:cNvPicPr>
            <a:picLocks noGrp="1" noChangeAspect="1"/>
          </p:cNvPicPr>
          <p:nvPr>
            <p:ph sz="half" idx="2"/>
          </p:nvPr>
        </p:nvPicPr>
        <p:blipFill>
          <a:blip r:embed="rId4"/>
          <a:stretch>
            <a:fillRect/>
          </a:stretch>
        </p:blipFill>
        <p:spPr>
          <a:xfrm>
            <a:off x="6019799" y="1690688"/>
            <a:ext cx="5544671" cy="3831571"/>
          </a:xfrm>
        </p:spPr>
      </p:pic>
    </p:spTree>
    <p:extLst>
      <p:ext uri="{BB962C8B-B14F-4D97-AF65-F5344CB8AC3E}">
        <p14:creationId xmlns:p14="http://schemas.microsoft.com/office/powerpoint/2010/main" val="48100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1675-23D9-E933-4D71-81F3C4731307}"/>
              </a:ext>
            </a:extLst>
          </p:cNvPr>
          <p:cNvSpPr>
            <a:spLocks noGrp="1"/>
          </p:cNvSpPr>
          <p:nvPr>
            <p:ph type="title"/>
          </p:nvPr>
        </p:nvSpPr>
        <p:spPr/>
        <p:txBody>
          <a:bodyPr/>
          <a:lstStyle/>
          <a:p>
            <a:r>
              <a:rPr lang="en-US" dirty="0"/>
              <a:t>RESULTS</a:t>
            </a:r>
            <a:endParaRPr lang="en-GB" dirty="0"/>
          </a:p>
        </p:txBody>
      </p:sp>
      <p:pic>
        <p:nvPicPr>
          <p:cNvPr id="6" name="Content Placeholder 5">
            <a:extLst>
              <a:ext uri="{FF2B5EF4-FFF2-40B4-BE49-F238E27FC236}">
                <a16:creationId xmlns:a16="http://schemas.microsoft.com/office/drawing/2014/main" id="{9A9785D7-75D0-1D25-C02A-BB5459CF7B2F}"/>
              </a:ext>
            </a:extLst>
          </p:cNvPr>
          <p:cNvPicPr>
            <a:picLocks noGrp="1" noChangeAspect="1"/>
          </p:cNvPicPr>
          <p:nvPr>
            <p:ph sz="half" idx="1"/>
          </p:nvPr>
        </p:nvPicPr>
        <p:blipFill>
          <a:blip r:embed="rId2"/>
          <a:stretch>
            <a:fillRect/>
          </a:stretch>
        </p:blipFill>
        <p:spPr>
          <a:xfrm>
            <a:off x="838200" y="2097741"/>
            <a:ext cx="6543260" cy="3621322"/>
          </a:xfrm>
        </p:spPr>
      </p:pic>
      <p:sp>
        <p:nvSpPr>
          <p:cNvPr id="4" name="Content Placeholder 3">
            <a:extLst>
              <a:ext uri="{FF2B5EF4-FFF2-40B4-BE49-F238E27FC236}">
                <a16:creationId xmlns:a16="http://schemas.microsoft.com/office/drawing/2014/main" id="{6D5DE000-B0A0-4AD1-8295-98E5EF75A354}"/>
              </a:ext>
            </a:extLst>
          </p:cNvPr>
          <p:cNvSpPr>
            <a:spLocks noGrp="1"/>
          </p:cNvSpPr>
          <p:nvPr>
            <p:ph sz="half" idx="2"/>
          </p:nvPr>
        </p:nvSpPr>
        <p:spPr>
          <a:xfrm>
            <a:off x="7381460" y="1825625"/>
            <a:ext cx="3972339" cy="4351338"/>
          </a:xfrm>
        </p:spPr>
        <p:txBody>
          <a:bodyPr/>
          <a:lstStyle/>
          <a:p>
            <a:pPr marL="0" indent="0">
              <a:buNone/>
            </a:pPr>
            <a:r>
              <a:rPr lang="en-US" dirty="0">
                <a:solidFill>
                  <a:schemeClr val="tx1"/>
                </a:solidFill>
              </a:rPr>
              <a:t>From our various plots we can deduce the following:</a:t>
            </a:r>
          </a:p>
          <a:p>
            <a:r>
              <a:rPr lang="en-US" sz="2000" dirty="0">
                <a:solidFill>
                  <a:schemeClr val="tx1"/>
                </a:solidFill>
              </a:rPr>
              <a:t>Launch site CCAFS SLC40 has the highest number of flights</a:t>
            </a:r>
          </a:p>
          <a:p>
            <a:r>
              <a:rPr lang="en-US" sz="2000" dirty="0">
                <a:solidFill>
                  <a:schemeClr val="tx1"/>
                </a:solidFill>
              </a:rPr>
              <a:t>Orbit SSO has the highest number of successful flights</a:t>
            </a:r>
          </a:p>
          <a:p>
            <a:endParaRPr lang="en-GB" dirty="0"/>
          </a:p>
        </p:txBody>
      </p:sp>
    </p:spTree>
    <p:extLst>
      <p:ext uri="{BB962C8B-B14F-4D97-AF65-F5344CB8AC3E}">
        <p14:creationId xmlns:p14="http://schemas.microsoft.com/office/powerpoint/2010/main" val="148556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D303-ED88-9693-0910-4CC010E132CE}"/>
              </a:ext>
            </a:extLst>
          </p:cNvPr>
          <p:cNvSpPr>
            <a:spLocks noGrp="1"/>
          </p:cNvSpPr>
          <p:nvPr>
            <p:ph type="title"/>
          </p:nvPr>
        </p:nvSpPr>
        <p:spPr/>
        <p:txBody>
          <a:bodyPr/>
          <a:lstStyle/>
          <a:p>
            <a:r>
              <a:rPr lang="en-US" dirty="0"/>
              <a:t>Report</a:t>
            </a:r>
            <a:endParaRPr lang="en-GB" dirty="0"/>
          </a:p>
        </p:txBody>
      </p:sp>
      <p:sp>
        <p:nvSpPr>
          <p:cNvPr id="4" name="Content Placeholder 3">
            <a:extLst>
              <a:ext uri="{FF2B5EF4-FFF2-40B4-BE49-F238E27FC236}">
                <a16:creationId xmlns:a16="http://schemas.microsoft.com/office/drawing/2014/main" id="{990E444C-63DA-239A-18FD-9B081D913AE8}"/>
              </a:ext>
            </a:extLst>
          </p:cNvPr>
          <p:cNvSpPr>
            <a:spLocks noGrp="1"/>
          </p:cNvSpPr>
          <p:nvPr>
            <p:ph sz="half" idx="2"/>
          </p:nvPr>
        </p:nvSpPr>
        <p:spPr>
          <a:xfrm>
            <a:off x="8706678" y="1825625"/>
            <a:ext cx="2647122" cy="4351338"/>
          </a:xfrm>
        </p:spPr>
        <p:txBody>
          <a:bodyPr>
            <a:normAutofit/>
          </a:bodyPr>
          <a:lstStyle/>
          <a:p>
            <a:r>
              <a:rPr lang="en-US" sz="2000" dirty="0">
                <a:solidFill>
                  <a:schemeClr val="tx1"/>
                </a:solidFill>
              </a:rPr>
              <a:t>The year with the Space X had the most successful rate between 2013 to 2020 are both 2017 and 2019</a:t>
            </a:r>
            <a:endParaRPr lang="en-GB" sz="2000" dirty="0">
              <a:solidFill>
                <a:schemeClr val="tx1"/>
              </a:solidFill>
            </a:endParaRPr>
          </a:p>
        </p:txBody>
      </p:sp>
      <p:pic>
        <p:nvPicPr>
          <p:cNvPr id="10" name="Content Placeholder 9">
            <a:extLst>
              <a:ext uri="{FF2B5EF4-FFF2-40B4-BE49-F238E27FC236}">
                <a16:creationId xmlns:a16="http://schemas.microsoft.com/office/drawing/2014/main" id="{5FB34152-4CB4-7CA8-FBCB-ABAE5CC0409A}"/>
              </a:ext>
            </a:extLst>
          </p:cNvPr>
          <p:cNvPicPr>
            <a:picLocks noGrp="1" noChangeAspect="1"/>
          </p:cNvPicPr>
          <p:nvPr>
            <p:ph sz="half" idx="1"/>
          </p:nvPr>
        </p:nvPicPr>
        <p:blipFill>
          <a:blip r:embed="rId2"/>
          <a:stretch>
            <a:fillRect/>
          </a:stretch>
        </p:blipFill>
        <p:spPr>
          <a:xfrm>
            <a:off x="838200" y="1846728"/>
            <a:ext cx="7868478" cy="4465172"/>
          </a:xfrm>
        </p:spPr>
      </p:pic>
    </p:spTree>
    <p:extLst>
      <p:ext uri="{BB962C8B-B14F-4D97-AF65-F5344CB8AC3E}">
        <p14:creationId xmlns:p14="http://schemas.microsoft.com/office/powerpoint/2010/main" val="295556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3CAB-59A2-32CC-D564-352E48607545}"/>
              </a:ext>
            </a:extLst>
          </p:cNvPr>
          <p:cNvSpPr>
            <a:spLocks noGrp="1"/>
          </p:cNvSpPr>
          <p:nvPr>
            <p:ph type="title"/>
          </p:nvPr>
        </p:nvSpPr>
        <p:spPr/>
        <p:txBody>
          <a:bodyPr/>
          <a:lstStyle/>
          <a:p>
            <a:r>
              <a:rPr lang="en-US" dirty="0"/>
              <a:t>EDA with SQL</a:t>
            </a:r>
            <a:endParaRPr lang="en-GB" dirty="0"/>
          </a:p>
        </p:txBody>
      </p:sp>
      <p:pic>
        <p:nvPicPr>
          <p:cNvPr id="6" name="Content Placeholder 5">
            <a:extLst>
              <a:ext uri="{FF2B5EF4-FFF2-40B4-BE49-F238E27FC236}">
                <a16:creationId xmlns:a16="http://schemas.microsoft.com/office/drawing/2014/main" id="{9BA2A439-C06E-D3FE-E83C-DC8F028425C6}"/>
              </a:ext>
            </a:extLst>
          </p:cNvPr>
          <p:cNvPicPr>
            <a:picLocks noGrp="1" noChangeAspect="1"/>
          </p:cNvPicPr>
          <p:nvPr>
            <p:ph sz="half" idx="1"/>
          </p:nvPr>
        </p:nvPicPr>
        <p:blipFill>
          <a:blip r:embed="rId2"/>
          <a:stretch>
            <a:fillRect/>
          </a:stretch>
        </p:blipFill>
        <p:spPr>
          <a:xfrm>
            <a:off x="838200" y="1690688"/>
            <a:ext cx="5181600" cy="3883743"/>
          </a:xfrm>
        </p:spPr>
      </p:pic>
      <p:pic>
        <p:nvPicPr>
          <p:cNvPr id="8" name="Content Placeholder 7">
            <a:extLst>
              <a:ext uri="{FF2B5EF4-FFF2-40B4-BE49-F238E27FC236}">
                <a16:creationId xmlns:a16="http://schemas.microsoft.com/office/drawing/2014/main" id="{C7EA90F9-5301-2F1D-9C97-A4B35079E6DA}"/>
              </a:ext>
            </a:extLst>
          </p:cNvPr>
          <p:cNvPicPr>
            <a:picLocks noGrp="1" noChangeAspect="1"/>
          </p:cNvPicPr>
          <p:nvPr>
            <p:ph sz="half" idx="2"/>
          </p:nvPr>
        </p:nvPicPr>
        <p:blipFill>
          <a:blip r:embed="rId3"/>
          <a:stretch>
            <a:fillRect/>
          </a:stretch>
        </p:blipFill>
        <p:spPr>
          <a:xfrm>
            <a:off x="6172200" y="2008093"/>
            <a:ext cx="5181600" cy="3693459"/>
          </a:xfrm>
        </p:spPr>
      </p:pic>
    </p:spTree>
    <p:extLst>
      <p:ext uri="{BB962C8B-B14F-4D97-AF65-F5344CB8AC3E}">
        <p14:creationId xmlns:p14="http://schemas.microsoft.com/office/powerpoint/2010/main" val="331443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39556-74FC-46A8-0EB8-ED1E6238D46D}"/>
              </a:ext>
            </a:extLst>
          </p:cNvPr>
          <p:cNvSpPr>
            <a:spLocks noGrp="1"/>
          </p:cNvSpPr>
          <p:nvPr>
            <p:ph type="title"/>
          </p:nvPr>
        </p:nvSpPr>
        <p:spPr/>
        <p:txBody>
          <a:bodyPr/>
          <a:lstStyle/>
          <a:p>
            <a:r>
              <a:rPr lang="en-US" dirty="0"/>
              <a:t>Insights Drawn</a:t>
            </a:r>
            <a:endParaRPr lang="en-GB" dirty="0"/>
          </a:p>
        </p:txBody>
      </p:sp>
      <p:pic>
        <p:nvPicPr>
          <p:cNvPr id="6" name="Content Placeholder 5">
            <a:extLst>
              <a:ext uri="{FF2B5EF4-FFF2-40B4-BE49-F238E27FC236}">
                <a16:creationId xmlns:a16="http://schemas.microsoft.com/office/drawing/2014/main" id="{03200894-A458-DBBA-0DA8-D7813DAA6691}"/>
              </a:ext>
            </a:extLst>
          </p:cNvPr>
          <p:cNvPicPr>
            <a:picLocks noGrp="1" noChangeAspect="1"/>
          </p:cNvPicPr>
          <p:nvPr>
            <p:ph sz="half" idx="1"/>
          </p:nvPr>
        </p:nvPicPr>
        <p:blipFill>
          <a:blip r:embed="rId2"/>
          <a:stretch>
            <a:fillRect/>
          </a:stretch>
        </p:blipFill>
        <p:spPr>
          <a:xfrm>
            <a:off x="1204913" y="1825625"/>
            <a:ext cx="5646462" cy="4118769"/>
          </a:xfrm>
        </p:spPr>
      </p:pic>
      <p:sp>
        <p:nvSpPr>
          <p:cNvPr id="4" name="Content Placeholder 3">
            <a:extLst>
              <a:ext uri="{FF2B5EF4-FFF2-40B4-BE49-F238E27FC236}">
                <a16:creationId xmlns:a16="http://schemas.microsoft.com/office/drawing/2014/main" id="{ADCD5F9E-8FC5-73BE-EF08-DC6547B06E93}"/>
              </a:ext>
            </a:extLst>
          </p:cNvPr>
          <p:cNvSpPr>
            <a:spLocks noGrp="1"/>
          </p:cNvSpPr>
          <p:nvPr>
            <p:ph sz="half" idx="2"/>
          </p:nvPr>
        </p:nvSpPr>
        <p:spPr>
          <a:xfrm>
            <a:off x="7845287" y="1825625"/>
            <a:ext cx="3508513" cy="1209123"/>
          </a:xfrm>
        </p:spPr>
        <p:txBody>
          <a:bodyPr>
            <a:normAutofit/>
          </a:bodyPr>
          <a:lstStyle/>
          <a:p>
            <a:r>
              <a:rPr lang="en-US" sz="2600" dirty="0">
                <a:solidFill>
                  <a:schemeClr val="tx1"/>
                </a:solidFill>
              </a:rPr>
              <a:t>Total number of successful mission outcomes = 98</a:t>
            </a:r>
            <a:endParaRPr lang="en-GB" sz="2600" dirty="0">
              <a:solidFill>
                <a:schemeClr val="tx1"/>
              </a:solidFill>
            </a:endParaRPr>
          </a:p>
        </p:txBody>
      </p:sp>
    </p:spTree>
    <p:extLst>
      <p:ext uri="{BB962C8B-B14F-4D97-AF65-F5344CB8AC3E}">
        <p14:creationId xmlns:p14="http://schemas.microsoft.com/office/powerpoint/2010/main" val="2666759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4CA1-370A-1BC8-FC60-085E1ADD838C}"/>
              </a:ext>
            </a:extLst>
          </p:cNvPr>
          <p:cNvSpPr>
            <a:spLocks noGrp="1"/>
          </p:cNvSpPr>
          <p:nvPr>
            <p:ph type="title"/>
          </p:nvPr>
        </p:nvSpPr>
        <p:spPr/>
        <p:txBody>
          <a:bodyPr/>
          <a:lstStyle/>
          <a:p>
            <a:r>
              <a:rPr lang="en-US" dirty="0"/>
              <a:t>Insights Drawn</a:t>
            </a:r>
            <a:endParaRPr lang="en-GB" dirty="0"/>
          </a:p>
        </p:txBody>
      </p:sp>
      <p:pic>
        <p:nvPicPr>
          <p:cNvPr id="6" name="Content Placeholder 5">
            <a:extLst>
              <a:ext uri="{FF2B5EF4-FFF2-40B4-BE49-F238E27FC236}">
                <a16:creationId xmlns:a16="http://schemas.microsoft.com/office/drawing/2014/main" id="{013BFB4F-154F-CADE-2BDA-DB959274B440}"/>
              </a:ext>
            </a:extLst>
          </p:cNvPr>
          <p:cNvPicPr>
            <a:picLocks noGrp="1" noChangeAspect="1"/>
          </p:cNvPicPr>
          <p:nvPr>
            <p:ph sz="half" idx="1"/>
          </p:nvPr>
        </p:nvPicPr>
        <p:blipFill>
          <a:blip r:embed="rId2"/>
          <a:stretch>
            <a:fillRect/>
          </a:stretch>
        </p:blipFill>
        <p:spPr>
          <a:xfrm>
            <a:off x="838199" y="1690687"/>
            <a:ext cx="7258879" cy="4486275"/>
          </a:xfrm>
        </p:spPr>
      </p:pic>
      <p:sp>
        <p:nvSpPr>
          <p:cNvPr id="4" name="Content Placeholder 3">
            <a:extLst>
              <a:ext uri="{FF2B5EF4-FFF2-40B4-BE49-F238E27FC236}">
                <a16:creationId xmlns:a16="http://schemas.microsoft.com/office/drawing/2014/main" id="{6CDCE0E1-C24C-6B01-9217-41A4802669A5}"/>
              </a:ext>
            </a:extLst>
          </p:cNvPr>
          <p:cNvSpPr>
            <a:spLocks noGrp="1"/>
          </p:cNvSpPr>
          <p:nvPr>
            <p:ph sz="half" idx="2"/>
          </p:nvPr>
        </p:nvSpPr>
        <p:spPr>
          <a:xfrm>
            <a:off x="8097078" y="1825625"/>
            <a:ext cx="3256722" cy="4351338"/>
          </a:xfrm>
        </p:spPr>
        <p:txBody>
          <a:bodyPr>
            <a:normAutofit/>
          </a:bodyPr>
          <a:lstStyle/>
          <a:p>
            <a:pPr marL="0" indent="0">
              <a:buNone/>
            </a:pPr>
            <a:r>
              <a:rPr lang="en-US" sz="2600" dirty="0">
                <a:solidFill>
                  <a:schemeClr val="tx1"/>
                </a:solidFill>
              </a:rPr>
              <a:t>First successful landing date is on 01/08/2018.</a:t>
            </a:r>
            <a:endParaRPr lang="en-GB" sz="2600" dirty="0">
              <a:solidFill>
                <a:schemeClr val="tx1"/>
              </a:solidFill>
            </a:endParaRPr>
          </a:p>
        </p:txBody>
      </p:sp>
    </p:spTree>
    <p:extLst>
      <p:ext uri="{BB962C8B-B14F-4D97-AF65-F5344CB8AC3E}">
        <p14:creationId xmlns:p14="http://schemas.microsoft.com/office/powerpoint/2010/main" val="3548839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953E-FF68-92C4-3FEF-18478DDE5007}"/>
              </a:ext>
            </a:extLst>
          </p:cNvPr>
          <p:cNvSpPr>
            <a:spLocks noGrp="1"/>
          </p:cNvSpPr>
          <p:nvPr>
            <p:ph type="title"/>
          </p:nvPr>
        </p:nvSpPr>
        <p:spPr/>
        <p:txBody>
          <a:bodyPr/>
          <a:lstStyle/>
          <a:p>
            <a:r>
              <a:rPr lang="en-US" dirty="0"/>
              <a:t>Insights Drawn</a:t>
            </a:r>
            <a:endParaRPr lang="en-GB" dirty="0"/>
          </a:p>
        </p:txBody>
      </p:sp>
      <p:pic>
        <p:nvPicPr>
          <p:cNvPr id="6" name="Content Placeholder 5">
            <a:extLst>
              <a:ext uri="{FF2B5EF4-FFF2-40B4-BE49-F238E27FC236}">
                <a16:creationId xmlns:a16="http://schemas.microsoft.com/office/drawing/2014/main" id="{9D2E4B71-1A4A-4757-2419-0FE50C429EE6}"/>
              </a:ext>
            </a:extLst>
          </p:cNvPr>
          <p:cNvPicPr>
            <a:picLocks noGrp="1" noChangeAspect="1"/>
          </p:cNvPicPr>
          <p:nvPr>
            <p:ph sz="half" idx="1"/>
          </p:nvPr>
        </p:nvPicPr>
        <p:blipFill>
          <a:blip r:embed="rId2"/>
          <a:stretch>
            <a:fillRect/>
          </a:stretch>
        </p:blipFill>
        <p:spPr>
          <a:xfrm>
            <a:off x="838199" y="1865382"/>
            <a:ext cx="6742043" cy="3925818"/>
          </a:xfrm>
        </p:spPr>
      </p:pic>
      <p:sp>
        <p:nvSpPr>
          <p:cNvPr id="4" name="Content Placeholder 3">
            <a:extLst>
              <a:ext uri="{FF2B5EF4-FFF2-40B4-BE49-F238E27FC236}">
                <a16:creationId xmlns:a16="http://schemas.microsoft.com/office/drawing/2014/main" id="{EDCE5F99-42D9-E19B-111E-DD7509051579}"/>
              </a:ext>
            </a:extLst>
          </p:cNvPr>
          <p:cNvSpPr>
            <a:spLocks noGrp="1"/>
          </p:cNvSpPr>
          <p:nvPr>
            <p:ph sz="half" idx="2"/>
          </p:nvPr>
        </p:nvSpPr>
        <p:spPr>
          <a:xfrm>
            <a:off x="7686260" y="1825625"/>
            <a:ext cx="3667539" cy="4351338"/>
          </a:xfrm>
        </p:spPr>
        <p:txBody>
          <a:bodyPr>
            <a:normAutofit/>
          </a:bodyPr>
          <a:lstStyle/>
          <a:p>
            <a:pPr marL="0" indent="0">
              <a:buNone/>
            </a:pPr>
            <a:r>
              <a:rPr lang="en-US" sz="2000" dirty="0">
                <a:solidFill>
                  <a:schemeClr val="tx1"/>
                </a:solidFill>
              </a:rPr>
              <a:t>Number of launches on each site</a:t>
            </a:r>
          </a:p>
          <a:p>
            <a:r>
              <a:rPr lang="en-US" sz="2000" dirty="0">
                <a:solidFill>
                  <a:schemeClr val="tx1"/>
                </a:solidFill>
              </a:rPr>
              <a:t>CCAFS SLC40 = 55</a:t>
            </a:r>
          </a:p>
          <a:p>
            <a:r>
              <a:rPr lang="en-US" sz="2000" dirty="0">
                <a:solidFill>
                  <a:schemeClr val="tx1"/>
                </a:solidFill>
              </a:rPr>
              <a:t>KSC LC39A = 22</a:t>
            </a:r>
          </a:p>
          <a:p>
            <a:r>
              <a:rPr lang="en-GB" sz="2000" dirty="0">
                <a:solidFill>
                  <a:schemeClr val="tx1"/>
                </a:solidFill>
              </a:rPr>
              <a:t>VAFB SLC4E = 13</a:t>
            </a:r>
          </a:p>
        </p:txBody>
      </p:sp>
    </p:spTree>
    <p:extLst>
      <p:ext uri="{BB962C8B-B14F-4D97-AF65-F5344CB8AC3E}">
        <p14:creationId xmlns:p14="http://schemas.microsoft.com/office/powerpoint/2010/main" val="1996070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A8F3-EC5E-D084-0784-062A74EAFE38}"/>
              </a:ext>
            </a:extLst>
          </p:cNvPr>
          <p:cNvSpPr>
            <a:spLocks noGrp="1"/>
          </p:cNvSpPr>
          <p:nvPr>
            <p:ph type="title"/>
          </p:nvPr>
        </p:nvSpPr>
        <p:spPr/>
        <p:txBody>
          <a:bodyPr/>
          <a:lstStyle/>
          <a:p>
            <a:r>
              <a:rPr lang="en-US" dirty="0"/>
              <a:t>Insights Drawn</a:t>
            </a:r>
            <a:endParaRPr lang="en-GB" dirty="0"/>
          </a:p>
        </p:txBody>
      </p:sp>
      <p:pic>
        <p:nvPicPr>
          <p:cNvPr id="6" name="Content Placeholder 5">
            <a:extLst>
              <a:ext uri="{FF2B5EF4-FFF2-40B4-BE49-F238E27FC236}">
                <a16:creationId xmlns:a16="http://schemas.microsoft.com/office/drawing/2014/main" id="{58D2C897-5498-EA12-76F6-5FE6771ACF42}"/>
              </a:ext>
            </a:extLst>
          </p:cNvPr>
          <p:cNvPicPr>
            <a:picLocks noGrp="1" noChangeAspect="1"/>
          </p:cNvPicPr>
          <p:nvPr>
            <p:ph sz="half" idx="1"/>
          </p:nvPr>
        </p:nvPicPr>
        <p:blipFill>
          <a:blip r:embed="rId2"/>
          <a:stretch>
            <a:fillRect/>
          </a:stretch>
        </p:blipFill>
        <p:spPr>
          <a:xfrm>
            <a:off x="838200" y="1825624"/>
            <a:ext cx="7497417" cy="4351339"/>
          </a:xfrm>
        </p:spPr>
      </p:pic>
      <p:sp>
        <p:nvSpPr>
          <p:cNvPr id="4" name="Content Placeholder 3">
            <a:extLst>
              <a:ext uri="{FF2B5EF4-FFF2-40B4-BE49-F238E27FC236}">
                <a16:creationId xmlns:a16="http://schemas.microsoft.com/office/drawing/2014/main" id="{26722DE7-9D30-8BD5-153C-FC4DBC0CE471}"/>
              </a:ext>
            </a:extLst>
          </p:cNvPr>
          <p:cNvSpPr>
            <a:spLocks noGrp="1"/>
          </p:cNvSpPr>
          <p:nvPr>
            <p:ph sz="half" idx="2"/>
          </p:nvPr>
        </p:nvSpPr>
        <p:spPr>
          <a:xfrm>
            <a:off x="8468139" y="1825625"/>
            <a:ext cx="2885660" cy="4351338"/>
          </a:xfrm>
        </p:spPr>
        <p:txBody>
          <a:bodyPr>
            <a:normAutofit/>
          </a:bodyPr>
          <a:lstStyle/>
          <a:p>
            <a:pPr marL="0" indent="0">
              <a:buNone/>
            </a:pPr>
            <a:r>
              <a:rPr lang="en-US" sz="2000" dirty="0">
                <a:solidFill>
                  <a:schemeClr val="tx1"/>
                </a:solidFill>
              </a:rPr>
              <a:t>List of Boosters which have success in drone ship against payload&gt;4000 but &lt;6000 are </a:t>
            </a:r>
          </a:p>
          <a:p>
            <a:r>
              <a:rPr lang="en-US" sz="2000" dirty="0">
                <a:solidFill>
                  <a:schemeClr val="tx1"/>
                </a:solidFill>
              </a:rPr>
              <a:t>F9 FT B1022</a:t>
            </a:r>
          </a:p>
          <a:p>
            <a:r>
              <a:rPr lang="en-US" sz="2000" dirty="0">
                <a:solidFill>
                  <a:schemeClr val="tx1"/>
                </a:solidFill>
              </a:rPr>
              <a:t>F9 FT B1026</a:t>
            </a:r>
          </a:p>
          <a:p>
            <a:r>
              <a:rPr lang="en-US" sz="2000" dirty="0">
                <a:solidFill>
                  <a:schemeClr val="tx1"/>
                </a:solidFill>
              </a:rPr>
              <a:t>F9 FT B1021.2</a:t>
            </a:r>
          </a:p>
        </p:txBody>
      </p:sp>
    </p:spTree>
    <p:extLst>
      <p:ext uri="{BB962C8B-B14F-4D97-AF65-F5344CB8AC3E}">
        <p14:creationId xmlns:p14="http://schemas.microsoft.com/office/powerpoint/2010/main" val="410286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B222-D2F5-3BB4-DCF2-07BC8387BB2A}"/>
              </a:ext>
            </a:extLst>
          </p:cNvPr>
          <p:cNvSpPr>
            <a:spLocks noGrp="1"/>
          </p:cNvSpPr>
          <p:nvPr>
            <p:ph type="title"/>
          </p:nvPr>
        </p:nvSpPr>
        <p:spPr/>
        <p:txBody>
          <a:bodyPr/>
          <a:lstStyle/>
          <a:p>
            <a:r>
              <a:rPr lang="en-US" dirty="0"/>
              <a:t>Insights Drawn</a:t>
            </a:r>
            <a:endParaRPr lang="en-GB" dirty="0"/>
          </a:p>
        </p:txBody>
      </p:sp>
      <p:pic>
        <p:nvPicPr>
          <p:cNvPr id="6" name="Content Placeholder 5">
            <a:extLst>
              <a:ext uri="{FF2B5EF4-FFF2-40B4-BE49-F238E27FC236}">
                <a16:creationId xmlns:a16="http://schemas.microsoft.com/office/drawing/2014/main" id="{67FCF0B5-0983-1F74-E227-46B3030BAC80}"/>
              </a:ext>
            </a:extLst>
          </p:cNvPr>
          <p:cNvPicPr>
            <a:picLocks noGrp="1" noChangeAspect="1"/>
          </p:cNvPicPr>
          <p:nvPr>
            <p:ph sz="half" idx="1"/>
          </p:nvPr>
        </p:nvPicPr>
        <p:blipFill>
          <a:blip r:embed="rId2"/>
          <a:stretch>
            <a:fillRect/>
          </a:stretch>
        </p:blipFill>
        <p:spPr>
          <a:xfrm>
            <a:off x="838200" y="1825625"/>
            <a:ext cx="7351642" cy="3329471"/>
          </a:xfrm>
        </p:spPr>
      </p:pic>
      <p:sp>
        <p:nvSpPr>
          <p:cNvPr id="4" name="Content Placeholder 3">
            <a:extLst>
              <a:ext uri="{FF2B5EF4-FFF2-40B4-BE49-F238E27FC236}">
                <a16:creationId xmlns:a16="http://schemas.microsoft.com/office/drawing/2014/main" id="{109E9649-A49D-A43B-31DC-8A04D09CDA03}"/>
              </a:ext>
            </a:extLst>
          </p:cNvPr>
          <p:cNvSpPr>
            <a:spLocks noGrp="1"/>
          </p:cNvSpPr>
          <p:nvPr>
            <p:ph sz="half" idx="2"/>
          </p:nvPr>
        </p:nvSpPr>
        <p:spPr>
          <a:xfrm>
            <a:off x="8189842" y="1825625"/>
            <a:ext cx="3163957" cy="4351338"/>
          </a:xfrm>
        </p:spPr>
        <p:txBody>
          <a:bodyPr>
            <a:normAutofit/>
          </a:bodyPr>
          <a:lstStyle/>
          <a:p>
            <a:pPr marL="0" indent="0">
              <a:buNone/>
            </a:pPr>
            <a:r>
              <a:rPr lang="en-US" sz="2000" dirty="0">
                <a:solidFill>
                  <a:schemeClr val="tx1"/>
                </a:solidFill>
              </a:rPr>
              <a:t>The decision Tree model had the highest prediction accuracy score with a best score of 87.6785% or 0.876785</a:t>
            </a:r>
            <a:endParaRPr lang="en-GB" sz="2000" dirty="0">
              <a:solidFill>
                <a:schemeClr val="tx1"/>
              </a:solidFill>
            </a:endParaRPr>
          </a:p>
        </p:txBody>
      </p:sp>
    </p:spTree>
    <p:extLst>
      <p:ext uri="{BB962C8B-B14F-4D97-AF65-F5344CB8AC3E}">
        <p14:creationId xmlns:p14="http://schemas.microsoft.com/office/powerpoint/2010/main" val="2491150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B85D-75D4-0D3E-21D6-1E5833B5DE3A}"/>
              </a:ext>
            </a:extLst>
          </p:cNvPr>
          <p:cNvSpPr>
            <a:spLocks noGrp="1"/>
          </p:cNvSpPr>
          <p:nvPr>
            <p:ph type="title"/>
          </p:nvPr>
        </p:nvSpPr>
        <p:spPr/>
        <p:txBody>
          <a:bodyPr/>
          <a:lstStyle/>
          <a:p>
            <a:r>
              <a:rPr lang="en-US" dirty="0"/>
              <a:t>Insights Drawn </a:t>
            </a:r>
            <a:endParaRPr lang="en-GB" dirty="0"/>
          </a:p>
        </p:txBody>
      </p:sp>
      <p:pic>
        <p:nvPicPr>
          <p:cNvPr id="6" name="Content Placeholder 5">
            <a:extLst>
              <a:ext uri="{FF2B5EF4-FFF2-40B4-BE49-F238E27FC236}">
                <a16:creationId xmlns:a16="http://schemas.microsoft.com/office/drawing/2014/main" id="{DB1F843E-DFE0-FCCE-C6E6-0A0AEA99525A}"/>
              </a:ext>
            </a:extLst>
          </p:cNvPr>
          <p:cNvPicPr>
            <a:picLocks noGrp="1" noChangeAspect="1"/>
          </p:cNvPicPr>
          <p:nvPr>
            <p:ph sz="half" idx="1"/>
          </p:nvPr>
        </p:nvPicPr>
        <p:blipFill>
          <a:blip r:embed="rId2"/>
          <a:stretch>
            <a:fillRect/>
          </a:stretch>
        </p:blipFill>
        <p:spPr>
          <a:xfrm>
            <a:off x="838200" y="1600475"/>
            <a:ext cx="7484164" cy="4576487"/>
          </a:xfrm>
        </p:spPr>
      </p:pic>
      <p:sp>
        <p:nvSpPr>
          <p:cNvPr id="4" name="Content Placeholder 3">
            <a:extLst>
              <a:ext uri="{FF2B5EF4-FFF2-40B4-BE49-F238E27FC236}">
                <a16:creationId xmlns:a16="http://schemas.microsoft.com/office/drawing/2014/main" id="{25CA1646-657D-A7B5-F8D7-55B8D68E75A7}"/>
              </a:ext>
            </a:extLst>
          </p:cNvPr>
          <p:cNvSpPr>
            <a:spLocks noGrp="1"/>
          </p:cNvSpPr>
          <p:nvPr>
            <p:ph sz="half" idx="2"/>
          </p:nvPr>
        </p:nvSpPr>
        <p:spPr>
          <a:xfrm>
            <a:off x="8322364" y="1600476"/>
            <a:ext cx="3031435" cy="3657049"/>
          </a:xfrm>
        </p:spPr>
        <p:txBody>
          <a:bodyPr>
            <a:normAutofit/>
          </a:bodyPr>
          <a:lstStyle/>
          <a:p>
            <a:pPr marL="0" indent="0">
              <a:buNone/>
            </a:pPr>
            <a:r>
              <a:rPr lang="en-US" sz="2000" dirty="0">
                <a:solidFill>
                  <a:schemeClr val="tx1"/>
                </a:solidFill>
              </a:rPr>
              <a:t>Confusion Matrix of the Decision Tree Model is shown here; comparing True labels and Predicted labels</a:t>
            </a:r>
            <a:r>
              <a:rPr lang="en-GB" sz="2000" dirty="0">
                <a:solidFill>
                  <a:schemeClr val="tx1"/>
                </a:solidFill>
              </a:rPr>
              <a:t>.</a:t>
            </a:r>
          </a:p>
          <a:p>
            <a:pPr marL="0" indent="0">
              <a:buNone/>
            </a:pPr>
            <a:r>
              <a:rPr lang="en-GB" sz="2000" dirty="0">
                <a:solidFill>
                  <a:schemeClr val="tx1"/>
                </a:solidFill>
              </a:rPr>
              <a:t>True Labels: 12 landed</a:t>
            </a:r>
            <a:r>
              <a:rPr lang="en-US" sz="2000" dirty="0">
                <a:solidFill>
                  <a:schemeClr val="tx1"/>
                </a:solidFill>
              </a:rPr>
              <a:t>, 6 did not land</a:t>
            </a:r>
          </a:p>
          <a:p>
            <a:pPr marL="0" indent="0">
              <a:buNone/>
            </a:pPr>
            <a:r>
              <a:rPr lang="en-US" sz="2000" dirty="0">
                <a:solidFill>
                  <a:schemeClr val="tx1"/>
                </a:solidFill>
              </a:rPr>
              <a:t>Predicted Labels: 13 landed, 5 did not land </a:t>
            </a:r>
            <a:endParaRPr lang="en-GB" sz="2000" dirty="0">
              <a:solidFill>
                <a:schemeClr val="tx1"/>
              </a:solidFill>
            </a:endParaRPr>
          </a:p>
        </p:txBody>
      </p:sp>
    </p:spTree>
    <p:extLst>
      <p:ext uri="{BB962C8B-B14F-4D97-AF65-F5344CB8AC3E}">
        <p14:creationId xmlns:p14="http://schemas.microsoft.com/office/powerpoint/2010/main" val="95892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lnSpcReduction="10000"/>
          </a:bodyPr>
          <a:lstStyle/>
          <a:p>
            <a:r>
              <a:rPr lang="en-US" sz="2200" dirty="0">
                <a:solidFill>
                  <a:schemeClr val="tx1"/>
                </a:solidFill>
              </a:rPr>
              <a:t>Executive Summary</a:t>
            </a:r>
          </a:p>
          <a:p>
            <a:r>
              <a:rPr lang="en-US" sz="2200" dirty="0">
                <a:solidFill>
                  <a:schemeClr val="tx1"/>
                </a:solidFill>
              </a:rPr>
              <a:t>Introduction</a:t>
            </a:r>
          </a:p>
          <a:p>
            <a:r>
              <a:rPr lang="en-US" sz="2200" dirty="0">
                <a:solidFill>
                  <a:schemeClr val="tx1"/>
                </a:solidFill>
              </a:rPr>
              <a:t>Methodology</a:t>
            </a:r>
          </a:p>
          <a:p>
            <a:pPr lvl="1"/>
            <a:r>
              <a:rPr lang="en-US" sz="1800" dirty="0">
                <a:solidFill>
                  <a:schemeClr val="tx1"/>
                </a:solidFill>
              </a:rPr>
              <a:t>Data collection using API</a:t>
            </a:r>
          </a:p>
          <a:p>
            <a:pPr lvl="1"/>
            <a:r>
              <a:rPr lang="en-US" sz="1800" dirty="0">
                <a:solidFill>
                  <a:schemeClr val="tx1"/>
                </a:solidFill>
              </a:rPr>
              <a:t>Data collection using </a:t>
            </a:r>
            <a:r>
              <a:rPr lang="en-US" sz="1800" dirty="0" err="1">
                <a:solidFill>
                  <a:schemeClr val="tx1"/>
                </a:solidFill>
              </a:rPr>
              <a:t>BeautifulSoup</a:t>
            </a:r>
            <a:endParaRPr lang="en-US" sz="1800" dirty="0">
              <a:solidFill>
                <a:schemeClr val="tx1"/>
              </a:solidFill>
            </a:endParaRPr>
          </a:p>
          <a:p>
            <a:r>
              <a:rPr lang="en-US" sz="2200" dirty="0">
                <a:solidFill>
                  <a:schemeClr val="tx1"/>
                </a:solidFill>
              </a:rPr>
              <a:t>Results</a:t>
            </a:r>
          </a:p>
          <a:p>
            <a:pPr lvl="1"/>
            <a:r>
              <a:rPr lang="en-US" sz="1800" dirty="0">
                <a:solidFill>
                  <a:schemeClr val="tx1"/>
                </a:solidFill>
              </a:rPr>
              <a:t>Visualization – Charts</a:t>
            </a:r>
          </a:p>
          <a:p>
            <a:pPr lvl="1"/>
            <a:r>
              <a:rPr lang="en-US" sz="1800" dirty="0">
                <a:solidFill>
                  <a:schemeClr val="tx1"/>
                </a:solidFill>
              </a:rPr>
              <a:t>Eda using SQL</a:t>
            </a:r>
          </a:p>
          <a:p>
            <a:pPr lvl="1"/>
            <a:r>
              <a:rPr lang="en-US" sz="1800" dirty="0">
                <a:solidFill>
                  <a:schemeClr val="tx1"/>
                </a:solidFill>
              </a:rPr>
              <a:t>Insights drawn</a:t>
            </a:r>
          </a:p>
          <a:p>
            <a:pPr lvl="1"/>
            <a:r>
              <a:rPr lang="en-US" sz="1800" dirty="0">
                <a:solidFill>
                  <a:schemeClr val="tx1"/>
                </a:solidFill>
              </a:rPr>
              <a:t>Interactive maps with Folium</a:t>
            </a:r>
          </a:p>
          <a:p>
            <a:r>
              <a:rPr lang="en-US" sz="2200" dirty="0">
                <a:solidFill>
                  <a:schemeClr val="tx1"/>
                </a:solidFill>
              </a:rPr>
              <a:t>Discussion</a:t>
            </a:r>
          </a:p>
          <a:p>
            <a:pPr lvl="1"/>
            <a:r>
              <a:rPr lang="en-US" sz="1800" dirty="0">
                <a:solidFill>
                  <a:schemeClr val="tx1"/>
                </a:solidFill>
              </a:rPr>
              <a:t>Findings &amp; Implications</a:t>
            </a:r>
          </a:p>
          <a:p>
            <a:r>
              <a:rPr lang="en-US" sz="2200" dirty="0">
                <a:solidFill>
                  <a:schemeClr val="tx1"/>
                </a:solidFill>
              </a:rPr>
              <a:t>Conclusion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A29D-6017-907F-EF28-BA17062F9EC9}"/>
              </a:ext>
            </a:extLst>
          </p:cNvPr>
          <p:cNvSpPr>
            <a:spLocks noGrp="1"/>
          </p:cNvSpPr>
          <p:nvPr>
            <p:ph type="title"/>
          </p:nvPr>
        </p:nvSpPr>
        <p:spPr/>
        <p:txBody>
          <a:bodyPr/>
          <a:lstStyle/>
          <a:p>
            <a:r>
              <a:rPr lang="en-US" b="0" i="0" dirty="0">
                <a:solidFill>
                  <a:schemeClr val="accent5">
                    <a:lumMod val="50000"/>
                  </a:schemeClr>
                </a:solidFill>
                <a:effectLst/>
                <a:latin typeface="Source Sans Pro" panose="020B0503030403020204" pitchFamily="34" charset="0"/>
              </a:rPr>
              <a:t>Interactive Maps with Folium results slides</a:t>
            </a:r>
            <a:endParaRPr lang="en-GB" dirty="0">
              <a:solidFill>
                <a:schemeClr val="accent5">
                  <a:lumMod val="50000"/>
                </a:schemeClr>
              </a:solidFill>
            </a:endParaRPr>
          </a:p>
        </p:txBody>
      </p:sp>
      <p:pic>
        <p:nvPicPr>
          <p:cNvPr id="6" name="Content Placeholder 5">
            <a:extLst>
              <a:ext uri="{FF2B5EF4-FFF2-40B4-BE49-F238E27FC236}">
                <a16:creationId xmlns:a16="http://schemas.microsoft.com/office/drawing/2014/main" id="{8077C136-3B05-5B8B-7ECE-68CBD488C2E1}"/>
              </a:ext>
            </a:extLst>
          </p:cNvPr>
          <p:cNvPicPr>
            <a:picLocks noGrp="1" noChangeAspect="1"/>
          </p:cNvPicPr>
          <p:nvPr>
            <p:ph sz="half" idx="1"/>
          </p:nvPr>
        </p:nvPicPr>
        <p:blipFill>
          <a:blip r:embed="rId2"/>
          <a:stretch>
            <a:fillRect/>
          </a:stretch>
        </p:blipFill>
        <p:spPr>
          <a:xfrm>
            <a:off x="838199" y="1690687"/>
            <a:ext cx="10028583" cy="4604095"/>
          </a:xfrm>
        </p:spPr>
      </p:pic>
    </p:spTree>
    <p:extLst>
      <p:ext uri="{BB962C8B-B14F-4D97-AF65-F5344CB8AC3E}">
        <p14:creationId xmlns:p14="http://schemas.microsoft.com/office/powerpoint/2010/main" val="138511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3683-6C51-B4CA-B7E6-F97EB9C80881}"/>
              </a:ext>
            </a:extLst>
          </p:cNvPr>
          <p:cNvSpPr>
            <a:spLocks noGrp="1"/>
          </p:cNvSpPr>
          <p:nvPr>
            <p:ph type="title"/>
          </p:nvPr>
        </p:nvSpPr>
        <p:spPr>
          <a:xfrm>
            <a:off x="838200" y="365125"/>
            <a:ext cx="10515600" cy="1325563"/>
          </a:xfrm>
        </p:spPr>
        <p:txBody>
          <a:bodyPr/>
          <a:lstStyle/>
          <a:p>
            <a:r>
              <a:rPr lang="en-US" b="0" i="0" dirty="0">
                <a:solidFill>
                  <a:schemeClr val="accent5">
                    <a:lumMod val="50000"/>
                  </a:schemeClr>
                </a:solidFill>
                <a:effectLst/>
                <a:latin typeface="Source Sans Pro" panose="020B0503030403020204" pitchFamily="34" charset="0"/>
              </a:rPr>
              <a:t>Interactive Maps with Folium results slides</a:t>
            </a:r>
            <a:endParaRPr lang="en-GB" dirty="0">
              <a:solidFill>
                <a:schemeClr val="accent5">
                  <a:lumMod val="50000"/>
                </a:schemeClr>
              </a:solidFill>
            </a:endParaRPr>
          </a:p>
        </p:txBody>
      </p:sp>
      <p:pic>
        <p:nvPicPr>
          <p:cNvPr id="6" name="Content Placeholder 5">
            <a:extLst>
              <a:ext uri="{FF2B5EF4-FFF2-40B4-BE49-F238E27FC236}">
                <a16:creationId xmlns:a16="http://schemas.microsoft.com/office/drawing/2014/main" id="{DDF111CC-F8D7-E243-8F79-FC67558032DA}"/>
              </a:ext>
            </a:extLst>
          </p:cNvPr>
          <p:cNvPicPr>
            <a:picLocks noGrp="1" noChangeAspect="1"/>
          </p:cNvPicPr>
          <p:nvPr>
            <p:ph sz="half" idx="1"/>
          </p:nvPr>
        </p:nvPicPr>
        <p:blipFill>
          <a:blip r:embed="rId2"/>
          <a:stretch>
            <a:fillRect/>
          </a:stretch>
        </p:blipFill>
        <p:spPr>
          <a:xfrm>
            <a:off x="838200" y="1825624"/>
            <a:ext cx="9975574" cy="4495664"/>
          </a:xfrm>
        </p:spPr>
      </p:pic>
    </p:spTree>
    <p:extLst>
      <p:ext uri="{BB962C8B-B14F-4D97-AF65-F5344CB8AC3E}">
        <p14:creationId xmlns:p14="http://schemas.microsoft.com/office/powerpoint/2010/main" val="3169038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651513" y="1825625"/>
            <a:ext cx="6702287" cy="4351338"/>
          </a:xfrm>
        </p:spPr>
        <p:txBody>
          <a:bodyPr>
            <a:normAutofit/>
          </a:bodyPr>
          <a:lstStyle/>
          <a:p>
            <a:pPr marL="0" indent="0">
              <a:lnSpc>
                <a:spcPct val="100000"/>
              </a:lnSpc>
              <a:spcBef>
                <a:spcPts val="1400"/>
              </a:spcBef>
              <a:buNone/>
            </a:pPr>
            <a:r>
              <a:rPr lang="en-US" sz="2000" dirty="0">
                <a:solidFill>
                  <a:schemeClr val="tx1"/>
                </a:solidFill>
                <a:latin typeface="+mn-lt"/>
              </a:rPr>
              <a:t>We can conclude that:</a:t>
            </a:r>
          </a:p>
          <a:p>
            <a:pPr>
              <a:lnSpc>
                <a:spcPct val="100000"/>
              </a:lnSpc>
              <a:spcBef>
                <a:spcPts val="1400"/>
              </a:spcBef>
            </a:pPr>
            <a:r>
              <a:rPr lang="en-US" sz="2000" dirty="0">
                <a:solidFill>
                  <a:schemeClr val="tx1"/>
                </a:solidFill>
                <a:latin typeface="+mn-lt"/>
              </a:rPr>
              <a:t>The larger the flight amount at a launch site, the greater the success rate at a launch site.</a:t>
            </a:r>
          </a:p>
          <a:p>
            <a:pPr>
              <a:lnSpc>
                <a:spcPct val="100000"/>
              </a:lnSpc>
              <a:spcBef>
                <a:spcPts val="1400"/>
              </a:spcBef>
            </a:pPr>
            <a:r>
              <a:rPr lang="en-US" sz="2000" dirty="0">
                <a:solidFill>
                  <a:schemeClr val="tx1"/>
                </a:solidFill>
                <a:latin typeface="+mn-lt"/>
              </a:rPr>
              <a:t>Launch success rate started to increase in 2013 till 2020, with peaks at 2017 and 2019.</a:t>
            </a:r>
          </a:p>
          <a:p>
            <a:pPr>
              <a:lnSpc>
                <a:spcPct val="100000"/>
              </a:lnSpc>
              <a:spcBef>
                <a:spcPts val="1400"/>
              </a:spcBef>
            </a:pPr>
            <a:r>
              <a:rPr lang="en-US" sz="2000" dirty="0">
                <a:solidFill>
                  <a:schemeClr val="tx1"/>
                </a:solidFill>
                <a:latin typeface="+mn-lt"/>
              </a:rPr>
              <a:t>Orbits SSO had the most success rate followed by LEO.</a:t>
            </a:r>
          </a:p>
          <a:p>
            <a:pPr>
              <a:lnSpc>
                <a:spcPct val="100000"/>
              </a:lnSpc>
              <a:spcBef>
                <a:spcPts val="1400"/>
              </a:spcBef>
            </a:pPr>
            <a:r>
              <a:rPr lang="en-US" sz="2000" dirty="0">
                <a:solidFill>
                  <a:schemeClr val="tx1"/>
                </a:solidFill>
                <a:latin typeface="+mn-lt"/>
              </a:rPr>
              <a:t>The Decision tree classifier is the best machine learning algorithm for this task.</a:t>
            </a:r>
          </a:p>
          <a:p>
            <a:endParaRPr lang="en-US" sz="2000" dirty="0">
              <a:solidFill>
                <a:schemeClr val="tx1"/>
              </a:solidFill>
              <a:latin typeface="+mn-lt"/>
            </a:endParaRPr>
          </a:p>
        </p:txBody>
      </p:sp>
      <p:pic>
        <p:nvPicPr>
          <p:cNvPr id="7" name="Content Placeholder 5">
            <a:extLst>
              <a:ext uri="{FF2B5EF4-FFF2-40B4-BE49-F238E27FC236}">
                <a16:creationId xmlns:a16="http://schemas.microsoft.com/office/drawing/2014/main" id="{B3074F9E-87BF-85DE-6CA8-93C88F77726E}"/>
              </a:ext>
            </a:extLst>
          </p:cNvPr>
          <p:cNvPicPr>
            <a:picLocks noGrp="1" noChangeAspect="1"/>
          </p:cNvPicPr>
          <p:nvPr>
            <p:ph sz="half" idx="1"/>
          </p:nvPr>
        </p:nvPicPr>
        <p:blipFill>
          <a:blip r:embed="rId2"/>
          <a:stretch>
            <a:fillRect/>
          </a:stretch>
        </p:blipFill>
        <p:spPr>
          <a:xfrm>
            <a:off x="838200" y="2076548"/>
            <a:ext cx="3054361" cy="3054361"/>
          </a:xfrm>
          <a:prstGeom prst="rect">
            <a:avLst/>
          </a:prstGeom>
        </p:spPr>
      </p:pic>
    </p:spTree>
    <p:extLst>
      <p:ext uri="{BB962C8B-B14F-4D97-AF65-F5344CB8AC3E}">
        <p14:creationId xmlns:p14="http://schemas.microsoft.com/office/powerpoint/2010/main" val="216113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Summary of method</a:t>
            </a:r>
          </a:p>
          <a:p>
            <a:pPr lvl="1"/>
            <a:r>
              <a:rPr lang="en-US" sz="1800" dirty="0"/>
              <a:t>Data Collection through API</a:t>
            </a:r>
          </a:p>
          <a:p>
            <a:pPr lvl="1"/>
            <a:r>
              <a:rPr lang="en-US" sz="1800" dirty="0"/>
              <a:t>Data Collection using </a:t>
            </a:r>
            <a:r>
              <a:rPr lang="en-US" sz="1800" dirty="0" err="1"/>
              <a:t>BeautifulSoup</a:t>
            </a:r>
            <a:endParaRPr lang="en-US" sz="1800" dirty="0"/>
          </a:p>
          <a:p>
            <a:pPr lvl="1"/>
            <a:r>
              <a:rPr lang="en-US" sz="1800" dirty="0"/>
              <a:t>Data Wrangling</a:t>
            </a:r>
          </a:p>
          <a:p>
            <a:pPr lvl="1"/>
            <a:r>
              <a:rPr lang="en-US" sz="1800" dirty="0"/>
              <a:t>Exploratory Data Analysis with SQL</a:t>
            </a:r>
          </a:p>
          <a:p>
            <a:pPr lvl="1"/>
            <a:r>
              <a:rPr lang="en-US" sz="1800" dirty="0"/>
              <a:t>Interactive Visualization using Folium</a:t>
            </a:r>
          </a:p>
          <a:p>
            <a:endParaRPr lang="en-US" sz="2200" dirty="0"/>
          </a:p>
          <a:p>
            <a:r>
              <a:rPr lang="en-US" sz="2200" dirty="0"/>
              <a:t>Summary of Results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Project Background</a:t>
            </a:r>
          </a:p>
          <a:p>
            <a:pPr marL="0" indent="0">
              <a:buNone/>
            </a:pPr>
            <a:r>
              <a:rPr lang="en-US" sz="1600" b="0" i="0" dirty="0">
                <a:solidFill>
                  <a:srgbClr val="000000"/>
                </a:solidFill>
                <a:effectLst/>
                <a:latin typeface="Helvetica Neue"/>
              </a:rPr>
              <a:t>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This information can be used if an alternate company wants to bid against SpaceX for a rocket launch. In this lab, you will collect and make sure the data is in the correct format from an API. The following is an example of a successful and launch.</a:t>
            </a:r>
            <a:endParaRPr lang="en-US" sz="2200" dirty="0"/>
          </a:p>
          <a:p>
            <a:r>
              <a:rPr lang="en-US" sz="2200" dirty="0"/>
              <a:t>Problem we want to solve</a:t>
            </a:r>
          </a:p>
          <a:p>
            <a:pPr lvl="1">
              <a:spcBef>
                <a:spcPts val="1400"/>
              </a:spcBef>
            </a:pPr>
            <a:r>
              <a:rPr lang="en-US" sz="1800" dirty="0">
                <a:solidFill>
                  <a:schemeClr val="accent3">
                    <a:lumMod val="25000"/>
                  </a:schemeClr>
                </a:solidFill>
                <a:latin typeface="Abadi" panose="020B0604020104020204" pitchFamily="34" charset="0"/>
              </a:rPr>
              <a:t>What factors determine if the rocket will land successfully?</a:t>
            </a:r>
          </a:p>
          <a:p>
            <a:pPr lvl="1">
              <a:spcBef>
                <a:spcPts val="1400"/>
              </a:spcBef>
            </a:pPr>
            <a:r>
              <a:rPr lang="en-US" sz="1800" dirty="0">
                <a:solidFill>
                  <a:schemeClr val="accent3">
                    <a:lumMod val="25000"/>
                  </a:schemeClr>
                </a:solidFill>
                <a:latin typeface="Abadi" panose="020B0604020104020204" pitchFamily="34" charset="0"/>
              </a:rPr>
              <a:t>The interaction amongst various features that determine the success rate of a successful landing.</a:t>
            </a:r>
          </a:p>
          <a:p>
            <a:pPr lvl="1">
              <a:spcBef>
                <a:spcPts val="1400"/>
              </a:spcBef>
            </a:pPr>
            <a:r>
              <a:rPr lang="en-US" sz="1800" dirty="0">
                <a:solidFill>
                  <a:schemeClr val="accent3">
                    <a:lumMod val="25000"/>
                  </a:schemeClr>
                </a:solidFill>
                <a:latin typeface="Abadi" panose="020B0604020104020204" pitchFamily="34" charset="0"/>
              </a:rPr>
              <a:t>What operating conditions needs to be in place to ensure a successful landing program.</a:t>
            </a:r>
          </a:p>
          <a:p>
            <a:pPr lvl="1"/>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452282"/>
            <a:ext cx="7068725" cy="5029075"/>
          </a:xfrm>
        </p:spPr>
        <p:txBody>
          <a:bodyPr>
            <a:normAutofit fontScale="25000" lnSpcReduction="20000"/>
          </a:bodyPr>
          <a:lstStyle/>
          <a:p>
            <a:pPr>
              <a:lnSpc>
                <a:spcPct val="120000"/>
              </a:lnSpc>
              <a:spcBef>
                <a:spcPts val="1400"/>
              </a:spcBef>
            </a:pPr>
            <a:r>
              <a:rPr lang="en-US" sz="8000" dirty="0">
                <a:solidFill>
                  <a:schemeClr val="accent3">
                    <a:lumMod val="25000"/>
                  </a:schemeClr>
                </a:solidFill>
                <a:latin typeface="Abadi"/>
              </a:rPr>
              <a:t>Data collection methodology:</a:t>
            </a:r>
          </a:p>
          <a:p>
            <a:pPr lvl="1">
              <a:lnSpc>
                <a:spcPct val="120000"/>
              </a:lnSpc>
              <a:spcBef>
                <a:spcPts val="1400"/>
              </a:spcBef>
            </a:pPr>
            <a:r>
              <a:rPr lang="en-US" sz="7200" dirty="0">
                <a:solidFill>
                  <a:schemeClr val="tx1"/>
                </a:solidFill>
                <a:latin typeface="Abadi"/>
              </a:rPr>
              <a:t>Data was collected using SpaceX API and web scraping from Wikipedia</a:t>
            </a:r>
            <a:r>
              <a:rPr lang="en-US" sz="7200" dirty="0">
                <a:solidFill>
                  <a:schemeClr val="bg2">
                    <a:lumMod val="50000"/>
                  </a:schemeClr>
                </a:solidFill>
                <a:latin typeface="Abadi"/>
              </a:rPr>
              <a:t>. </a:t>
            </a:r>
          </a:p>
          <a:p>
            <a:pPr lvl="1">
              <a:lnSpc>
                <a:spcPct val="120000"/>
              </a:lnSpc>
              <a:spcBef>
                <a:spcPts val="1400"/>
              </a:spcBef>
            </a:pPr>
            <a:r>
              <a:rPr lang="en-US" sz="7200" dirty="0">
                <a:solidFill>
                  <a:schemeClr val="tx1"/>
                </a:solidFill>
                <a:latin typeface="Abadi"/>
              </a:rPr>
              <a:t>Data was also collected using </a:t>
            </a:r>
            <a:r>
              <a:rPr lang="en-US" sz="7200" dirty="0" err="1">
                <a:solidFill>
                  <a:schemeClr val="tx1"/>
                </a:solidFill>
                <a:latin typeface="Abadi"/>
              </a:rPr>
              <a:t>BeautifulSoup</a:t>
            </a:r>
            <a:endParaRPr lang="en-US" sz="7200" dirty="0">
              <a:solidFill>
                <a:schemeClr val="tx1"/>
              </a:solidFill>
              <a:latin typeface="Abadi"/>
            </a:endParaRPr>
          </a:p>
          <a:p>
            <a:pPr>
              <a:lnSpc>
                <a:spcPct val="120000"/>
              </a:lnSpc>
              <a:spcBef>
                <a:spcPts val="1400"/>
              </a:spcBef>
            </a:pPr>
            <a:r>
              <a:rPr lang="en-US" sz="8000" dirty="0">
                <a:solidFill>
                  <a:schemeClr val="accent3">
                    <a:lumMod val="25000"/>
                  </a:schemeClr>
                </a:solidFill>
                <a:latin typeface="Abadi"/>
              </a:rPr>
              <a:t>Perform data wrangling</a:t>
            </a:r>
          </a:p>
          <a:p>
            <a:pPr lvl="1">
              <a:lnSpc>
                <a:spcPct val="120000"/>
              </a:lnSpc>
              <a:spcBef>
                <a:spcPts val="1400"/>
              </a:spcBef>
            </a:pPr>
            <a:r>
              <a:rPr lang="en-US" sz="7200" dirty="0">
                <a:solidFill>
                  <a:schemeClr val="tx1"/>
                </a:solidFill>
                <a:latin typeface="Abadi"/>
              </a:rPr>
              <a:t>One-hot encoding was applied to categorical features</a:t>
            </a:r>
          </a:p>
          <a:p>
            <a:pPr>
              <a:lnSpc>
                <a:spcPct val="120000"/>
              </a:lnSpc>
              <a:spcBef>
                <a:spcPts val="1400"/>
              </a:spcBef>
            </a:pPr>
            <a:r>
              <a:rPr lang="en-US" sz="80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000" dirty="0">
                <a:solidFill>
                  <a:schemeClr val="accent3">
                    <a:lumMod val="25000"/>
                  </a:schemeClr>
                </a:solidFill>
                <a:latin typeface="Abadi"/>
              </a:rPr>
              <a:t>Perform interactive visual analytics using Folium and </a:t>
            </a:r>
            <a:r>
              <a:rPr lang="en-US" sz="8000" dirty="0" err="1">
                <a:solidFill>
                  <a:schemeClr val="accent3">
                    <a:lumMod val="25000"/>
                  </a:schemeClr>
                </a:solidFill>
                <a:latin typeface="Abadi"/>
              </a:rPr>
              <a:t>Plotly</a:t>
            </a:r>
            <a:r>
              <a:rPr lang="en-US" sz="8000" dirty="0">
                <a:solidFill>
                  <a:schemeClr val="accent3">
                    <a:lumMod val="25000"/>
                  </a:schemeClr>
                </a:solidFill>
                <a:latin typeface="Abadi"/>
              </a:rPr>
              <a:t> Dash</a:t>
            </a:r>
          </a:p>
          <a:p>
            <a:pPr>
              <a:lnSpc>
                <a:spcPct val="120000"/>
              </a:lnSpc>
              <a:spcBef>
                <a:spcPts val="1400"/>
              </a:spcBef>
            </a:pPr>
            <a:r>
              <a:rPr lang="en-US" sz="8000" dirty="0">
                <a:solidFill>
                  <a:schemeClr val="accent3">
                    <a:lumMod val="25000"/>
                  </a:schemeClr>
                </a:solidFill>
                <a:latin typeface="Abadi"/>
              </a:rPr>
              <a:t>Perform predictive analysis using classification model</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A2AB-6DD9-7C44-1F55-AA4D0597504D}"/>
              </a:ext>
            </a:extLst>
          </p:cNvPr>
          <p:cNvSpPr>
            <a:spLocks noGrp="1"/>
          </p:cNvSpPr>
          <p:nvPr>
            <p:ph type="title"/>
          </p:nvPr>
        </p:nvSpPr>
        <p:spPr/>
        <p:txBody>
          <a:bodyPr/>
          <a:lstStyle/>
          <a:p>
            <a:r>
              <a:rPr lang="en-US" dirty="0"/>
              <a:t>Data collection using API</a:t>
            </a:r>
            <a:endParaRPr lang="en-GB" dirty="0"/>
          </a:p>
        </p:txBody>
      </p:sp>
      <p:pic>
        <p:nvPicPr>
          <p:cNvPr id="10" name="Content Placeholder 9">
            <a:extLst>
              <a:ext uri="{FF2B5EF4-FFF2-40B4-BE49-F238E27FC236}">
                <a16:creationId xmlns:a16="http://schemas.microsoft.com/office/drawing/2014/main" id="{3B482EE5-BEFD-1CBF-A87A-6DD1AE7313CE}"/>
              </a:ext>
            </a:extLst>
          </p:cNvPr>
          <p:cNvPicPr>
            <a:picLocks noGrp="1" noChangeAspect="1"/>
          </p:cNvPicPr>
          <p:nvPr>
            <p:ph sz="half" idx="1"/>
          </p:nvPr>
        </p:nvPicPr>
        <p:blipFill>
          <a:blip r:embed="rId3"/>
          <a:stretch>
            <a:fillRect/>
          </a:stretch>
        </p:blipFill>
        <p:spPr>
          <a:xfrm>
            <a:off x="838200" y="1825625"/>
            <a:ext cx="7378148" cy="4351338"/>
          </a:xfrm>
        </p:spPr>
      </p:pic>
      <p:sp>
        <p:nvSpPr>
          <p:cNvPr id="8" name="Content Placeholder 7">
            <a:extLst>
              <a:ext uri="{FF2B5EF4-FFF2-40B4-BE49-F238E27FC236}">
                <a16:creationId xmlns:a16="http://schemas.microsoft.com/office/drawing/2014/main" id="{C38B6E20-4283-1E77-ACC5-EB97FEEC2A8D}"/>
              </a:ext>
            </a:extLst>
          </p:cNvPr>
          <p:cNvSpPr>
            <a:spLocks noGrp="1"/>
          </p:cNvSpPr>
          <p:nvPr>
            <p:ph sz="half" idx="2"/>
          </p:nvPr>
        </p:nvSpPr>
        <p:spPr>
          <a:xfrm>
            <a:off x="8216348" y="1825625"/>
            <a:ext cx="3137452" cy="4351338"/>
          </a:xfrm>
        </p:spPr>
        <p:txBody>
          <a:bodyPr>
            <a:normAutofit/>
          </a:bodyPr>
          <a:lstStyle/>
          <a:p>
            <a:pPr marL="0" indent="0">
              <a:buNone/>
            </a:pPr>
            <a:r>
              <a:rPr lang="en-US" sz="2000" dirty="0">
                <a:solidFill>
                  <a:schemeClr val="tx1"/>
                </a:solidFill>
              </a:rPr>
              <a:t>Here we try to </a:t>
            </a:r>
            <a:r>
              <a:rPr lang="en-US" sz="2000" dirty="0">
                <a:solidFill>
                  <a:schemeClr val="tx1"/>
                </a:solidFill>
                <a:latin typeface="-apple-system"/>
              </a:rPr>
              <a:t>extract Data </a:t>
            </a:r>
            <a:r>
              <a:rPr lang="en-US" sz="2000" b="0" i="0" dirty="0">
                <a:solidFill>
                  <a:schemeClr val="tx1"/>
                </a:solidFill>
                <a:effectLst/>
                <a:latin typeface="-apple-system"/>
              </a:rPr>
              <a:t>using </a:t>
            </a:r>
            <a:r>
              <a:rPr lang="en-US" sz="2000" b="0" i="0" u="none" strike="noStrike" dirty="0">
                <a:solidFill>
                  <a:schemeClr val="tx1"/>
                </a:solidFill>
                <a:effectLst/>
                <a:latin typeface="-apple-system"/>
              </a:rPr>
              <a:t>APIs.</a:t>
            </a:r>
            <a:r>
              <a:rPr lang="en-US" sz="2000" b="0" i="0" dirty="0">
                <a:solidFill>
                  <a:schemeClr val="tx1"/>
                </a:solidFill>
                <a:effectLst/>
                <a:latin typeface="-apple-system"/>
              </a:rPr>
              <a:t> Typically this involves making a request to a web server using a specific URL or endpoint, along with any necessary parameters or authentication credentials. The server will then respond with the requested data in a standardized format such as </a:t>
            </a:r>
            <a:r>
              <a:rPr lang="en-US" sz="2000" b="0" i="0" u="none" strike="noStrike" dirty="0">
                <a:solidFill>
                  <a:schemeClr val="tx1"/>
                </a:solidFill>
                <a:effectLst/>
                <a:latin typeface="-apple-system"/>
              </a:rPr>
              <a:t>JSON</a:t>
            </a:r>
            <a:r>
              <a:rPr lang="en-US" sz="2000" b="0" i="0" dirty="0">
                <a:solidFill>
                  <a:schemeClr val="tx1"/>
                </a:solidFill>
                <a:effectLst/>
                <a:latin typeface="-apple-system"/>
              </a:rPr>
              <a:t> or XML.</a:t>
            </a:r>
            <a:endParaRPr lang="en-GB" sz="2000" dirty="0">
              <a:solidFill>
                <a:schemeClr val="tx1"/>
              </a:solidFill>
            </a:endParaRPr>
          </a:p>
        </p:txBody>
      </p:sp>
    </p:spTree>
    <p:extLst>
      <p:ext uri="{BB962C8B-B14F-4D97-AF65-F5344CB8AC3E}">
        <p14:creationId xmlns:p14="http://schemas.microsoft.com/office/powerpoint/2010/main" val="393376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0DFB-9F14-2353-1128-72D0B243B264}"/>
              </a:ext>
            </a:extLst>
          </p:cNvPr>
          <p:cNvSpPr>
            <a:spLocks noGrp="1"/>
          </p:cNvSpPr>
          <p:nvPr>
            <p:ph type="title"/>
          </p:nvPr>
        </p:nvSpPr>
        <p:spPr/>
        <p:txBody>
          <a:bodyPr>
            <a:normAutofit/>
          </a:bodyPr>
          <a:lstStyle/>
          <a:p>
            <a:r>
              <a:rPr lang="en-US" sz="3600" dirty="0"/>
              <a:t>Data extraction using </a:t>
            </a:r>
            <a:r>
              <a:rPr lang="en-US" sz="3600" dirty="0" err="1"/>
              <a:t>BeautifulSoup</a:t>
            </a:r>
            <a:endParaRPr lang="en-GB" sz="3600" dirty="0"/>
          </a:p>
        </p:txBody>
      </p:sp>
      <p:pic>
        <p:nvPicPr>
          <p:cNvPr id="6" name="Content Placeholder 5">
            <a:extLst>
              <a:ext uri="{FF2B5EF4-FFF2-40B4-BE49-F238E27FC236}">
                <a16:creationId xmlns:a16="http://schemas.microsoft.com/office/drawing/2014/main" id="{92339055-A213-996D-11E8-DD43D5155F34}"/>
              </a:ext>
            </a:extLst>
          </p:cNvPr>
          <p:cNvPicPr>
            <a:picLocks noGrp="1" noChangeAspect="1"/>
          </p:cNvPicPr>
          <p:nvPr>
            <p:ph sz="half" idx="1"/>
          </p:nvPr>
        </p:nvPicPr>
        <p:blipFill>
          <a:blip r:embed="rId2"/>
          <a:stretch>
            <a:fillRect/>
          </a:stretch>
        </p:blipFill>
        <p:spPr>
          <a:xfrm>
            <a:off x="573741" y="1690688"/>
            <a:ext cx="7377563" cy="4486275"/>
          </a:xfrm>
        </p:spPr>
      </p:pic>
      <p:sp>
        <p:nvSpPr>
          <p:cNvPr id="4" name="Content Placeholder 3">
            <a:extLst>
              <a:ext uri="{FF2B5EF4-FFF2-40B4-BE49-F238E27FC236}">
                <a16:creationId xmlns:a16="http://schemas.microsoft.com/office/drawing/2014/main" id="{43D5FF48-342C-06C0-B13C-FBB1C1E40AB0}"/>
              </a:ext>
            </a:extLst>
          </p:cNvPr>
          <p:cNvSpPr>
            <a:spLocks noGrp="1"/>
          </p:cNvSpPr>
          <p:nvPr>
            <p:ph sz="half" idx="2"/>
          </p:nvPr>
        </p:nvSpPr>
        <p:spPr>
          <a:xfrm>
            <a:off x="7951304" y="1825625"/>
            <a:ext cx="3402496" cy="4351338"/>
          </a:xfrm>
        </p:spPr>
        <p:txBody>
          <a:bodyPr>
            <a:normAutofit/>
          </a:bodyPr>
          <a:lstStyle/>
          <a:p>
            <a:pPr marL="0" indent="0">
              <a:buNone/>
            </a:pPr>
            <a:r>
              <a:rPr lang="en-US" sz="2000" b="0" i="0" u="none" strike="noStrike" dirty="0">
                <a:solidFill>
                  <a:schemeClr val="tx1"/>
                </a:solidFill>
                <a:effectLst/>
                <a:latin typeface="-apple-system"/>
              </a:rPr>
              <a:t>Here we us </a:t>
            </a:r>
            <a:r>
              <a:rPr lang="en-US" sz="2000" b="0" i="0" u="none" strike="noStrike" dirty="0" err="1">
                <a:solidFill>
                  <a:schemeClr val="tx1"/>
                </a:solidFill>
                <a:effectLst/>
                <a:latin typeface="-apple-system"/>
              </a:rPr>
              <a:t>BeautifulSoup</a:t>
            </a:r>
            <a:r>
              <a:rPr lang="en-US" sz="2000" b="0" i="0" u="none" strike="noStrike" dirty="0">
                <a:solidFill>
                  <a:schemeClr val="tx1"/>
                </a:solidFill>
                <a:effectLst/>
                <a:latin typeface="-apple-system"/>
              </a:rPr>
              <a:t> which</a:t>
            </a:r>
            <a:r>
              <a:rPr lang="en-US" sz="2000" b="0" i="0" dirty="0">
                <a:solidFill>
                  <a:schemeClr val="tx1"/>
                </a:solidFill>
                <a:effectLst/>
                <a:latin typeface="-apple-system"/>
              </a:rPr>
              <a:t> is a </a:t>
            </a:r>
            <a:r>
              <a:rPr lang="en-US" sz="2000" b="0" i="0" u="none" strike="noStrike" dirty="0">
                <a:solidFill>
                  <a:schemeClr val="tx1"/>
                </a:solidFill>
                <a:effectLst/>
                <a:latin typeface="-apple-system"/>
              </a:rPr>
              <a:t>Python library</a:t>
            </a:r>
            <a:r>
              <a:rPr lang="en-US" sz="2000" b="0" i="0" dirty="0">
                <a:solidFill>
                  <a:schemeClr val="tx1"/>
                </a:solidFill>
                <a:effectLst/>
                <a:latin typeface="-apple-system"/>
              </a:rPr>
              <a:t> to parses HTML and </a:t>
            </a:r>
            <a:r>
              <a:rPr lang="en-US" sz="2000" b="0" i="0" u="none" strike="noStrike" dirty="0">
                <a:solidFill>
                  <a:schemeClr val="tx1"/>
                </a:solidFill>
                <a:effectLst/>
                <a:latin typeface="-apple-system"/>
              </a:rPr>
              <a:t>XML documents</a:t>
            </a:r>
            <a:r>
              <a:rPr lang="en-US" sz="2000" b="0" i="0" dirty="0">
                <a:solidFill>
                  <a:schemeClr val="tx1"/>
                </a:solidFill>
                <a:effectLst/>
                <a:latin typeface="-apple-system"/>
              </a:rPr>
              <a:t> and provides methods to extract data from them. It allows us to navigate the </a:t>
            </a:r>
            <a:r>
              <a:rPr lang="en-US" sz="2000" b="0" i="0" u="none" strike="noStrike" dirty="0">
                <a:solidFill>
                  <a:schemeClr val="tx1"/>
                </a:solidFill>
                <a:effectLst/>
                <a:latin typeface="-apple-system"/>
              </a:rPr>
              <a:t>document structure</a:t>
            </a:r>
            <a:r>
              <a:rPr lang="en-US" sz="2000" b="0" i="0" dirty="0">
                <a:solidFill>
                  <a:schemeClr val="tx1"/>
                </a:solidFill>
                <a:effectLst/>
                <a:latin typeface="-apple-system"/>
              </a:rPr>
              <a:t>, locate specific elements, and extract their contents. </a:t>
            </a:r>
          </a:p>
          <a:p>
            <a:pPr marL="0" indent="0">
              <a:buNone/>
            </a:pPr>
            <a:r>
              <a:rPr lang="en-US" sz="2000" b="0" i="0" dirty="0" err="1">
                <a:solidFill>
                  <a:schemeClr val="tx1"/>
                </a:solidFill>
                <a:effectLst/>
                <a:latin typeface="-apple-system"/>
              </a:rPr>
              <a:t>BeautifulSoup</a:t>
            </a:r>
            <a:r>
              <a:rPr lang="en-US" sz="2000" b="0" i="0" dirty="0">
                <a:solidFill>
                  <a:schemeClr val="tx1"/>
                </a:solidFill>
                <a:effectLst/>
                <a:latin typeface="-apple-system"/>
              </a:rPr>
              <a:t> is a popular tool for </a:t>
            </a:r>
            <a:r>
              <a:rPr lang="en-US" sz="2000" b="0" i="0" u="none" strike="noStrike" dirty="0">
                <a:solidFill>
                  <a:schemeClr val="tx1"/>
                </a:solidFill>
                <a:effectLst/>
                <a:latin typeface="-apple-system"/>
              </a:rPr>
              <a:t>web scraping</a:t>
            </a:r>
            <a:r>
              <a:rPr lang="en-US" sz="2000" b="0" i="0" dirty="0">
                <a:solidFill>
                  <a:schemeClr val="tx1"/>
                </a:solidFill>
                <a:effectLst/>
                <a:latin typeface="-apple-system"/>
              </a:rPr>
              <a:t> and </a:t>
            </a:r>
            <a:r>
              <a:rPr lang="en-US" sz="2000" b="0" i="0" u="none" strike="noStrike" dirty="0">
                <a:solidFill>
                  <a:schemeClr val="tx1"/>
                </a:solidFill>
                <a:effectLst/>
                <a:latin typeface="-apple-system"/>
              </a:rPr>
              <a:t>data extraction</a:t>
            </a:r>
            <a:r>
              <a:rPr lang="en-US" sz="2000" b="0" i="0" dirty="0">
                <a:solidFill>
                  <a:schemeClr val="tx1"/>
                </a:solidFill>
                <a:effectLst/>
                <a:latin typeface="-apple-system"/>
              </a:rPr>
              <a:t> used in </a:t>
            </a:r>
            <a:r>
              <a:rPr lang="en-US" sz="2000" b="0" i="0" u="none" strike="noStrike" dirty="0">
                <a:solidFill>
                  <a:schemeClr val="tx1"/>
                </a:solidFill>
                <a:effectLst/>
                <a:latin typeface="-apple-system"/>
              </a:rPr>
              <a:t>data science</a:t>
            </a:r>
            <a:r>
              <a:rPr lang="en-US" sz="2000" b="0" i="0" dirty="0">
                <a:solidFill>
                  <a:schemeClr val="tx1"/>
                </a:solidFill>
                <a:effectLst/>
                <a:latin typeface="-apple-system"/>
              </a:rPr>
              <a:t>, </a:t>
            </a:r>
            <a:r>
              <a:rPr lang="en-US" sz="2000" b="0" i="0" u="none" strike="noStrike" dirty="0">
                <a:solidFill>
                  <a:schemeClr val="tx1"/>
                </a:solidFill>
                <a:effectLst/>
                <a:latin typeface="-apple-system"/>
              </a:rPr>
              <a:t>machine learning</a:t>
            </a:r>
            <a:r>
              <a:rPr lang="en-US" sz="2000" b="0" i="0" dirty="0">
                <a:solidFill>
                  <a:schemeClr val="tx1"/>
                </a:solidFill>
                <a:effectLst/>
                <a:latin typeface="-apple-system"/>
              </a:rPr>
              <a:t>, and other fields.</a:t>
            </a:r>
            <a:endParaRPr lang="en-GB" sz="2000" dirty="0">
              <a:solidFill>
                <a:schemeClr val="tx1"/>
              </a:solidFill>
            </a:endParaRPr>
          </a:p>
        </p:txBody>
      </p:sp>
    </p:spTree>
    <p:extLst>
      <p:ext uri="{BB962C8B-B14F-4D97-AF65-F5344CB8AC3E}">
        <p14:creationId xmlns:p14="http://schemas.microsoft.com/office/powerpoint/2010/main" val="2929954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pic>
        <p:nvPicPr>
          <p:cNvPr id="9" name="Content Placeholder 8">
            <a:extLst>
              <a:ext uri="{FF2B5EF4-FFF2-40B4-BE49-F238E27FC236}">
                <a16:creationId xmlns:a16="http://schemas.microsoft.com/office/drawing/2014/main" id="{69ADCF68-791A-9028-6B9C-6E4449182FEB}"/>
              </a:ext>
            </a:extLst>
          </p:cNvPr>
          <p:cNvPicPr>
            <a:picLocks noGrp="1" noChangeAspect="1"/>
          </p:cNvPicPr>
          <p:nvPr>
            <p:ph sz="half" idx="1"/>
          </p:nvPr>
        </p:nvPicPr>
        <p:blipFill>
          <a:blip r:embed="rId3"/>
          <a:stretch>
            <a:fillRect/>
          </a:stretch>
        </p:blipFill>
        <p:spPr>
          <a:xfrm>
            <a:off x="838200" y="1825625"/>
            <a:ext cx="5181600" cy="4019363"/>
          </a:xfrm>
        </p:spPr>
      </p:pic>
      <p:sp>
        <p:nvSpPr>
          <p:cNvPr id="5" name="Content Placeholder 4">
            <a:extLst>
              <a:ext uri="{FF2B5EF4-FFF2-40B4-BE49-F238E27FC236}">
                <a16:creationId xmlns:a16="http://schemas.microsoft.com/office/drawing/2014/main" id="{19F4D27D-474C-5B48-5FAE-E40D534C1FBF}"/>
              </a:ext>
            </a:extLst>
          </p:cNvPr>
          <p:cNvSpPr>
            <a:spLocks noGrp="1"/>
          </p:cNvSpPr>
          <p:nvPr>
            <p:ph sz="half" idx="2"/>
          </p:nvPr>
        </p:nvSpPr>
        <p:spPr>
          <a:xfrm>
            <a:off x="6172200" y="1825625"/>
            <a:ext cx="5181600" cy="1325563"/>
          </a:xfrm>
        </p:spPr>
        <p:txBody>
          <a:bodyPr>
            <a:normAutofit/>
          </a:bodyPr>
          <a:lstStyle/>
          <a:p>
            <a:r>
              <a:rPr lang="en-US" sz="2000" dirty="0">
                <a:solidFill>
                  <a:schemeClr val="tx1"/>
                </a:solidFill>
              </a:rPr>
              <a:t>Data </a:t>
            </a:r>
            <a:r>
              <a:rPr lang="en-US" sz="2000" dirty="0" err="1">
                <a:solidFill>
                  <a:schemeClr val="tx1"/>
                </a:solidFill>
              </a:rPr>
              <a:t>exraction</a:t>
            </a:r>
            <a:r>
              <a:rPr lang="en-US" sz="2000" dirty="0">
                <a:solidFill>
                  <a:schemeClr val="tx1"/>
                </a:solidFill>
              </a:rPr>
              <a:t> was done using API and </a:t>
            </a:r>
            <a:r>
              <a:rPr lang="en-US" sz="2000" dirty="0" err="1">
                <a:solidFill>
                  <a:schemeClr val="tx1"/>
                </a:solidFill>
              </a:rPr>
              <a:t>BeautifulSoup</a:t>
            </a:r>
            <a:endParaRPr lang="en-US" sz="2000" dirty="0">
              <a:solidFill>
                <a:schemeClr val="tx1"/>
              </a:solidFill>
            </a:endParaRPr>
          </a:p>
          <a:p>
            <a:r>
              <a:rPr lang="en-US" sz="2000" dirty="0">
                <a:solidFill>
                  <a:schemeClr val="tx1"/>
                </a:solidFill>
              </a:rPr>
              <a:t>Then Exploratory Data Analysis was then carried out with python and SQL</a:t>
            </a:r>
            <a:endParaRPr lang="en-GB" sz="2000" dirty="0">
              <a:solidFill>
                <a:schemeClr val="tx1"/>
              </a:solidFill>
            </a:endParaRPr>
          </a:p>
        </p:txBody>
      </p:sp>
      <p:pic>
        <p:nvPicPr>
          <p:cNvPr id="11" name="Picture 10">
            <a:extLst>
              <a:ext uri="{FF2B5EF4-FFF2-40B4-BE49-F238E27FC236}">
                <a16:creationId xmlns:a16="http://schemas.microsoft.com/office/drawing/2014/main" id="{CC8F9701-F68B-C658-A7A5-F7B9ECCA971C}"/>
              </a:ext>
            </a:extLst>
          </p:cNvPr>
          <p:cNvPicPr>
            <a:picLocks noChangeAspect="1"/>
          </p:cNvPicPr>
          <p:nvPr/>
        </p:nvPicPr>
        <p:blipFill>
          <a:blip r:embed="rId4"/>
          <a:stretch>
            <a:fillRect/>
          </a:stretch>
        </p:blipFill>
        <p:spPr>
          <a:xfrm>
            <a:off x="6172199" y="3286125"/>
            <a:ext cx="4505325" cy="3060886"/>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914400" y="18255"/>
            <a:ext cx="10515600" cy="1325563"/>
          </a:xfrm>
        </p:spPr>
        <p:txBody>
          <a:bodyPr/>
          <a:lstStyle/>
          <a:p>
            <a:r>
              <a:rPr lang="en-US" dirty="0"/>
              <a:t>RESULTS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4206419" cy="4019363"/>
          </a:xfrm>
        </p:spPr>
        <p:txBody>
          <a:bodyPr/>
          <a:lstStyle/>
          <a:p>
            <a:pPr marL="0" indent="0">
              <a:buNone/>
            </a:pPr>
            <a:r>
              <a:rPr lang="en-US" dirty="0" err="1"/>
              <a:t>Visualisation</a:t>
            </a:r>
            <a:r>
              <a:rPr lang="en-US" dirty="0"/>
              <a:t> Charts</a:t>
            </a:r>
          </a:p>
          <a:p>
            <a:pPr marL="0" indent="0">
              <a:buNone/>
            </a:pPr>
            <a:r>
              <a:rPr lang="en-US" sz="2000" dirty="0">
                <a:solidFill>
                  <a:schemeClr val="tx1"/>
                </a:solidFill>
              </a:rPr>
              <a:t>During our Exploratory data we visualized using various types of methods. This is to help us extract different </a:t>
            </a:r>
            <a:r>
              <a:rPr lang="en-US" sz="2000" dirty="0" err="1">
                <a:solidFill>
                  <a:schemeClr val="tx1"/>
                </a:solidFill>
              </a:rPr>
              <a:t>informations</a:t>
            </a:r>
            <a:r>
              <a:rPr lang="en-US" sz="2000" dirty="0">
                <a:solidFill>
                  <a:schemeClr val="tx1"/>
                </a:solidFill>
              </a:rPr>
              <a:t> from the data.</a:t>
            </a:r>
          </a:p>
          <a:p>
            <a:pPr marL="0" indent="0">
              <a:buNone/>
            </a:pPr>
            <a:r>
              <a:rPr lang="en-US" sz="2000" dirty="0">
                <a:solidFill>
                  <a:schemeClr val="tx1"/>
                </a:solidFill>
              </a:rPr>
              <a:t>These includes:</a:t>
            </a:r>
          </a:p>
          <a:p>
            <a:r>
              <a:rPr lang="en-US" sz="2000" dirty="0">
                <a:solidFill>
                  <a:schemeClr val="tx1"/>
                </a:solidFill>
              </a:rPr>
              <a:t>Scatter plots</a:t>
            </a:r>
          </a:p>
          <a:p>
            <a:r>
              <a:rPr lang="en-US" sz="2000" dirty="0">
                <a:solidFill>
                  <a:schemeClr val="tx1"/>
                </a:solidFill>
              </a:rPr>
              <a:t>Categorical plot</a:t>
            </a:r>
          </a:p>
          <a:p>
            <a:r>
              <a:rPr lang="en-US" sz="2000" dirty="0">
                <a:solidFill>
                  <a:schemeClr val="tx1"/>
                </a:solidFill>
              </a:rPr>
              <a:t>Bar plot</a:t>
            </a:r>
          </a:p>
          <a:p>
            <a:r>
              <a:rPr lang="en-US" sz="2000" dirty="0">
                <a:solidFill>
                  <a:schemeClr val="tx1"/>
                </a:solidFill>
              </a:rPr>
              <a:t>Line plot</a:t>
            </a:r>
          </a:p>
        </p:txBody>
      </p:sp>
      <p:pic>
        <p:nvPicPr>
          <p:cNvPr id="10" name="Content Placeholder 9">
            <a:extLst>
              <a:ext uri="{FF2B5EF4-FFF2-40B4-BE49-F238E27FC236}">
                <a16:creationId xmlns:a16="http://schemas.microsoft.com/office/drawing/2014/main" id="{C92D3990-554D-B723-CEB8-CC10732D3B7C}"/>
              </a:ext>
            </a:extLst>
          </p:cNvPr>
          <p:cNvPicPr>
            <a:picLocks noGrp="1" noChangeAspect="1"/>
          </p:cNvPicPr>
          <p:nvPr>
            <p:ph sz="half" idx="2"/>
          </p:nvPr>
        </p:nvPicPr>
        <p:blipFill>
          <a:blip r:embed="rId2"/>
          <a:stretch>
            <a:fillRect/>
          </a:stretch>
        </p:blipFill>
        <p:spPr>
          <a:xfrm>
            <a:off x="5020235" y="1825625"/>
            <a:ext cx="6333565" cy="4019363"/>
          </a:xfrm>
        </p:spPr>
      </p:pic>
    </p:spTree>
    <p:extLst>
      <p:ext uri="{BB962C8B-B14F-4D97-AF65-F5344CB8AC3E}">
        <p14:creationId xmlns:p14="http://schemas.microsoft.com/office/powerpoint/2010/main" val="2659604895"/>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1970</TotalTime>
  <Words>744</Words>
  <Application>Microsoft Office PowerPoint</Application>
  <PresentationFormat>Widescreen</PresentationFormat>
  <Paragraphs>99</Paragraphs>
  <Slides>22</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Abadi</vt:lpstr>
      <vt:lpstr>-apple-system</vt:lpstr>
      <vt:lpstr>Arial</vt:lpstr>
      <vt:lpstr>Calibri</vt:lpstr>
      <vt:lpstr>Helv</vt:lpstr>
      <vt:lpstr>Helvetica Neue</vt:lpstr>
      <vt:lpstr>IBM Plex Mono SemiBold</vt:lpstr>
      <vt:lpstr>IBM Plex Mono Text</vt:lpstr>
      <vt:lpstr>IBM Plex Sans Text</vt:lpstr>
      <vt:lpstr>Source Sans Pro</vt:lpstr>
      <vt:lpstr>SLIDE_TEMPLATE_skill_network</vt:lpstr>
      <vt:lpstr>Space X Falcon 9 First Stage Landing </vt:lpstr>
      <vt:lpstr>OUTLINE</vt:lpstr>
      <vt:lpstr>EXECUTIVE SUMMARY</vt:lpstr>
      <vt:lpstr>INTRODUCTION</vt:lpstr>
      <vt:lpstr>METHODOLOGY</vt:lpstr>
      <vt:lpstr>Data collection using API</vt:lpstr>
      <vt:lpstr>Data extraction using BeautifulSoup</vt:lpstr>
      <vt:lpstr>RESULTS</vt:lpstr>
      <vt:lpstr>RESULTS</vt:lpstr>
      <vt:lpstr>RESULTS</vt:lpstr>
      <vt:lpstr>RESULTS</vt:lpstr>
      <vt:lpstr>Report</vt:lpstr>
      <vt:lpstr>EDA with SQL</vt:lpstr>
      <vt:lpstr>Insights Drawn</vt:lpstr>
      <vt:lpstr>Insights Drawn</vt:lpstr>
      <vt:lpstr>Insights Drawn</vt:lpstr>
      <vt:lpstr>Insights Drawn</vt:lpstr>
      <vt:lpstr>Insights Drawn</vt:lpstr>
      <vt:lpstr>Insights Drawn </vt:lpstr>
      <vt:lpstr>Interactive Maps with Folium results slides</vt:lpstr>
      <vt:lpstr>Interactive Maps with Folium results slides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George Sylva</cp:lastModifiedBy>
  <cp:revision>20</cp:revision>
  <dcterms:created xsi:type="dcterms:W3CDTF">2020-10-28T18:29:43Z</dcterms:created>
  <dcterms:modified xsi:type="dcterms:W3CDTF">2023-07-17T15:05:02Z</dcterms:modified>
</cp:coreProperties>
</file>