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1" r:id="rId3"/>
    <p:sldId id="277" r:id="rId4"/>
    <p:sldId id="278" r:id="rId5"/>
    <p:sldId id="279" r:id="rId6"/>
    <p:sldId id="272" r:id="rId7"/>
  </p:sldIdLst>
  <p:sldSz cx="9144000" cy="5143500" type="screen16x9"/>
  <p:notesSz cx="9144000" cy="51435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0C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04122" y="0"/>
            <a:ext cx="4735830" cy="5143500"/>
          </a:xfrm>
          <a:custGeom>
            <a:avLst/>
            <a:gdLst/>
            <a:ahLst/>
            <a:cxnLst/>
            <a:rect l="l" t="t" r="r" b="b"/>
            <a:pathLst>
              <a:path w="4735830" h="5143500">
                <a:moveTo>
                  <a:pt x="47357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735799" y="0"/>
                </a:lnTo>
                <a:lnTo>
                  <a:pt x="4735799" y="5143499"/>
                </a:lnTo>
                <a:close/>
              </a:path>
            </a:pathLst>
          </a:custGeom>
          <a:solidFill>
            <a:srgbClr val="160C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49586" y="2534115"/>
            <a:ext cx="2590165" cy="1297305"/>
          </a:xfrm>
          <a:custGeom>
            <a:avLst/>
            <a:gdLst/>
            <a:ahLst/>
            <a:cxnLst/>
            <a:rect l="l" t="t" r="r" b="b"/>
            <a:pathLst>
              <a:path w="2590165" h="1297304">
                <a:moveTo>
                  <a:pt x="2589599" y="1296899"/>
                </a:moveTo>
                <a:lnTo>
                  <a:pt x="0" y="1296899"/>
                </a:lnTo>
                <a:lnTo>
                  <a:pt x="0" y="0"/>
                </a:lnTo>
                <a:lnTo>
                  <a:pt x="2589599" y="0"/>
                </a:lnTo>
                <a:lnTo>
                  <a:pt x="2589599" y="1296899"/>
                </a:lnTo>
                <a:close/>
              </a:path>
            </a:pathLst>
          </a:custGeom>
          <a:solidFill>
            <a:srgbClr val="8759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0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4500"/>
            <a:ext cx="2285000" cy="2418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8422" y="194337"/>
            <a:ext cx="1408999" cy="4719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1692" y="4576575"/>
            <a:ext cx="3435730" cy="3459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8100" y="3714250"/>
            <a:ext cx="1623774" cy="250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843" y="433545"/>
            <a:ext cx="792631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104" y="1131583"/>
            <a:ext cx="7807790" cy="209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Ii_1rYrss4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31B93"/>
          </a:solidFill>
        </p:spPr>
        <p:txBody>
          <a:bodyPr wrap="square" lIns="0" tIns="0" rIns="0" bIns="0" rtlCol="0"/>
          <a:lstStyle/>
          <a:p>
            <a:endParaRPr lang="en-CY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64299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75" dirty="0" err="1"/>
              <a:t>Cyprunomics</a:t>
            </a:r>
            <a:endParaRPr sz="6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8422" y="194337"/>
            <a:ext cx="1408999" cy="471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1692" y="4576575"/>
            <a:ext cx="3435730" cy="34597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12CAE2A8-0AA4-917C-B91F-E768D24EAEA8}"/>
              </a:ext>
            </a:extLst>
          </p:cNvPr>
          <p:cNvSpPr txBox="1"/>
          <p:nvPr/>
        </p:nvSpPr>
        <p:spPr>
          <a:xfrm>
            <a:off x="533400" y="2607388"/>
            <a:ext cx="5334000" cy="1070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GB" sz="1600" spc="30" dirty="0">
                <a:solidFill>
                  <a:schemeClr val="bg1"/>
                </a:solidFill>
                <a:latin typeface="Tahoma"/>
                <a:cs typeface="Tahoma"/>
              </a:rPr>
              <a:t>Educational 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game about the history of the Cypriot economy</a:t>
            </a:r>
            <a:r>
              <a:rPr lang="el-GR" sz="1600" spc="30" dirty="0">
                <a:solidFill>
                  <a:schemeClr val="bg1"/>
                </a:solidFill>
                <a:latin typeface="Tahoma"/>
                <a:cs typeface="Tahoma"/>
              </a:rPr>
              <a:t>(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from prehistoric times to the present day</a:t>
            </a:r>
            <a:r>
              <a:rPr lang="el-GR" sz="1600" spc="30" dirty="0">
                <a:solidFill>
                  <a:schemeClr val="bg1"/>
                </a:solidFill>
                <a:latin typeface="Tahoma"/>
                <a:cs typeface="Tahoma"/>
              </a:rPr>
              <a:t>)</a:t>
            </a: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 +</a:t>
            </a:r>
            <a:r>
              <a:rPr lang="ru-RU" sz="1600" spc="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GB" sz="1600" spc="30" dirty="0">
                <a:solidFill>
                  <a:schemeClr val="bg1"/>
                </a:solidFill>
                <a:latin typeface="Tahoma"/>
                <a:cs typeface="Tahoma"/>
              </a:rPr>
              <a:t>with assistance from AI </a:t>
            </a:r>
            <a:r>
              <a:rPr lang="en-GB" sz="1600" spc="30" dirty="0" err="1">
                <a:solidFill>
                  <a:schemeClr val="bg1"/>
                </a:solidFill>
                <a:latin typeface="Tahoma"/>
                <a:cs typeface="Tahoma"/>
              </a:rPr>
              <a:t>ChatBot</a:t>
            </a:r>
            <a:endParaRPr sz="1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5A11C3E-4F0A-BCEA-14F1-C0F35AEA7F62}"/>
              </a:ext>
            </a:extLst>
          </p:cNvPr>
          <p:cNvSpPr txBox="1"/>
          <p:nvPr/>
        </p:nvSpPr>
        <p:spPr>
          <a:xfrm>
            <a:off x="316579" y="264349"/>
            <a:ext cx="5334000" cy="3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GEORGIOS ATHANASIADIS</a:t>
            </a:r>
            <a:endParaRPr sz="1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0875"/>
            <a:ext cx="1734199" cy="1065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300" y="204299"/>
            <a:ext cx="5130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500" spc="-35" dirty="0">
                <a:solidFill>
                  <a:srgbClr val="29FD9F"/>
                </a:solidFill>
              </a:rPr>
              <a:t>The Problem</a:t>
            </a:r>
            <a:endParaRPr sz="25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2AB7B91-445B-1EA7-167E-230F4ECEAB54}"/>
              </a:ext>
            </a:extLst>
          </p:cNvPr>
          <p:cNvSpPr txBox="1">
            <a:spLocks/>
          </p:cNvSpPr>
          <p:nvPr/>
        </p:nvSpPr>
        <p:spPr>
          <a:xfrm>
            <a:off x="516300" y="1200150"/>
            <a:ext cx="809430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0" kern="0" spc="-35" dirty="0"/>
              <a:t>They always say in school that Cyprus has been an important hub of trade between east and west throughout history.</a:t>
            </a:r>
            <a:endParaRPr lang="ru-RU" sz="2000" b="0" kern="0" spc="-35" dirty="0"/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ru-RU" sz="2000" b="0" kern="0" spc="-35" dirty="0"/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0" kern="0" dirty="0"/>
              <a:t>Many </a:t>
            </a:r>
            <a:r>
              <a:rPr lang="en-GB" sz="2000" b="0" kern="0" dirty="0"/>
              <a:t>young </a:t>
            </a:r>
            <a:r>
              <a:rPr lang="en-US" sz="2000" b="0" kern="0" dirty="0"/>
              <a:t>people differ because there is no interactive and entertaining way to learn the history of the Cyprus economy</a:t>
            </a:r>
            <a:endParaRPr lang="pt-PT" sz="2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76B3-2B59-180E-CC9F-D08BEE8A3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EFDB775-245A-8DE6-6E6D-9F9A4FC1BD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0875"/>
            <a:ext cx="1734199" cy="10650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50B6B8A-9B05-E5CB-2142-85F505119F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300" y="204299"/>
            <a:ext cx="5130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500" spc="-35" dirty="0">
                <a:solidFill>
                  <a:srgbClr val="29FD9F"/>
                </a:solidFill>
              </a:rPr>
              <a:t>Solution</a:t>
            </a:r>
            <a:endParaRPr sz="25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29CE0BA-B906-54D8-EBCB-E0E6C7A6D573}"/>
              </a:ext>
            </a:extLst>
          </p:cNvPr>
          <p:cNvSpPr txBox="1">
            <a:spLocks/>
          </p:cNvSpPr>
          <p:nvPr/>
        </p:nvSpPr>
        <p:spPr>
          <a:xfrm>
            <a:off x="516300" y="1200150"/>
            <a:ext cx="8094300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b="0" kern="0" spc="-35" dirty="0"/>
              <a:t>A game that, in a fun and simple way, learn the players, about:</a:t>
            </a:r>
            <a:br>
              <a:rPr lang="en-US" sz="2000" b="0" kern="0" spc="-35" dirty="0"/>
            </a:br>
            <a:endParaRPr lang="en-US" sz="2000" b="0" kern="0" spc="-35" dirty="0"/>
          </a:p>
          <a:p>
            <a:pPr marL="469900" indent="-457200">
              <a:spcBef>
                <a:spcPts val="100"/>
              </a:spcBef>
              <a:buFont typeface="+mj-lt"/>
              <a:buAutoNum type="arabicPeriod"/>
            </a:pPr>
            <a:r>
              <a:rPr lang="en-GB" sz="2000" b="0" kern="0" spc="-35" dirty="0"/>
              <a:t>How the Market mechanisms work in each historic age;</a:t>
            </a:r>
            <a:br>
              <a:rPr lang="en-GB" sz="2000" b="0" kern="0" spc="-35" dirty="0"/>
            </a:br>
            <a:r>
              <a:rPr lang="el-GR" sz="2000" b="0" kern="0" spc="-35" dirty="0"/>
              <a:t> </a:t>
            </a:r>
            <a:r>
              <a:rPr lang="en-GB" sz="2000" b="0" kern="0" spc="-35" dirty="0"/>
              <a:t>(</a:t>
            </a:r>
            <a:r>
              <a:rPr lang="pt-PT" sz="2000" b="0" kern="0" spc="-35" dirty="0"/>
              <a:t>Request</a:t>
            </a:r>
            <a:r>
              <a:rPr lang="el-GR" sz="2000" b="0" kern="0" spc="-35" dirty="0"/>
              <a:t>-</a:t>
            </a:r>
            <a:r>
              <a:rPr lang="pt-PT" sz="2000" b="0" kern="0" spc="-35" dirty="0"/>
              <a:t> Proposal)</a:t>
            </a:r>
            <a:endParaRPr lang="en-GB" sz="2000" b="0" kern="0" spc="-35" dirty="0"/>
          </a:p>
          <a:p>
            <a:pPr marL="469900" indent="-457200">
              <a:spcBef>
                <a:spcPts val="100"/>
              </a:spcBef>
              <a:buFont typeface="+mj-lt"/>
              <a:buAutoNum type="arabicPeriod"/>
            </a:pPr>
            <a:r>
              <a:rPr lang="en-US" sz="2000" b="0" kern="0" dirty="0"/>
              <a:t>How the economy has influenced the political and social environment </a:t>
            </a:r>
            <a:endParaRPr lang="ru-RU" sz="2000" b="0" kern="0" spc="-35" dirty="0"/>
          </a:p>
          <a:p>
            <a:pPr marL="469900" indent="-457200">
              <a:spcBef>
                <a:spcPts val="100"/>
              </a:spcBef>
              <a:buFont typeface="+mj-lt"/>
              <a:buAutoNum type="arabicPeriod"/>
            </a:pPr>
            <a:r>
              <a:rPr lang="pt-PT" sz="2000" b="0" kern="0" dirty="0"/>
              <a:t>Why economic crises appeared</a:t>
            </a:r>
          </a:p>
        </p:txBody>
      </p:sp>
    </p:spTree>
    <p:extLst>
      <p:ext uri="{BB962C8B-B14F-4D97-AF65-F5344CB8AC3E}">
        <p14:creationId xmlns:p14="http://schemas.microsoft.com/office/powerpoint/2010/main" val="253505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450953-C0E4-3A29-AF45-78FFD838C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62CCCF-1608-8D7D-1BCA-85707889C2B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31B93"/>
          </a:solidFill>
        </p:spPr>
        <p:txBody>
          <a:bodyPr wrap="square" lIns="0" tIns="0" rIns="0" bIns="0" rtlCol="0"/>
          <a:lstStyle/>
          <a:p>
            <a:endParaRPr lang="en-CY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C6E3BEF-1C01-2F3E-3CDD-449FBEAEA4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8422" y="194337"/>
            <a:ext cx="1408999" cy="471975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A05D89D5-5267-7CA8-6E98-DD2348B666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1692" y="4576575"/>
            <a:ext cx="3435730" cy="3459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08E7F55-4B5A-853D-73AA-2BD84155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44" y="165127"/>
            <a:ext cx="7926312" cy="738664"/>
          </a:xfrm>
        </p:spPr>
        <p:txBody>
          <a:bodyPr/>
          <a:lstStyle/>
          <a:p>
            <a:r>
              <a:rPr lang="en-US" sz="4800" dirty="0"/>
              <a:t>DEMO:</a:t>
            </a:r>
            <a:endParaRPr lang="LID4096" sz="480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D703360-F1FE-7BE4-C79D-CA2564C3D5A6}"/>
              </a:ext>
            </a:extLst>
          </p:cNvPr>
          <p:cNvSpPr/>
          <p:nvPr/>
        </p:nvSpPr>
        <p:spPr>
          <a:xfrm>
            <a:off x="0" y="1497713"/>
            <a:ext cx="9144000" cy="15811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31B93"/>
          </a:solidFill>
        </p:spPr>
        <p:txBody>
          <a:bodyPr wrap="square" lIns="0" tIns="0" rIns="0" bIns="0" rtlCol="0"/>
          <a:lstStyle/>
          <a:p>
            <a:pPr algn="ctr"/>
            <a:r>
              <a:rPr lang="pt-PT" dirty="0">
                <a:solidFill>
                  <a:schemeClr val="tx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https://www.youtube.com/watch?v=Ii_1rYrss4M</a:t>
            </a:r>
            <a:endParaRPr lang="en-CY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F7F7F-5B07-F1D1-B1AF-B36FA2B3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5C48B0B-9568-772C-BC23-ACB405439E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0875"/>
            <a:ext cx="1734199" cy="10650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8C16704-31B6-4D4B-6720-272DEFED8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300" y="204299"/>
            <a:ext cx="5130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Business Plan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DB0815-A3FE-4077-2979-BF5476156CA9}"/>
              </a:ext>
            </a:extLst>
          </p:cNvPr>
          <p:cNvSpPr txBox="1">
            <a:spLocks/>
          </p:cNvSpPr>
          <p:nvPr/>
        </p:nvSpPr>
        <p:spPr>
          <a:xfrm>
            <a:off x="516300" y="1200150"/>
            <a:ext cx="80943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0" kern="0" dirty="0"/>
              <a:t>Funding from a bank, in order to integrate in a harmonious way the bank's advertising in the narrative of the game</a:t>
            </a:r>
            <a:endParaRPr lang="el-GR" b="0" kern="0" dirty="0"/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b="0" kern="0" dirty="0"/>
              <a:t>Funding from erasmus+ projects</a:t>
            </a:r>
          </a:p>
        </p:txBody>
      </p:sp>
    </p:spTree>
    <p:extLst>
      <p:ext uri="{BB962C8B-B14F-4D97-AF65-F5344CB8AC3E}">
        <p14:creationId xmlns:p14="http://schemas.microsoft.com/office/powerpoint/2010/main" val="334178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0C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4500"/>
            <a:ext cx="2285000" cy="2418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633" y="2601139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Than</a:t>
            </a:r>
            <a:r>
              <a:rPr sz="3600" spc="15" dirty="0"/>
              <a:t>k</a:t>
            </a:r>
            <a:r>
              <a:rPr sz="3600" spc="-285" dirty="0"/>
              <a:t> </a:t>
            </a:r>
            <a:r>
              <a:rPr sz="3600" spc="-65" dirty="0"/>
              <a:t>y</a:t>
            </a:r>
            <a:r>
              <a:rPr sz="3600" spc="35" dirty="0"/>
              <a:t>ou</a:t>
            </a:r>
            <a:endParaRPr sz="360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4575" y="3195325"/>
            <a:ext cx="1623774" cy="250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240875"/>
            <a:ext cx="1734199" cy="1065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18422" y="194337"/>
            <a:ext cx="1408999" cy="471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1692" y="4576575"/>
            <a:ext cx="3435730" cy="345974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A43DF4F0-6442-0403-4966-2470726934BB}"/>
              </a:ext>
            </a:extLst>
          </p:cNvPr>
          <p:cNvSpPr txBox="1">
            <a:spLocks/>
          </p:cNvSpPr>
          <p:nvPr/>
        </p:nvSpPr>
        <p:spPr>
          <a:xfrm>
            <a:off x="516331" y="1097059"/>
            <a:ext cx="64299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6000" kern="0" spc="75" dirty="0" err="1"/>
              <a:t>Cyprunomics</a:t>
            </a:r>
            <a:endParaRPr lang="en-GB" sz="6000" kern="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1CFE188-4C85-B410-0D48-BD394E48528F}"/>
              </a:ext>
            </a:extLst>
          </p:cNvPr>
          <p:cNvSpPr txBox="1"/>
          <p:nvPr/>
        </p:nvSpPr>
        <p:spPr>
          <a:xfrm>
            <a:off x="538633" y="264349"/>
            <a:ext cx="5334000" cy="3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600" spc="30" dirty="0">
                <a:solidFill>
                  <a:schemeClr val="bg1"/>
                </a:solidFill>
                <a:latin typeface="Tahoma"/>
                <a:cs typeface="Tahoma"/>
              </a:rPr>
              <a:t>GEORGIOS ATHANASIADIS</a:t>
            </a:r>
            <a:endParaRPr sz="1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FF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171</Words>
  <Application>Microsoft Office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Cyprunomics</vt:lpstr>
      <vt:lpstr>The Problem</vt:lpstr>
      <vt:lpstr>Solution</vt:lpstr>
      <vt:lpstr>DEMO:</vt:lpstr>
      <vt:lpstr>Business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BOC5 WORKSHOP</dc:title>
  <dc:creator>Athanasiadis George</dc:creator>
  <cp:lastModifiedBy>Georgios Athanasiadis</cp:lastModifiedBy>
  <cp:revision>2</cp:revision>
  <dcterms:created xsi:type="dcterms:W3CDTF">2024-10-19T23:19:06Z</dcterms:created>
  <dcterms:modified xsi:type="dcterms:W3CDTF">2024-10-20T11:05:06Z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