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1" r:id="rId9"/>
    <p:sldId id="262" r:id="rId10"/>
    <p:sldId id="264" r:id="rId11"/>
    <p:sldId id="263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1060-63F0-4101-AA59-3DAB2DA7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2C2B-A92C-4442-8F7B-3F3D98C2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6930-3BA3-4B42-90AA-58BBF55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D902-F09E-43DE-9070-B66BB12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C859-5CB9-43FD-9E19-E9CDA7B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F883-3625-4432-BE51-F264A936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DEF3-90B8-4E57-A955-3B143F071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0AC4-8909-4A75-80A6-DCEFE733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3FE8-146C-4441-A15E-36A921ED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E8A5-A9C1-4952-80C6-24D7E5F6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6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FA694-E8F1-4389-B0F6-ABDA3AE77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5AC58-79A0-4FDC-B4A6-1EF13DA5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3FE7-ADA8-4395-82B2-BC03D3AC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5458-950B-4B5F-91DA-11D8338A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DAF8-1E2D-4680-AB38-C7297A8B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3FDF-3697-40A2-AA39-7311099D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D6C6-7B04-44A7-BC89-C8EBA0F3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20DA-2E9E-46CE-B078-47761180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7C5D-0FF6-4C81-ABA9-88CC10A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CF90-3B10-4158-8A94-71DB2194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1916-997F-4A16-A55F-7F77B08D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606F-8041-4E45-B7A9-04F19D21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C856-69FE-4976-A95F-8DD3E477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3692-17CC-4C50-8EFB-CA11F243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C249-1DAA-425F-B476-2B34C19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B34C-375C-4E84-9EBC-AB75449E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BBCB-0469-4B2D-A18B-B257A2279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75552-F739-48FD-B01A-26F8A210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040D-98A6-4C5E-B00A-3D004B4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6FC8-A7F9-41FA-B6D4-29F88D81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942F9-5234-4387-A578-9261B41F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E6E7-3C85-4DEF-8B84-F18221F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98C7-B077-475C-895C-42C67019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779C2-822F-49AD-92EE-A6BB3F90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6E138-F2BB-4F80-867B-CB1D24A9C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3924-8F7B-4ACA-B4AC-BC37232CB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65BBF-994F-4F50-9D60-35B40983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FB9A4-4523-4BA8-8DF5-7F17A42E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6315A-B6D6-44C7-9662-A864FCF1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C284-0806-483A-A322-4C57213F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69239-7043-4434-B924-7026785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2DB3-D138-47C5-81C4-B8A7D88A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95A0-69E8-495C-96EA-B57171B2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E326A-A4BC-4019-B08C-C4511BB0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6BFF4-301B-462B-B952-2EF7E73D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4A946-10A2-4508-AAF9-ED1FB7A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97F5-CDC2-4CE5-A027-A3ABCD7E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37F8-7931-4B8A-8E73-447D9523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DC46-6E18-49F2-A316-4B42717FF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B920F-50F8-45AF-BC9A-37C663B6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CB72-04AB-4779-BC56-4B64403E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8BD74-E0A2-4232-B119-5FAD2E6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D0A-1123-41DF-8A69-4534BF70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8B6F4-D878-4363-8675-C340AB907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45D20-5999-4CFF-A74F-20A4F8C6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1EFAB-9D69-4BC8-80BE-BA8E80F1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8B2E6-4F0C-47DB-B002-8C14882D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7A5E-0DAC-47D1-8506-1C61C3B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61CA4-5D45-4065-B7BD-5E00DB80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D85CC-6A5B-48A4-9273-2889710D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2DDD-7BB6-4026-ABDD-3DA7F4D3A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460C-1B74-4A1C-B129-41980B75BF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ED8B-8762-4DFB-BAD1-777D84374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EECA-1465-44BF-B410-76CE12D33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69CB-0E88-45DE-BB62-33F2D7CB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5C68-FF5A-4322-A470-46780B1AE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IBEX 35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D14A6-3201-4603-B4C8-9D48B16EF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Stock Index Analysis</a:t>
            </a:r>
          </a:p>
        </p:txBody>
      </p:sp>
    </p:spTree>
    <p:extLst>
      <p:ext uri="{BB962C8B-B14F-4D97-AF65-F5344CB8AC3E}">
        <p14:creationId xmlns:p14="http://schemas.microsoft.com/office/powerpoint/2010/main" val="384206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B0B2-F282-4D70-98FF-3AC653B7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A66A-4370-4BE5-96A4-2CBBA9DD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IBEX 35 is a capitalization-weighted index – uses market capitalization for weighting of constituents</a:t>
            </a:r>
          </a:p>
          <a:p>
            <a:r>
              <a:rPr lang="en-US" dirty="0"/>
              <a:t>Market cap is multiplied by a free float factor:</a:t>
            </a:r>
          </a:p>
          <a:p>
            <a:pPr lvl="1"/>
            <a:r>
              <a:rPr lang="en-US" dirty="0"/>
              <a:t>Ranges from 0.1 to 1</a:t>
            </a:r>
          </a:p>
          <a:p>
            <a:pPr lvl="1"/>
            <a:r>
              <a:rPr lang="en-US" dirty="0"/>
              <a:t>Depends on fraction of freely floating (publicly available) shares of the stock</a:t>
            </a:r>
          </a:p>
          <a:p>
            <a:pPr lvl="1"/>
            <a:r>
              <a:rPr lang="en-US" dirty="0"/>
              <a:t>Companies with more than 50% freely floating shares are given a factor of 1</a:t>
            </a:r>
          </a:p>
          <a:p>
            <a:r>
              <a:rPr lang="en-US" dirty="0"/>
              <a:t>Unlike most European indices, there is no weighting cap for companies on IBEX 35</a:t>
            </a:r>
          </a:p>
        </p:txBody>
      </p:sp>
    </p:spTree>
    <p:extLst>
      <p:ext uri="{BB962C8B-B14F-4D97-AF65-F5344CB8AC3E}">
        <p14:creationId xmlns:p14="http://schemas.microsoft.com/office/powerpoint/2010/main" val="124730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63F2-CFE1-4229-8FCD-C170299B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44BA-F279-41BC-B3C3-D950861B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IBEX 35 displays above average foreign investment figures</a:t>
            </a:r>
          </a:p>
          <a:p>
            <a:r>
              <a:rPr lang="en-US" dirty="0"/>
              <a:t>Investors mainly include international funds from Norway, the United States, the United Kingdom and Qatar</a:t>
            </a:r>
          </a:p>
          <a:p>
            <a:r>
              <a:rPr lang="en-US" dirty="0"/>
              <a:t>Foreign investment growth:</a:t>
            </a:r>
          </a:p>
          <a:p>
            <a:pPr lvl="1"/>
            <a:r>
              <a:rPr lang="en-US" dirty="0"/>
              <a:t>1992 – 16%</a:t>
            </a:r>
          </a:p>
          <a:p>
            <a:pPr lvl="1"/>
            <a:r>
              <a:rPr lang="en-US" dirty="0"/>
              <a:t>2015 – 43%</a:t>
            </a:r>
          </a:p>
          <a:p>
            <a:r>
              <a:rPr lang="en-US" dirty="0"/>
              <a:t>Foreign investment figures 5% above EU average</a:t>
            </a:r>
          </a:p>
        </p:txBody>
      </p:sp>
    </p:spTree>
    <p:extLst>
      <p:ext uri="{BB962C8B-B14F-4D97-AF65-F5344CB8AC3E}">
        <p14:creationId xmlns:p14="http://schemas.microsoft.com/office/powerpoint/2010/main" val="349969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8331-DC15-4D90-BFFF-8C6AF569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Constituents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4233-8E3D-4FEA-9078-77F6D78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ACS - Actividades de Construcción y Servicios –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leading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companies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s-ES" dirty="0"/>
          </a:p>
          <a:p>
            <a:r>
              <a:rPr lang="en-US" dirty="0"/>
              <a:t>Amadeus IT Group – major global travel &amp; tourism service provider</a:t>
            </a:r>
          </a:p>
          <a:p>
            <a:r>
              <a:rPr lang="en-US" dirty="0"/>
              <a:t>Banco Santander (Santander Group) – 16</a:t>
            </a:r>
            <a:r>
              <a:rPr lang="en-US" baseline="30000" dirty="0"/>
              <a:t>th</a:t>
            </a:r>
            <a:r>
              <a:rPr lang="en-US" dirty="0"/>
              <a:t> largest banking institution in the world</a:t>
            </a:r>
          </a:p>
          <a:p>
            <a:r>
              <a:rPr lang="en-US" dirty="0"/>
              <a:t>Grifols – largest producer of blood plasma-based pharmaceutical products in the world</a:t>
            </a:r>
          </a:p>
          <a:p>
            <a:r>
              <a:rPr lang="en-US" dirty="0"/>
              <a:t>Inditex – biggest fast fashion group in the world</a:t>
            </a:r>
          </a:p>
        </p:txBody>
      </p:sp>
    </p:spTree>
    <p:extLst>
      <p:ext uri="{BB962C8B-B14F-4D97-AF65-F5344CB8AC3E}">
        <p14:creationId xmlns:p14="http://schemas.microsoft.com/office/powerpoint/2010/main" val="10895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7DE5-E907-4D7C-A436-EF737982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9683-50B3-4BD4-9350-C90B0696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time high:</a:t>
            </a:r>
          </a:p>
          <a:p>
            <a:pPr lvl="1"/>
            <a:r>
              <a:rPr lang="en-US" dirty="0"/>
              <a:t>Intraday:</a:t>
            </a:r>
          </a:p>
          <a:p>
            <a:pPr lvl="2"/>
            <a:r>
              <a:rPr lang="en-US" dirty="0"/>
              <a:t>9 November 2007 - 16,040.40</a:t>
            </a:r>
          </a:p>
          <a:p>
            <a:pPr lvl="1"/>
            <a:r>
              <a:rPr lang="en-US" dirty="0"/>
              <a:t>Closing:</a:t>
            </a:r>
          </a:p>
          <a:p>
            <a:pPr lvl="2"/>
            <a:r>
              <a:rPr lang="en-US" dirty="0"/>
              <a:t>8 November 2007 - 15,945.70</a:t>
            </a:r>
          </a:p>
          <a:p>
            <a:r>
              <a:rPr lang="en-US" dirty="0"/>
              <a:t>All time low:</a:t>
            </a:r>
          </a:p>
          <a:p>
            <a:pPr lvl="1"/>
            <a:r>
              <a:rPr lang="en-US" dirty="0"/>
              <a:t>Intraday:</a:t>
            </a:r>
          </a:p>
          <a:p>
            <a:pPr lvl="2"/>
            <a:r>
              <a:rPr lang="en-US" dirty="0"/>
              <a:t>5 October 1992 - 1861.90</a:t>
            </a:r>
          </a:p>
          <a:p>
            <a:pPr lvl="1"/>
            <a:r>
              <a:rPr lang="en-US" dirty="0"/>
              <a:t>Closing:</a:t>
            </a:r>
          </a:p>
          <a:p>
            <a:pPr lvl="2"/>
            <a:r>
              <a:rPr lang="en-US" dirty="0"/>
              <a:t>5 October 1992 – 1873.58</a:t>
            </a:r>
          </a:p>
        </p:txBody>
      </p:sp>
    </p:spTree>
    <p:extLst>
      <p:ext uri="{BB962C8B-B14F-4D97-AF65-F5344CB8AC3E}">
        <p14:creationId xmlns:p14="http://schemas.microsoft.com/office/powerpoint/2010/main" val="83120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BC22-1790-466A-AE25-300AEAC8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84C4-9296-4454-B370-57B9AA75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Profit – 1993</a:t>
            </a:r>
          </a:p>
          <a:p>
            <a:pPr lvl="1"/>
            <a:r>
              <a:rPr lang="en-US" dirty="0"/>
              <a:t>Change percentage: 54.20</a:t>
            </a:r>
          </a:p>
          <a:p>
            <a:r>
              <a:rPr lang="en-US" dirty="0"/>
              <a:t>Highest Loss – 2008</a:t>
            </a:r>
          </a:p>
          <a:p>
            <a:pPr lvl="1"/>
            <a:r>
              <a:rPr lang="en-US" dirty="0"/>
              <a:t>Change percentage: -39.43</a:t>
            </a:r>
          </a:p>
          <a:p>
            <a:r>
              <a:rPr lang="en-US" dirty="0"/>
              <a:t>Previous year</a:t>
            </a:r>
          </a:p>
          <a:p>
            <a:pPr lvl="1"/>
            <a:r>
              <a:rPr lang="en-US" dirty="0"/>
              <a:t>Change percentage: 7.93</a:t>
            </a:r>
          </a:p>
          <a:p>
            <a:r>
              <a:rPr lang="en-US" dirty="0"/>
              <a:t>Current month</a:t>
            </a:r>
          </a:p>
          <a:p>
            <a:pPr lvl="1"/>
            <a:r>
              <a:rPr lang="en-US" dirty="0"/>
              <a:t>Change percentage: 3.32</a:t>
            </a:r>
          </a:p>
        </p:txBody>
      </p:sp>
    </p:spTree>
    <p:extLst>
      <p:ext uri="{BB962C8B-B14F-4D97-AF65-F5344CB8AC3E}">
        <p14:creationId xmlns:p14="http://schemas.microsoft.com/office/powerpoint/2010/main" val="70241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53A0-A605-4B57-B22A-159FFFCA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1FE0-3DCF-463C-9F0A-D2C5E2FE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IBEX Medium Cap: It is composed by the 20 listed Spanish companies with the largest capitalization after those included in the IBEX 35.</a:t>
            </a:r>
          </a:p>
          <a:p>
            <a:r>
              <a:rPr lang="en-US" dirty="0"/>
              <a:t>IBEX Small Cap: It is composed by the 30 listed Spanish companies with the largest capitalization after those included in the IBEX Medium Cap.</a:t>
            </a:r>
          </a:p>
          <a:p>
            <a:r>
              <a:rPr lang="en-US" dirty="0"/>
              <a:t>BME Growth: a sub-market of </a:t>
            </a:r>
            <a:r>
              <a:rPr lang="en-US" dirty="0" err="1"/>
              <a:t>Bolsas</a:t>
            </a:r>
            <a:r>
              <a:rPr lang="en-US" dirty="0"/>
              <a:t> y Mercados </a:t>
            </a:r>
            <a:r>
              <a:rPr lang="en-US" dirty="0" err="1"/>
              <a:t>Españoles</a:t>
            </a:r>
            <a:r>
              <a:rPr lang="en-US" dirty="0"/>
              <a:t> (BME) for smaller companies to float shares with a more flexible regulatory system than is applicable to the main market.</a:t>
            </a:r>
          </a:p>
        </p:txBody>
      </p:sp>
    </p:spTree>
    <p:extLst>
      <p:ext uri="{BB962C8B-B14F-4D97-AF65-F5344CB8AC3E}">
        <p14:creationId xmlns:p14="http://schemas.microsoft.com/office/powerpoint/2010/main" val="13264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9976-6FCA-480A-A841-39DA59C9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D1D8-C87F-4F89-BBDC-5A33F43A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index of Bolsa de Madrid – Spain’s principal exchange</a:t>
            </a:r>
          </a:p>
          <a:p>
            <a:r>
              <a:rPr lang="en-US" dirty="0"/>
              <a:t>Administered and calculated by Sociedad de </a:t>
            </a:r>
            <a:r>
              <a:rPr lang="en-US" dirty="0" err="1"/>
              <a:t>Bolsas</a:t>
            </a:r>
            <a:endParaRPr lang="en-US" dirty="0"/>
          </a:p>
          <a:p>
            <a:r>
              <a:rPr lang="en-US" dirty="0"/>
              <a:t>Comprises of the 35 most liquid Spanish stocks traded in the Madrid Stock Exchange General Index</a:t>
            </a:r>
          </a:p>
          <a:p>
            <a:r>
              <a:rPr lang="en-US" dirty="0"/>
              <a:t>Trading is provided by </a:t>
            </a:r>
            <a:r>
              <a:rPr lang="es-ES" dirty="0"/>
              <a:t>Mercado Español de Futuros Financieros (MEFF)</a:t>
            </a:r>
          </a:p>
          <a:p>
            <a:r>
              <a:rPr lang="en-US" dirty="0"/>
              <a:t>Both Sociedad de </a:t>
            </a:r>
            <a:r>
              <a:rPr lang="en-US" dirty="0" err="1"/>
              <a:t>Bolsas</a:t>
            </a:r>
            <a:r>
              <a:rPr lang="en-US" dirty="0"/>
              <a:t> and MEFF are owned by  </a:t>
            </a:r>
            <a:r>
              <a:rPr lang="en-US" dirty="0" err="1"/>
              <a:t>Bolsas</a:t>
            </a:r>
            <a:r>
              <a:rPr lang="en-US" dirty="0"/>
              <a:t> y Mercados </a:t>
            </a:r>
            <a:r>
              <a:rPr lang="en-US" dirty="0" err="1"/>
              <a:t>Españoles</a:t>
            </a:r>
            <a:r>
              <a:rPr lang="en-US" dirty="0"/>
              <a:t> (BME) which runs the country’s security markets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2F1B2B26-F248-43E3-A0F8-02AAED12A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8" y="1343025"/>
            <a:ext cx="9635758" cy="4276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DB00B-C0D0-4487-BEC7-F2FB156B979C}"/>
              </a:ext>
            </a:extLst>
          </p:cNvPr>
          <p:cNvSpPr txBox="1"/>
          <p:nvPr/>
        </p:nvSpPr>
        <p:spPr>
          <a:xfrm>
            <a:off x="3329609" y="5903843"/>
            <a:ext cx="610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Interior of the </a:t>
            </a:r>
            <a:r>
              <a:rPr lang="en-US" dirty="0" err="1"/>
              <a:t>Bolsas</a:t>
            </a:r>
            <a:r>
              <a:rPr lang="en-US" dirty="0"/>
              <a:t> y Mercados </a:t>
            </a:r>
            <a:r>
              <a:rPr lang="en-US" dirty="0" err="1"/>
              <a:t>Españoles</a:t>
            </a:r>
            <a:r>
              <a:rPr lang="en-US" dirty="0"/>
              <a:t> building in Madrid </a:t>
            </a:r>
          </a:p>
        </p:txBody>
      </p:sp>
    </p:spTree>
    <p:extLst>
      <p:ext uri="{BB962C8B-B14F-4D97-AF65-F5344CB8AC3E}">
        <p14:creationId xmlns:p14="http://schemas.microsoft.com/office/powerpoint/2010/main" val="356764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5F5A-9E27-4234-A3F5-ED022F2A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5C22-6C67-4127-B240-498D75E0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Inaugurated on January 14, 1992 (calculated values go back till 1989)</a:t>
            </a:r>
          </a:p>
          <a:p>
            <a:r>
              <a:rPr lang="en-US" dirty="0"/>
              <a:t>Many indices hold record highs during 1999-2000 (dot-com bubble)</a:t>
            </a:r>
          </a:p>
          <a:p>
            <a:r>
              <a:rPr lang="en-US" dirty="0"/>
              <a:t>However, IBEX 35 outperformed most of them between 2000-2007</a:t>
            </a:r>
          </a:p>
          <a:p>
            <a:r>
              <a:rPr lang="en-US" dirty="0"/>
              <a:t>Performed exceptionally in the 2000s driven by strong domestic economic growth</a:t>
            </a:r>
          </a:p>
          <a:p>
            <a:r>
              <a:rPr lang="en-US" dirty="0"/>
              <a:t>Consequently, IBEX 35 all-time maximum was on November 8, 2007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1775-2CCA-44E6-9D65-991548E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in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A95E-FB46-478B-857F-8C7F0308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December 29, 1989 – Base value</a:t>
            </a:r>
          </a:p>
          <a:p>
            <a:r>
              <a:rPr lang="en-US" dirty="0"/>
              <a:t>January 14, 1992 – Inauguration</a:t>
            </a:r>
          </a:p>
          <a:p>
            <a:r>
              <a:rPr lang="en-US" dirty="0"/>
              <a:t>November 8, 2007 – All-time maximum</a:t>
            </a:r>
          </a:p>
          <a:p>
            <a:r>
              <a:rPr lang="en-US" dirty="0"/>
              <a:t>January 21, 2008 – Biggest single-day fall</a:t>
            </a:r>
          </a:p>
          <a:p>
            <a:r>
              <a:rPr lang="en-US" dirty="0"/>
              <a:t>January 24, 2008 – Biggest single-day 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43B2-575F-4815-B0D6-25C2F3C5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in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C7D2-69B7-42EB-942B-C734C0E8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Inaugural opening price – 2693.00</a:t>
            </a:r>
          </a:p>
          <a:p>
            <a:r>
              <a:rPr lang="en-US" dirty="0"/>
              <a:t>All-time maximum – 15945.70</a:t>
            </a:r>
          </a:p>
          <a:p>
            <a:r>
              <a:rPr lang="en-US" dirty="0"/>
              <a:t>Highest single-day rise – 6.95%</a:t>
            </a:r>
          </a:p>
          <a:p>
            <a:r>
              <a:rPr lang="en-US" dirty="0"/>
              <a:t>Largest single day fall – 7.5% (largest fall in Spanish equity market since 1987)</a:t>
            </a:r>
          </a:p>
        </p:txBody>
      </p:sp>
    </p:spTree>
    <p:extLst>
      <p:ext uri="{BB962C8B-B14F-4D97-AF65-F5344CB8AC3E}">
        <p14:creationId xmlns:p14="http://schemas.microsoft.com/office/powerpoint/2010/main" val="417340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C3B7-AB32-43A1-A992-EE7EBB99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5D027-2F4C-4040-8455-7D2775744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4950" y="1844647"/>
            <a:ext cx="9922100" cy="4313294"/>
          </a:xfrm>
        </p:spPr>
      </p:pic>
    </p:spTree>
    <p:extLst>
      <p:ext uri="{BB962C8B-B14F-4D97-AF65-F5344CB8AC3E}">
        <p14:creationId xmlns:p14="http://schemas.microsoft.com/office/powerpoint/2010/main" val="415591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521D-C12E-4AB3-9277-E2317320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E61F-DA3E-4531-893A-5644A56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 is reviewed twice annually</a:t>
            </a:r>
          </a:p>
          <a:p>
            <a:r>
              <a:rPr lang="en-US" dirty="0"/>
              <a:t>Review conducted by the Technical Advisory Committee</a:t>
            </a:r>
          </a:p>
          <a:p>
            <a:r>
              <a:rPr lang="en-US" dirty="0"/>
              <a:t>Committee consists of:</a:t>
            </a:r>
          </a:p>
          <a:p>
            <a:pPr lvl="1"/>
            <a:r>
              <a:rPr lang="en-US" dirty="0"/>
              <a:t>Representatives of the Stock Exchange</a:t>
            </a:r>
          </a:p>
          <a:p>
            <a:pPr lvl="1"/>
            <a:r>
              <a:rPr lang="en-US" dirty="0"/>
              <a:t>Representatives of derivative markets</a:t>
            </a:r>
          </a:p>
          <a:p>
            <a:pPr lvl="1"/>
            <a:r>
              <a:rPr lang="en-US" dirty="0"/>
              <a:t>Academic experts</a:t>
            </a:r>
          </a:p>
          <a:p>
            <a:pPr lvl="1"/>
            <a:r>
              <a:rPr lang="en-US" dirty="0"/>
              <a:t>Financial experts</a:t>
            </a:r>
          </a:p>
        </p:txBody>
      </p:sp>
    </p:spTree>
    <p:extLst>
      <p:ext uri="{BB962C8B-B14F-4D97-AF65-F5344CB8AC3E}">
        <p14:creationId xmlns:p14="http://schemas.microsoft.com/office/powerpoint/2010/main" val="279673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0912-A8F4-4853-9155-D60E1749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8217-F608-4BA5-A5F7-A7D098E6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candidate stock must meet at least one of the following conditions:</a:t>
            </a:r>
          </a:p>
          <a:p>
            <a:pPr lvl="1"/>
            <a:r>
              <a:rPr lang="en-US" dirty="0"/>
              <a:t>Traded on at least a third of all trading days of the previous 6 months</a:t>
            </a:r>
          </a:p>
          <a:p>
            <a:pPr lvl="1"/>
            <a:r>
              <a:rPr lang="en-US" dirty="0"/>
              <a:t>Rank in the top 20 overall in market capitalization</a:t>
            </a:r>
          </a:p>
          <a:p>
            <a:r>
              <a:rPr lang="en-US" dirty="0"/>
              <a:t>In general, the 35 companies with the highest trading volume over the previous six months are chosen</a:t>
            </a:r>
          </a:p>
          <a:p>
            <a:r>
              <a:rPr lang="en-US" dirty="0"/>
              <a:t>Any changes made come into effect the next trading day after the third Friday of the rebalance month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667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IBEX 35</vt:lpstr>
      <vt:lpstr>Introduction</vt:lpstr>
      <vt:lpstr>PowerPoint Presentation</vt:lpstr>
      <vt:lpstr>History</vt:lpstr>
      <vt:lpstr>History in Dates</vt:lpstr>
      <vt:lpstr>History in Numbers</vt:lpstr>
      <vt:lpstr>Performance Chart</vt:lpstr>
      <vt:lpstr>Selection Committee</vt:lpstr>
      <vt:lpstr>Selection Process</vt:lpstr>
      <vt:lpstr>Stock Weighting</vt:lpstr>
      <vt:lpstr>Foreign Investment</vt:lpstr>
      <vt:lpstr>Notable Constituents</vt:lpstr>
      <vt:lpstr>Record Values</vt:lpstr>
      <vt:lpstr>Annual Returns</vt:lpstr>
      <vt:lpstr>Similar Indices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35</dc:title>
  <dc:creator>George Thomas</dc:creator>
  <cp:lastModifiedBy>George Thomas</cp:lastModifiedBy>
  <cp:revision>1</cp:revision>
  <dcterms:created xsi:type="dcterms:W3CDTF">2022-08-15T17:57:16Z</dcterms:created>
  <dcterms:modified xsi:type="dcterms:W3CDTF">2022-08-15T20:13:05Z</dcterms:modified>
</cp:coreProperties>
</file>