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516334"/>
            <a:ext cx="11099800" cy="8827791"/>
          </a:xfrm>
          <a:prstGeom prst="rect">
            <a:avLst/>
          </a:prstGeom>
        </p:spPr>
        <p:txBody>
          <a:bodyPr anchor="t"/>
          <a:lstStyle/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MOCCASIN: “</a:t>
            </a:r>
            <a:r>
              <a:rPr i="1" sz="2268"/>
              <a:t>Model ODE Converter for Creating Awesome SBML INteroperability</a:t>
            </a:r>
            <a:r>
              <a:rPr sz="2268"/>
              <a:t>”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Translates a common form of MATLAB ODE model into SBML by inferring reaction network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Uses algorithm developed by Fages et al. (http://doi.org/f2vbzg)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Does </a:t>
            </a:r>
            <a:r>
              <a:rPr b="1" sz="2268"/>
              <a:t>not</a:t>
            </a:r>
            <a:r>
              <a:rPr sz="2268"/>
              <a:t> require MATLAB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Parser &amp; translator written in Python; uses libSBML + BIOCHAM web service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Offers both graphical and command-line interfaces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Currently limited to relatively basic MATLAB models of a certain form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Near-future goals: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Interpret and support more MATLAB constructs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Implement Fages et al. inference algorithm in MOCCASIN itself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Developed by Mike Hucka (Caltech), Sarah Keating (EBI) and Harold Gómez (Boston University).  NIH funding via Mount Sinai School of Medicine (NY) thanks to Stuart Sealfon.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38100"/>
            <a:ext cx="10401300" cy="9677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Group 37"/>
          <p:cNvGrpSpPr/>
          <p:nvPr/>
        </p:nvGrpSpPr>
        <p:grpSpPr>
          <a:xfrm>
            <a:off x="8144800" y="3822699"/>
            <a:ext cx="4033442" cy="723901"/>
            <a:chOff x="-2064543" y="0"/>
            <a:chExt cx="4033440" cy="723900"/>
          </a:xfrm>
        </p:grpSpPr>
        <p:sp>
          <p:nvSpPr>
            <p:cNvPr id="35" name="Shape 35"/>
            <p:cNvSpPr/>
            <p:nvPr/>
          </p:nvSpPr>
          <p:spPr>
            <a:xfrm>
              <a:off x="-2064544" y="0"/>
              <a:ext cx="4033441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15" y="0"/>
                  </a:moveTo>
                  <a:cubicBezTo>
                    <a:pt x="6564" y="0"/>
                    <a:pt x="5955" y="3393"/>
                    <a:pt x="5955" y="7579"/>
                  </a:cubicBezTo>
                  <a:lnTo>
                    <a:pt x="5955" y="11451"/>
                  </a:lnTo>
                  <a:lnTo>
                    <a:pt x="0" y="21257"/>
                  </a:lnTo>
                  <a:lnTo>
                    <a:pt x="6297" y="19007"/>
                  </a:lnTo>
                  <a:cubicBezTo>
                    <a:pt x="6547" y="20586"/>
                    <a:pt x="6908" y="21600"/>
                    <a:pt x="7315" y="21600"/>
                  </a:cubicBezTo>
                  <a:lnTo>
                    <a:pt x="20240" y="21600"/>
                  </a:lnTo>
                  <a:cubicBezTo>
                    <a:pt x="20991" y="21600"/>
                    <a:pt x="21600" y="18207"/>
                    <a:pt x="21600" y="14021"/>
                  </a:cubicBezTo>
                  <a:lnTo>
                    <a:pt x="21600" y="7579"/>
                  </a:lnTo>
                  <a:cubicBezTo>
                    <a:pt x="21600" y="3393"/>
                    <a:pt x="20991" y="0"/>
                    <a:pt x="20240" y="0"/>
                  </a:cubicBezTo>
                  <a:lnTo>
                    <a:pt x="731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42300"/>
                </a:gs>
                <a:gs pos="100000">
                  <a:srgbClr val="941751"/>
                </a:gs>
              </a:gsLst>
              <a:lin ang="5400000" scaled="0"/>
            </a:gradFill>
            <a:ln w="12700" cap="flat">
              <a:solidFill>
                <a:srgbClr val="941751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3000000">
                <a:srgbClr val="000000">
                  <a:alpha val="46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25400" dist="38100" dir="5400000">
                      <a:srgbClr val="000000">
                        <a:alpha val="17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-869410" y="114300"/>
              <a:ext cx="2705098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ts val="5200"/>
                </a:lnSpc>
                <a:spcBef>
                  <a:spcPts val="800"/>
                </a:spcBef>
                <a:defRPr sz="3000">
                  <a:solidFill>
                    <a:srgbClr val="FFFFFF"/>
                  </a:solidFill>
                  <a:latin typeface="Myriad Pro"/>
                  <a:ea typeface="Myriad Pro"/>
                  <a:cs typeface="Myriad Pro"/>
                  <a:sym typeface="Myriad Pr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MATLAB file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144800" y="6743699"/>
            <a:ext cx="4033442" cy="723901"/>
            <a:chOff x="-2064543" y="0"/>
            <a:chExt cx="4033440" cy="723900"/>
          </a:xfrm>
        </p:grpSpPr>
        <p:sp>
          <p:nvSpPr>
            <p:cNvPr id="38" name="Shape 38"/>
            <p:cNvSpPr/>
            <p:nvPr/>
          </p:nvSpPr>
          <p:spPr>
            <a:xfrm>
              <a:off x="-2064544" y="0"/>
              <a:ext cx="4033441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15" y="0"/>
                  </a:moveTo>
                  <a:cubicBezTo>
                    <a:pt x="6564" y="0"/>
                    <a:pt x="5955" y="3393"/>
                    <a:pt x="5955" y="7579"/>
                  </a:cubicBezTo>
                  <a:lnTo>
                    <a:pt x="5955" y="11451"/>
                  </a:lnTo>
                  <a:lnTo>
                    <a:pt x="0" y="21257"/>
                  </a:lnTo>
                  <a:lnTo>
                    <a:pt x="6297" y="19007"/>
                  </a:lnTo>
                  <a:cubicBezTo>
                    <a:pt x="6547" y="20586"/>
                    <a:pt x="6908" y="21600"/>
                    <a:pt x="7315" y="21600"/>
                  </a:cubicBezTo>
                  <a:lnTo>
                    <a:pt x="20240" y="21600"/>
                  </a:lnTo>
                  <a:cubicBezTo>
                    <a:pt x="20991" y="21600"/>
                    <a:pt x="21600" y="18207"/>
                    <a:pt x="21600" y="14021"/>
                  </a:cubicBezTo>
                  <a:lnTo>
                    <a:pt x="21600" y="7579"/>
                  </a:lnTo>
                  <a:cubicBezTo>
                    <a:pt x="21600" y="3393"/>
                    <a:pt x="20991" y="0"/>
                    <a:pt x="20240" y="0"/>
                  </a:cubicBezTo>
                  <a:lnTo>
                    <a:pt x="731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42300"/>
                </a:gs>
                <a:gs pos="100000">
                  <a:srgbClr val="941751"/>
                </a:gs>
              </a:gsLst>
              <a:lin ang="5400000" scaled="0"/>
            </a:gradFill>
            <a:ln w="12700" cap="flat">
              <a:solidFill>
                <a:srgbClr val="941751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3000000">
                <a:srgbClr val="000000">
                  <a:alpha val="46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25400" dist="38100" dir="5400000">
                      <a:srgbClr val="000000">
                        <a:alpha val="17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-869410" y="114300"/>
              <a:ext cx="2705098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ts val="5200"/>
                </a:lnSpc>
                <a:spcBef>
                  <a:spcPts val="800"/>
                </a:spcBef>
                <a:defRPr sz="3000">
                  <a:solidFill>
                    <a:srgbClr val="FFFFFF"/>
                  </a:solidFill>
                  <a:latin typeface="Myriad Pro"/>
                  <a:ea typeface="Myriad Pro"/>
                  <a:cs typeface="Myriad Pro"/>
                  <a:sym typeface="Myriad Pr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SBML output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607953" y="2012552"/>
            <a:ext cx="3570289" cy="1606948"/>
            <a:chOff x="-1601390" y="-883046"/>
            <a:chExt cx="3570287" cy="1606946"/>
          </a:xfrm>
        </p:grpSpPr>
        <p:sp>
          <p:nvSpPr>
            <p:cNvPr id="41" name="Shape 41"/>
            <p:cNvSpPr/>
            <p:nvPr/>
          </p:nvSpPr>
          <p:spPr>
            <a:xfrm>
              <a:off x="-1601391" y="-883047"/>
              <a:ext cx="3570288" cy="160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027" y="14094"/>
                  </a:lnTo>
                  <a:cubicBezTo>
                    <a:pt x="3964" y="14466"/>
                    <a:pt x="3926" y="14863"/>
                    <a:pt x="3926" y="15284"/>
                  </a:cubicBezTo>
                  <a:lnTo>
                    <a:pt x="3926" y="18186"/>
                  </a:lnTo>
                  <a:cubicBezTo>
                    <a:pt x="3926" y="20071"/>
                    <a:pt x="4614" y="21600"/>
                    <a:pt x="5462" y="21600"/>
                  </a:cubicBezTo>
                  <a:lnTo>
                    <a:pt x="20063" y="21600"/>
                  </a:lnTo>
                  <a:cubicBezTo>
                    <a:pt x="20912" y="21600"/>
                    <a:pt x="21600" y="20071"/>
                    <a:pt x="21600" y="18186"/>
                  </a:cubicBezTo>
                  <a:lnTo>
                    <a:pt x="21600" y="15284"/>
                  </a:lnTo>
                  <a:cubicBezTo>
                    <a:pt x="21600" y="13398"/>
                    <a:pt x="20912" y="11870"/>
                    <a:pt x="20063" y="11870"/>
                  </a:cubicBezTo>
                  <a:lnTo>
                    <a:pt x="5462" y="11870"/>
                  </a:lnTo>
                  <a:cubicBezTo>
                    <a:pt x="5396" y="11870"/>
                    <a:pt x="5332" y="11894"/>
                    <a:pt x="5268" y="1191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8585">
                  <a:srgbClr val="F42300"/>
                </a:gs>
                <a:gs pos="85235">
                  <a:srgbClr val="C41D29"/>
                </a:gs>
                <a:gs pos="100000">
                  <a:srgbClr val="941751"/>
                </a:gs>
              </a:gsLst>
              <a:lin ang="5400000" scaled="0"/>
            </a:gradFill>
            <a:ln w="12700" cap="flat">
              <a:solidFill>
                <a:srgbClr val="941751"/>
              </a:solidFill>
              <a:prstDash val="solid"/>
              <a:miter lim="400000"/>
            </a:ln>
            <a:effectLst>
              <a:outerShdw sx="100000" sy="100000" kx="0" ky="0" algn="b" rotWithShape="0" blurRad="127000" dist="63500" dir="3000000">
                <a:srgbClr val="000000">
                  <a:alpha val="46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25400" dist="38100" dir="5400000">
                      <a:srgbClr val="000000">
                        <a:alpha val="17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-869410" y="114300"/>
              <a:ext cx="2705098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lnSpc>
                  <a:spcPts val="5200"/>
                </a:lnSpc>
                <a:spcBef>
                  <a:spcPts val="800"/>
                </a:spcBef>
                <a:defRPr sz="3000">
                  <a:solidFill>
                    <a:srgbClr val="FFFFFF"/>
                  </a:solidFill>
                  <a:latin typeface="Myriad Pro"/>
                  <a:ea typeface="Myriad Pro"/>
                  <a:cs typeface="Myriad Pro"/>
                  <a:sym typeface="Myriad Pr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FFFFFF"/>
                  </a:solidFill>
                </a:rPr>
                <a:t>Simple interface</a:t>
              </a:r>
            </a:p>
          </p:txBody>
        </p:sp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