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63" r:id="rId7"/>
    <p:sldId id="261" r:id="rId8"/>
    <p:sldId id="260" r:id="rId9"/>
    <p:sldId id="262" r:id="rId10"/>
    <p:sldId id="294" r:id="rId11"/>
    <p:sldId id="295" r:id="rId12"/>
    <p:sldId id="296" r:id="rId13"/>
    <p:sldId id="266" r:id="rId14"/>
    <p:sldId id="280" r:id="rId15"/>
    <p:sldId id="29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2" d="100"/>
          <a:sy n="112" d="100"/>
        </p:scale>
        <p:origin x="4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0"/>
            <a:ext cx="1196975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254580" y="3863661"/>
            <a:ext cx="3013710" cy="1236980"/>
          </a:xfrm>
          <a:custGeom>
            <a:avLst/>
            <a:gdLst/>
            <a:ahLst/>
            <a:cxnLst/>
            <a:rect l="l" t="t" r="r" b="b"/>
            <a:pathLst>
              <a:path w="3013709" h="1236979">
                <a:moveTo>
                  <a:pt x="3013656" y="0"/>
                </a:moveTo>
                <a:lnTo>
                  <a:pt x="0" y="0"/>
                </a:lnTo>
                <a:lnTo>
                  <a:pt x="0" y="1236372"/>
                </a:lnTo>
                <a:lnTo>
                  <a:pt x="3013656" y="1236372"/>
                </a:lnTo>
                <a:lnTo>
                  <a:pt x="3013656" y="0"/>
                </a:lnTo>
                <a:close/>
              </a:path>
            </a:pathLst>
          </a:custGeom>
          <a:solidFill>
            <a:srgbClr val="1C2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7309" y="3738897"/>
            <a:ext cx="5829299" cy="666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7569" y="1196340"/>
            <a:ext cx="11136860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‹#›</a:t>
            </a:fld>
            <a:endParaRPr spc="2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08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‹#›</a:t>
            </a:fld>
            <a:endParaRPr spc="2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08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‹#›</a:t>
            </a:fld>
            <a:endParaRPr spc="2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08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‹#›</a:t>
            </a:fld>
            <a:endParaRPr spc="2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‹#›</a:t>
            </a:fld>
            <a:endParaRPr spc="2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02461"/>
            <a:ext cx="12192000" cy="548640"/>
          </a:xfrm>
          <a:custGeom>
            <a:avLst/>
            <a:gdLst/>
            <a:ahLst/>
            <a:cxnLst/>
            <a:rect l="l" t="t" r="r" b="b"/>
            <a:pathLst>
              <a:path w="12192000" h="548640">
                <a:moveTo>
                  <a:pt x="12192000" y="0"/>
                </a:moveTo>
                <a:lnTo>
                  <a:pt x="0" y="0"/>
                </a:lnTo>
                <a:lnTo>
                  <a:pt x="0" y="548640"/>
                </a:lnTo>
                <a:lnTo>
                  <a:pt x="12192000" y="5486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41432" y="6367691"/>
            <a:ext cx="3693417" cy="422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8" y="158656"/>
            <a:ext cx="9146540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00081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81550" y="1609723"/>
            <a:ext cx="6324600" cy="416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7481" y="6372800"/>
            <a:ext cx="450850" cy="38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‹#›</a:t>
            </a:fld>
            <a:endParaRPr spc="2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27569" y="1196340"/>
            <a:ext cx="11136860" cy="131638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92345" marR="5080">
              <a:lnSpc>
                <a:spcPts val="3790"/>
              </a:lnSpc>
              <a:spcBef>
                <a:spcPts val="265"/>
              </a:spcBef>
            </a:pPr>
            <a:r>
              <a:rPr lang="en-US" spc="60" dirty="0"/>
              <a:t>Zoo Animals </a:t>
            </a:r>
            <a:r>
              <a:rPr spc="70" dirty="0"/>
              <a:t>for</a:t>
            </a:r>
            <a:r>
              <a:rPr spc="-100" dirty="0"/>
              <a:t> </a:t>
            </a:r>
            <a:r>
              <a:rPr spc="50" dirty="0"/>
              <a:t>Machine</a:t>
            </a:r>
            <a:r>
              <a:rPr spc="-100" dirty="0"/>
              <a:t> </a:t>
            </a:r>
            <a:r>
              <a:rPr spc="80" dirty="0"/>
              <a:t>Learning </a:t>
            </a:r>
            <a:r>
              <a:rPr spc="-785" dirty="0"/>
              <a:t> </a:t>
            </a:r>
            <a:r>
              <a:rPr spc="65" dirty="0"/>
              <a:t>Algorithms</a:t>
            </a:r>
          </a:p>
          <a:p>
            <a:pPr marL="4792345">
              <a:lnSpc>
                <a:spcPts val="2375"/>
              </a:lnSpc>
            </a:pPr>
            <a:r>
              <a:rPr sz="2100" i="1" spc="-10" dirty="0">
                <a:latin typeface="Times New Roman"/>
                <a:cs typeface="Times New Roman"/>
              </a:rPr>
              <a:t>Predictive</a:t>
            </a:r>
            <a:r>
              <a:rPr sz="2100" i="1" spc="-9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Loan</a:t>
            </a:r>
            <a:r>
              <a:rPr sz="2100" i="1" spc="-9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Approval</a:t>
            </a:r>
            <a:r>
              <a:rPr sz="2100" i="1" spc="-9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Analysis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on</a:t>
            </a:r>
            <a:r>
              <a:rPr sz="2100" i="1" spc="-90" dirty="0">
                <a:latin typeface="Times New Roman"/>
                <a:cs typeface="Times New Roman"/>
              </a:rPr>
              <a:t> </a:t>
            </a:r>
            <a:r>
              <a:rPr sz="2100" i="1" spc="-140" dirty="0">
                <a:latin typeface="Times New Roman"/>
                <a:cs typeface="Times New Roman"/>
              </a:rPr>
              <a:t>HMDA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i="1" spc="-65" dirty="0">
                <a:latin typeface="Times New Roman"/>
                <a:cs typeface="Times New Roman"/>
              </a:rPr>
              <a:t>Data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445" y="2973323"/>
            <a:ext cx="1403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FFFFF"/>
                </a:solidFill>
                <a:latin typeface="Times New Roman"/>
                <a:cs typeface="Times New Roman"/>
              </a:rPr>
              <a:t>09/07/2019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55E4-8632-2048-87AF-7FB86D4EE3F2}"/>
              </a:ext>
            </a:extLst>
          </p:cNvPr>
          <p:cNvSpPr txBox="1"/>
          <p:nvPr/>
        </p:nvSpPr>
        <p:spPr>
          <a:xfrm rot="20485561">
            <a:off x="7579781" y="4964630"/>
            <a:ext cx="2570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 to include:</a:t>
            </a:r>
          </a:p>
          <a:p>
            <a:r>
              <a:rPr lang="en-US" dirty="0">
                <a:solidFill>
                  <a:schemeClr val="bg1"/>
                </a:solidFill>
              </a:rPr>
              <a:t>“Future considerations…”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399287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-10" dirty="0"/>
              <a:t>What’s important?</a:t>
            </a:r>
            <a:endParaRPr sz="49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10</a:t>
            </a:fld>
            <a:endParaRPr spc="22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59EE6B-4116-3745-A62D-25BBDAC8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31682"/>
            <a:ext cx="5740790" cy="365896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BBBB908-6645-7A47-9512-048F4418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428628"/>
            <a:ext cx="3903748" cy="32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4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399287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-10" dirty="0"/>
              <a:t>What’s important?</a:t>
            </a:r>
            <a:endParaRPr sz="49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11</a:t>
            </a:fld>
            <a:endParaRPr spc="22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312695E-7CFB-C040-A304-A4CE2A98F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5643673" cy="46841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239B397-F1A7-FE47-A85D-52809A53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9" y="1524000"/>
            <a:ext cx="564367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6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399287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-10" dirty="0"/>
              <a:t>What’s important?</a:t>
            </a:r>
            <a:endParaRPr sz="49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12</a:t>
            </a:fld>
            <a:endParaRPr spc="220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EB0C502-ECA0-8549-8BC8-68172C38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6200"/>
            <a:ext cx="6882066" cy="3647434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5FED6FDC-8576-924D-96DE-DC80C2C21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2" y="2438400"/>
            <a:ext cx="7570273" cy="40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8" y="314849"/>
            <a:ext cx="619061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40" dirty="0" err="1"/>
              <a:t>Downselect</a:t>
            </a:r>
            <a:endParaRPr sz="49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fld id="{81D60167-4931-47E6-BA6A-407CBD079E47}" type="slidenum">
              <a:rPr spc="220" dirty="0"/>
              <a:t>13</a:t>
            </a:fld>
            <a:endParaRPr spc="220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A7A833-52D5-D542-91C1-0CE4381A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5233238" cy="281539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F0B8A0F-CFE8-EF49-A8AA-E0A6CDCE6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40508"/>
            <a:ext cx="6592445" cy="4045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97" y="2469784"/>
            <a:ext cx="56508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4900" spc="60" dirty="0"/>
              <a:t>6.	</a:t>
            </a:r>
            <a:r>
              <a:rPr sz="4900" spc="-25" dirty="0"/>
              <a:t>Machine</a:t>
            </a:r>
            <a:r>
              <a:rPr sz="4900" spc="-180" dirty="0"/>
              <a:t> </a:t>
            </a:r>
            <a:r>
              <a:rPr sz="4900" spc="-35" dirty="0"/>
              <a:t>Learning</a:t>
            </a:r>
            <a:endParaRPr sz="49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fld id="{81D60167-4931-47E6-BA6A-407CBD079E47}" type="slidenum">
              <a:rPr spc="220" dirty="0"/>
              <a:t>14</a:t>
            </a:fld>
            <a:endParaRPr spc="2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546" y="192504"/>
            <a:ext cx="11791315" cy="6481445"/>
            <a:chOff x="208546" y="192504"/>
            <a:chExt cx="11791315" cy="6481445"/>
          </a:xfrm>
        </p:grpSpPr>
        <p:sp>
          <p:nvSpPr>
            <p:cNvPr id="3" name="object 3"/>
            <p:cNvSpPr/>
            <p:nvPr/>
          </p:nvSpPr>
          <p:spPr>
            <a:xfrm>
              <a:off x="208546" y="192504"/>
              <a:ext cx="11791315" cy="6481445"/>
            </a:xfrm>
            <a:custGeom>
              <a:avLst/>
              <a:gdLst/>
              <a:ahLst/>
              <a:cxnLst/>
              <a:rect l="l" t="t" r="r" b="b"/>
              <a:pathLst>
                <a:path w="11791315" h="6481445">
                  <a:moveTo>
                    <a:pt x="11790946" y="0"/>
                  </a:moveTo>
                  <a:lnTo>
                    <a:pt x="0" y="0"/>
                  </a:lnTo>
                  <a:lnTo>
                    <a:pt x="0" y="6481010"/>
                  </a:lnTo>
                  <a:lnTo>
                    <a:pt x="11790946" y="6481010"/>
                  </a:lnTo>
                  <a:lnTo>
                    <a:pt x="11790946" y="0"/>
                  </a:lnTo>
                  <a:close/>
                </a:path>
              </a:pathLst>
            </a:custGeom>
            <a:solidFill>
              <a:srgbClr val="0020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183" y="1530501"/>
              <a:ext cx="3115671" cy="38050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424576"/>
            <a:ext cx="239395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-509" dirty="0"/>
              <a:t>Hypothesis</a:t>
            </a:r>
            <a:endParaRPr sz="49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2</a:t>
            </a:fld>
            <a:endParaRPr spc="220" dirty="0"/>
          </a:p>
        </p:txBody>
      </p:sp>
      <p:sp>
        <p:nvSpPr>
          <p:cNvPr id="3" name="object 3"/>
          <p:cNvSpPr txBox="1"/>
          <p:nvPr/>
        </p:nvSpPr>
        <p:spPr>
          <a:xfrm>
            <a:off x="1769315" y="1316228"/>
            <a:ext cx="5593715" cy="1314462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lang="en-US" sz="2400" spc="90" dirty="0">
                <a:solidFill>
                  <a:srgbClr val="001B36"/>
                </a:solidFill>
                <a:latin typeface="Times New Roman"/>
                <a:cs typeface="Times New Roman"/>
              </a:rPr>
              <a:t>With some sub-set of Boolean animal features, you can predict animal class.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02461"/>
              <a:ext cx="12192000" cy="548640"/>
            </a:xfrm>
            <a:custGeom>
              <a:avLst/>
              <a:gdLst/>
              <a:ahLst/>
              <a:cxnLst/>
              <a:rect l="l" t="t" r="r" b="b"/>
              <a:pathLst>
                <a:path w="12192000" h="548640">
                  <a:moveTo>
                    <a:pt x="1219200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2192000" y="5486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0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1432" y="6367691"/>
              <a:ext cx="3693417" cy="4224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8250" y="2469784"/>
            <a:ext cx="422529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4900" spc="60" dirty="0"/>
              <a:t>1.	</a:t>
            </a:r>
            <a:r>
              <a:rPr sz="4900" spc="25" dirty="0"/>
              <a:t>Introduction</a:t>
            </a:r>
            <a:endParaRPr sz="49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3</a:t>
            </a:fld>
            <a:endParaRPr spc="2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4</a:t>
            </a:fld>
            <a:endParaRPr spc="220" dirty="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18819" y="423832"/>
            <a:ext cx="949261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45" dirty="0"/>
              <a:t>Zoo</a:t>
            </a:r>
            <a:endParaRPr spc="-120" dirty="0"/>
          </a:p>
        </p:txBody>
      </p:sp>
      <p:pic>
        <p:nvPicPr>
          <p:cNvPr id="31" name="Picture 30" descr="Table&#10;&#10;Description automatically generated">
            <a:extLst>
              <a:ext uri="{FF2B5EF4-FFF2-40B4-BE49-F238E27FC236}">
                <a16:creationId xmlns:a16="http://schemas.microsoft.com/office/drawing/2014/main" id="{A711CB12-2E0F-E442-A4E3-6D90C9435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420"/>
            <a:ext cx="12192000" cy="3779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5</a:t>
            </a:fld>
            <a:endParaRPr spc="220" dirty="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18819" y="423832"/>
            <a:ext cx="949261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45" dirty="0"/>
              <a:t>Zoo</a:t>
            </a:r>
            <a:endParaRPr spc="-12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2B6ED5-8E42-EA43-85CC-295E5B4C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420"/>
            <a:ext cx="12192000" cy="37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7402" y="2469784"/>
            <a:ext cx="204533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lang="en-US" sz="4900" spc="320" dirty="0"/>
              <a:t>2</a:t>
            </a:r>
            <a:r>
              <a:rPr sz="4900" spc="-200" dirty="0"/>
              <a:t>.</a:t>
            </a:r>
            <a:r>
              <a:rPr sz="4900" dirty="0"/>
              <a:t>	</a:t>
            </a:r>
            <a:r>
              <a:rPr sz="4900" spc="-235" dirty="0"/>
              <a:t>D</a:t>
            </a:r>
            <a:r>
              <a:rPr sz="4900" spc="-5" dirty="0"/>
              <a:t>a</a:t>
            </a:r>
            <a:r>
              <a:rPr sz="4900" spc="65" dirty="0"/>
              <a:t>t</a:t>
            </a:r>
            <a:r>
              <a:rPr sz="4900" spc="-10" dirty="0"/>
              <a:t>a</a:t>
            </a:r>
            <a:endParaRPr sz="49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6</a:t>
            </a:fld>
            <a:endParaRPr spc="2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18819" y="424576"/>
            <a:ext cx="78733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-45" dirty="0"/>
              <a:t>Describe=‘all’</a:t>
            </a:r>
            <a:endParaRPr sz="490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7</a:t>
            </a:fld>
            <a:endParaRPr spc="220" dirty="0"/>
          </a:p>
        </p:txBody>
      </p:sp>
      <p:pic>
        <p:nvPicPr>
          <p:cNvPr id="49" name="Picture 4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FDA0BA5-0CBF-6F42-8012-082D517D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65951"/>
            <a:ext cx="8327300" cy="2581216"/>
          </a:xfrm>
          <a:prstGeom prst="rect">
            <a:avLst/>
          </a:prstGeom>
        </p:spPr>
      </p:pic>
      <p:pic>
        <p:nvPicPr>
          <p:cNvPr id="51" name="Picture 50" descr="Table&#10;&#10;Description automatically generated">
            <a:extLst>
              <a:ext uri="{FF2B5EF4-FFF2-40B4-BE49-F238E27FC236}">
                <a16:creationId xmlns:a16="http://schemas.microsoft.com/office/drawing/2014/main" id="{2253C180-299A-1C41-AC8A-282B75853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40617"/>
            <a:ext cx="2502116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442" y="2469784"/>
            <a:ext cx="6741159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lang="en-US" sz="4900" spc="320" dirty="0"/>
              <a:t>3</a:t>
            </a:r>
            <a:r>
              <a:rPr sz="4900" spc="-200" dirty="0"/>
              <a:t>.</a:t>
            </a:r>
            <a:r>
              <a:rPr sz="4900" dirty="0"/>
              <a:t>	</a:t>
            </a:r>
            <a:r>
              <a:rPr lang="en-US" sz="4900" spc="-430" dirty="0"/>
              <a:t>EDA</a:t>
            </a:r>
            <a:endParaRPr sz="49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8</a:t>
            </a:fld>
            <a:endParaRPr spc="2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399287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spc="-10" dirty="0"/>
              <a:t>What’s important?</a:t>
            </a:r>
            <a:endParaRPr sz="49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2860"/>
              </a:lnSpc>
            </a:pPr>
            <a:fld id="{81D60167-4931-47E6-BA6A-407CBD079E47}" type="slidenum">
              <a:rPr spc="220" dirty="0"/>
              <a:t>9</a:t>
            </a:fld>
            <a:endParaRPr spc="22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01A8B6-A8D7-7848-A31B-B2970D95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64769"/>
            <a:ext cx="5889831" cy="4267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86</Words>
  <Application>Microsoft Macintosh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Times New Roman</vt:lpstr>
      <vt:lpstr>Office Theme</vt:lpstr>
      <vt:lpstr>Zoo Animals for Machine Learning  Algorithms Predictive Loan Approval Analysis on HMDA Data</vt:lpstr>
      <vt:lpstr>Hypothesis</vt:lpstr>
      <vt:lpstr>1. Introduction</vt:lpstr>
      <vt:lpstr>Zoo</vt:lpstr>
      <vt:lpstr>Zoo</vt:lpstr>
      <vt:lpstr>2. Data</vt:lpstr>
      <vt:lpstr>Describe=‘all’</vt:lpstr>
      <vt:lpstr>3. EDA</vt:lpstr>
      <vt:lpstr>What’s important?</vt:lpstr>
      <vt:lpstr>What’s important?</vt:lpstr>
      <vt:lpstr>What’s important?</vt:lpstr>
      <vt:lpstr>What’s important?</vt:lpstr>
      <vt:lpstr>Downselect</vt:lpstr>
      <vt:lpstr>6. 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Data for Machine Learning  Algorithms Predictive Loan Approval Analysis on HMDA Data</dc:title>
  <cp:lastModifiedBy>Anthony Wright</cp:lastModifiedBy>
  <cp:revision>5</cp:revision>
  <dcterms:created xsi:type="dcterms:W3CDTF">2021-06-19T14:53:34Z</dcterms:created>
  <dcterms:modified xsi:type="dcterms:W3CDTF">2021-06-19T19:36:03Z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2021-06-08T00:00:00Z</vt:filetime>
  </property>
  <property fmtid="{D5CDD505-2E9C-101B-9397-08002B2CF9AE}" pid="3" name="LastSaved">
    <vt:filetime>2021-06-19T00:00:00Z</vt:filetime>
  </property>
</Properties>
</file>