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FB6A0-1B9B-4DF6-A5C4-95C653EB1401}" v="17" dt="2023-03-10T05:23:32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97A6-B8E3-E660-8090-00B0BE565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ED22D-AB1D-3437-BBEA-F14ED4755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9C9AD-8E87-591D-BEE4-EA9C2C84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AF8-2DEA-4797-9FF4-D3B34C4FE3E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D05D0-D2DD-8A5B-72AA-D94C1CA4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744E-706F-11BE-717B-88826A6C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370-98F0-44A5-BB9F-61A14326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6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CBC6-26D4-56A4-5804-101C33B7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6666D-2013-7C2B-F4A2-7D8EA7B16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1762-7D7B-E672-2E2F-7A624BFD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AF8-2DEA-4797-9FF4-D3B34C4FE3E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D000-723A-DA09-697A-E7333414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92049-1F14-4C9A-8630-D7AE78CD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370-98F0-44A5-BB9F-61A14326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3E51D-D680-3734-B390-29A311055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86D2D-A3A7-15A7-89F3-E598DE86E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70A20-2AAA-C623-93E3-9272BAC3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AF8-2DEA-4797-9FF4-D3B34C4FE3E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51490-809B-74FA-4AD9-CF90038A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23A6-EAEF-44F0-F7D9-7222245B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370-98F0-44A5-BB9F-61A14326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6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354C-18E3-DC03-3119-71E762E9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57FA-5BEF-C06C-F050-8C4F10B09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557D-444F-5E5D-41D1-A0DCC648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AF8-2DEA-4797-9FF4-D3B34C4FE3E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E56C-F572-7C38-C91D-0E40CFDB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8412F-BF69-2889-6E14-1CE402D1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370-98F0-44A5-BB9F-61A14326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3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E748-1FEB-61B1-93FA-29A9A744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A6665-7034-4E7F-4AED-FC994CA67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F557A-F9C5-96EE-3CA8-B85FF74B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AF8-2DEA-4797-9FF4-D3B34C4FE3E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3BC45-68D4-8E01-10FE-7408D187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8F00-4606-69AA-1CF9-D2683B0B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370-98F0-44A5-BB9F-61A14326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6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2678-70E1-66A4-0B2D-2A499C71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F581-3874-0E8C-9BCF-E7F667AEF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0E2B0-8C6C-B50F-24BB-1D8D59964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FD091-6DA5-2E3B-2675-0BE3A0A3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AF8-2DEA-4797-9FF4-D3B34C4FE3E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B5564-2A2C-D35F-46A8-73A3D92A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D7C33-D3E2-D989-B3DF-0AE5B896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370-98F0-44A5-BB9F-61A14326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7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B826-B261-543F-78F4-7222AA33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5D247-F45F-A4EC-2B33-F2CE9E565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C0753-E1FD-5825-4F85-325594125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4B96E-E74C-7E74-291B-8AF84E911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8F525-A20D-AD99-FEC8-3A9B080A5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A89FF-F5E9-7684-B78D-F1F8DA22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AF8-2DEA-4797-9FF4-D3B34C4FE3E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2035B-3BAF-C004-E573-CBFCC8DC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4EB1-855C-CF25-7D19-6D3F8653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370-98F0-44A5-BB9F-61A14326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D9E6-4ABC-4A2E-8E9E-863B9220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CCEBC-4C79-BC8D-6B7A-0231D8D6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AF8-2DEA-4797-9FF4-D3B34C4FE3E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FD964-1EE5-460E-DDEF-B32D3292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B5D6C-5181-2E22-FACF-92A43342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370-98F0-44A5-BB9F-61A14326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7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E8148-7F89-DCA5-40D5-ED5E6EBB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AF8-2DEA-4797-9FF4-D3B34C4FE3E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FC673-0860-8023-0977-C8CB9740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925C7-0FFF-8E85-FAFF-6B9B2078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370-98F0-44A5-BB9F-61A14326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783B-4AB3-4FEB-DAA5-1CD94652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41CB8-1AF9-66E7-C3E2-207877407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9C641-79E2-5165-4070-C948F0D7D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8E7A7-9809-5E77-8B10-D973F0CE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AF8-2DEA-4797-9FF4-D3B34C4FE3E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0AAB1-5078-7079-F1DD-93BEC876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5E16E-D3B7-27D0-2047-BA3AFACB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370-98F0-44A5-BB9F-61A14326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AC5F-DFF3-0D58-7B8A-BBCA111F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2A3FC-8494-662E-0C21-286592066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06512-3C6A-4618-56E1-23CF9CA2A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A8B3-4C8F-F370-B409-87A0E2B4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AF8-2DEA-4797-9FF4-D3B34C4FE3E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D5A3B-0D4C-D4CF-3AD9-3F69A801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CB76A-9D82-8DFE-A910-FE05739B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CA370-98F0-44A5-BB9F-61A14326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8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10FB2-3D82-66D3-1D90-B9284169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D771B-867D-82EF-9B03-C112CDB22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369A5-09A6-1A03-144A-536E0E5F4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DCAF8-2DEA-4797-9FF4-D3B34C4FE3E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79F69-0EC9-956E-04E0-661D5A772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090F-3204-D6E6-20B1-00E28BD41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CA370-98F0-44A5-BB9F-61A14326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4CD13F1-ECA5-9218-3117-B2F417735165}"/>
              </a:ext>
            </a:extLst>
          </p:cNvPr>
          <p:cNvSpPr/>
          <p:nvPr/>
        </p:nvSpPr>
        <p:spPr>
          <a:xfrm>
            <a:off x="2992944" y="901699"/>
            <a:ext cx="2734756" cy="360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5E85272A-86B0-BCA3-8D85-92ADB11AC4DE}"/>
              </a:ext>
            </a:extLst>
          </p:cNvPr>
          <p:cNvSpPr txBox="1"/>
          <p:nvPr/>
        </p:nvSpPr>
        <p:spPr>
          <a:xfrm>
            <a:off x="3513137" y="1210627"/>
            <a:ext cx="411163" cy="63722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5B9BD5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raphic 15" descr="Paper outline">
            <a:extLst>
              <a:ext uri="{FF2B5EF4-FFF2-40B4-BE49-F238E27FC236}">
                <a16:creationId xmlns:a16="http://schemas.microsoft.com/office/drawing/2014/main" id="{64CF69F4-C669-4174-D005-B988A1B8D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9927" y="2012005"/>
            <a:ext cx="562610" cy="562610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E277AC2-F2FA-3040-434A-6A84276442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753" y="2776537"/>
            <a:ext cx="164782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C5771B-A2A5-87B3-FF66-D09C6B429317}"/>
              </a:ext>
            </a:extLst>
          </p:cNvPr>
          <p:cNvSpPr txBox="1"/>
          <p:nvPr/>
        </p:nvSpPr>
        <p:spPr>
          <a:xfrm>
            <a:off x="3345653" y="2249049"/>
            <a:ext cx="56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CSV</a:t>
            </a:r>
          </a:p>
        </p:txBody>
      </p:sp>
      <p:pic>
        <p:nvPicPr>
          <p:cNvPr id="6" name="Graphic 15" descr="Paper outline">
            <a:extLst>
              <a:ext uri="{FF2B5EF4-FFF2-40B4-BE49-F238E27FC236}">
                <a16:creationId xmlns:a16="http://schemas.microsoft.com/office/drawing/2014/main" id="{B1C3B793-5781-5429-91EC-E33430669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4173" y="2025331"/>
            <a:ext cx="562610" cy="562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8EC38-A65A-38FF-9ECE-287F896954F4}"/>
              </a:ext>
            </a:extLst>
          </p:cNvPr>
          <p:cNvSpPr txBox="1"/>
          <p:nvPr/>
        </p:nvSpPr>
        <p:spPr>
          <a:xfrm>
            <a:off x="4279899" y="2262375"/>
            <a:ext cx="56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F6819-78B0-451A-CFF2-88080DDE1C7F}"/>
              </a:ext>
            </a:extLst>
          </p:cNvPr>
          <p:cNvSpPr txBox="1"/>
          <p:nvPr/>
        </p:nvSpPr>
        <p:spPr>
          <a:xfrm>
            <a:off x="3818647" y="1389306"/>
            <a:ext cx="88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Kaggle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6E3010-921A-134F-E8C8-EDBF8F15E5F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551232" y="2574615"/>
            <a:ext cx="357031" cy="67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C4B258-9405-9A61-AB8A-7791AEDA5D8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127016" y="2587941"/>
            <a:ext cx="358462" cy="65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57D795-0D2A-87DD-4382-E73B07554578}"/>
              </a:ext>
            </a:extLst>
          </p:cNvPr>
          <p:cNvCxnSpPr>
            <a:endCxn id="3" idx="0"/>
          </p:cNvCxnSpPr>
          <p:nvPr/>
        </p:nvCxnSpPr>
        <p:spPr>
          <a:xfrm flipH="1">
            <a:off x="3551232" y="1809750"/>
            <a:ext cx="373068" cy="20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F41E52-1AC6-4812-8DA5-84EAE5E0FB0F}"/>
              </a:ext>
            </a:extLst>
          </p:cNvPr>
          <p:cNvCxnSpPr>
            <a:cxnSpLocks/>
          </p:cNvCxnSpPr>
          <p:nvPr/>
        </p:nvCxnSpPr>
        <p:spPr>
          <a:xfrm>
            <a:off x="4127016" y="1823243"/>
            <a:ext cx="326712" cy="17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7CC15F-0711-F4E3-1C7E-21397249709D}"/>
              </a:ext>
            </a:extLst>
          </p:cNvPr>
          <p:cNvSpPr txBox="1"/>
          <p:nvPr/>
        </p:nvSpPr>
        <p:spPr>
          <a:xfrm>
            <a:off x="3398430" y="3947664"/>
            <a:ext cx="1647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 Stored on Cloud</a:t>
            </a:r>
          </a:p>
          <a:p>
            <a:r>
              <a:rPr lang="en-US" sz="1100" dirty="0"/>
              <a:t>TBD - Azure / AWS / GCP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C467C1-26D4-D209-6CE8-1AE31D561535}"/>
              </a:ext>
            </a:extLst>
          </p:cNvPr>
          <p:cNvSpPr/>
          <p:nvPr/>
        </p:nvSpPr>
        <p:spPr>
          <a:xfrm>
            <a:off x="6096000" y="1297665"/>
            <a:ext cx="2238375" cy="1669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Establish an Interface for getting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Check if there are any built-in functions provided by the selected Cloud Provider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Check if there are any Python libraries, for instance Google cloud storage library if we choose GCP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013CFF-D8FB-9F7B-FD12-DE34BF7AED5E}"/>
              </a:ext>
            </a:extLst>
          </p:cNvPr>
          <p:cNvSpPr/>
          <p:nvPr/>
        </p:nvSpPr>
        <p:spPr>
          <a:xfrm>
            <a:off x="8816975" y="1014272"/>
            <a:ext cx="2299022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Exploratory Data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Inspect Data Features, Data Properties, Conduct Sanity Check,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Determine how to handle each feature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5FC95C-C55E-919A-9408-BDE0F391F43D}"/>
              </a:ext>
            </a:extLst>
          </p:cNvPr>
          <p:cNvSpPr txBox="1"/>
          <p:nvPr/>
        </p:nvSpPr>
        <p:spPr>
          <a:xfrm>
            <a:off x="3067050" y="973464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Data Ingestion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D7B3E-E30F-86F8-164B-1EE75344A286}"/>
              </a:ext>
            </a:extLst>
          </p:cNvPr>
          <p:cNvSpPr/>
          <p:nvPr/>
        </p:nvSpPr>
        <p:spPr>
          <a:xfrm>
            <a:off x="8816974" y="2301874"/>
            <a:ext cx="2299022" cy="113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Building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Feature Engineering – transform raw data into features needed for 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Build Predictive Models using Training Set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00ED14-627A-7ACD-20DC-B474EA96C5ED}"/>
              </a:ext>
            </a:extLst>
          </p:cNvPr>
          <p:cNvSpPr/>
          <p:nvPr/>
        </p:nvSpPr>
        <p:spPr>
          <a:xfrm>
            <a:off x="8992472" y="3663047"/>
            <a:ext cx="1955088" cy="914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Results and Visualization</a:t>
            </a:r>
          </a:p>
          <a:p>
            <a:pPr algn="ctr"/>
            <a:r>
              <a:rPr lang="en-US" sz="1100" dirty="0"/>
              <a:t>Possible Libraries to be used:</a:t>
            </a:r>
          </a:p>
          <a:p>
            <a:pPr algn="ctr"/>
            <a:r>
              <a:rPr lang="en-US" sz="1100" dirty="0"/>
              <a:t>Seaborn, Plotly, MatPlotLib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8D463C-98FD-C8C6-C5BF-46055EE64B5D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 flipH="1">
            <a:off x="9966485" y="1937602"/>
            <a:ext cx="1" cy="36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031B82-78FE-B63D-7298-322AC3F7E57E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9966485" y="3435576"/>
            <a:ext cx="3531" cy="22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1E057B-9A8C-7726-73A5-74452D764253}"/>
              </a:ext>
            </a:extLst>
          </p:cNvPr>
          <p:cNvSpPr txBox="1"/>
          <p:nvPr/>
        </p:nvSpPr>
        <p:spPr>
          <a:xfrm>
            <a:off x="3060700" y="5111917"/>
            <a:ext cx="83407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Notes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Size of Data: To be updated - </a:t>
            </a:r>
            <a:r>
              <a:rPr lang="en-US" sz="1400" dirty="0"/>
              <a:t>501 MB / 150 MB</a:t>
            </a:r>
          </a:p>
          <a:p>
            <a:r>
              <a:rPr lang="en-US" sz="1400" dirty="0"/>
              <a:t>&lt;&lt;&lt;&lt; Add more information here &gt;&gt;&gt;&gt;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E6443D-16AF-E6F0-3E2D-EFF52B18AE9B}"/>
              </a:ext>
            </a:extLst>
          </p:cNvPr>
          <p:cNvSpPr/>
          <p:nvPr/>
        </p:nvSpPr>
        <p:spPr>
          <a:xfrm>
            <a:off x="668179" y="2132240"/>
            <a:ext cx="1736800" cy="114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Understanding Business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Define Objectives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Identify Data Sources</a:t>
            </a:r>
          </a:p>
          <a:p>
            <a:pPr algn="ctr"/>
            <a:endParaRPr lang="en-US" sz="14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D548346-C095-7FA2-C28C-E4F3D01B3DA0}"/>
              </a:ext>
            </a:extLst>
          </p:cNvPr>
          <p:cNvCxnSpPr>
            <a:cxnSpLocks/>
            <a:stCxn id="97" idx="3"/>
            <a:endCxn id="30" idx="1"/>
          </p:cNvCxnSpPr>
          <p:nvPr/>
        </p:nvCxnSpPr>
        <p:spPr>
          <a:xfrm flipV="1">
            <a:off x="2404979" y="2703512"/>
            <a:ext cx="587965" cy="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7368779-7403-CC5A-A025-093AA5477F6D}"/>
              </a:ext>
            </a:extLst>
          </p:cNvPr>
          <p:cNvSpPr/>
          <p:nvPr/>
        </p:nvSpPr>
        <p:spPr>
          <a:xfrm>
            <a:off x="6096000" y="3243262"/>
            <a:ext cx="2238375" cy="1462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Mungling and Wrangling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Understand the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Handle Duplicates, Missing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Removing Irrelevant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Store Cleaned Data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8CCA3B4-2358-18F3-CE59-1E9072285E37}"/>
              </a:ext>
            </a:extLst>
          </p:cNvPr>
          <p:cNvCxnSpPr>
            <a:cxnSpLocks/>
            <a:stCxn id="104" idx="0"/>
            <a:endCxn id="25" idx="2"/>
          </p:cNvCxnSpPr>
          <p:nvPr/>
        </p:nvCxnSpPr>
        <p:spPr>
          <a:xfrm flipV="1">
            <a:off x="7215188" y="2967038"/>
            <a:ext cx="0" cy="276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AC413DE-FE65-4EB4-0661-EE125494C718}"/>
              </a:ext>
            </a:extLst>
          </p:cNvPr>
          <p:cNvSpPr txBox="1"/>
          <p:nvPr/>
        </p:nvSpPr>
        <p:spPr>
          <a:xfrm>
            <a:off x="341312" y="4891363"/>
            <a:ext cx="2506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Acronyms Used</a:t>
            </a:r>
          </a:p>
          <a:p>
            <a:r>
              <a:rPr lang="en-US" sz="1400" dirty="0"/>
              <a:t>CSV – Comma-Separated Values</a:t>
            </a:r>
          </a:p>
          <a:p>
            <a:r>
              <a:rPr lang="en-US" sz="1400" dirty="0"/>
              <a:t>GCP – Google Cloud Platform</a:t>
            </a:r>
          </a:p>
          <a:p>
            <a:r>
              <a:rPr lang="en-US" sz="1400" dirty="0"/>
              <a:t>AWS – Amazon Web Services</a:t>
            </a: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F2774DCF-9C98-067E-E33C-CA7B8B6DAF72}"/>
              </a:ext>
            </a:extLst>
          </p:cNvPr>
          <p:cNvCxnSpPr>
            <a:cxnSpLocks/>
            <a:stCxn id="104" idx="3"/>
            <a:endCxn id="29" idx="1"/>
          </p:cNvCxnSpPr>
          <p:nvPr/>
        </p:nvCxnSpPr>
        <p:spPr>
          <a:xfrm flipV="1">
            <a:off x="8334375" y="1475937"/>
            <a:ext cx="482600" cy="2498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EFCDF91E-FE6E-DE3A-7266-851D4470FA14}"/>
              </a:ext>
            </a:extLst>
          </p:cNvPr>
          <p:cNvCxnSpPr>
            <a:cxnSpLocks/>
            <a:stCxn id="37" idx="3"/>
            <a:endCxn id="212" idx="0"/>
          </p:cNvCxnSpPr>
          <p:nvPr/>
        </p:nvCxnSpPr>
        <p:spPr>
          <a:xfrm flipH="1" flipV="1">
            <a:off x="7179430" y="895042"/>
            <a:ext cx="3936566" cy="1973683"/>
          </a:xfrm>
          <a:prstGeom prst="bentConnector4">
            <a:avLst>
              <a:gd name="adj1" fmla="val -5807"/>
              <a:gd name="adj2" fmla="val 111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21DDC7B-B3B4-B63C-9A9C-B2057D336DE6}"/>
              </a:ext>
            </a:extLst>
          </p:cNvPr>
          <p:cNvSpPr/>
          <p:nvPr/>
        </p:nvSpPr>
        <p:spPr>
          <a:xfrm>
            <a:off x="5841791" y="901699"/>
            <a:ext cx="2734756" cy="3989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9E721C7-87FE-71DA-D253-CDA0EEA35D80}"/>
              </a:ext>
            </a:extLst>
          </p:cNvPr>
          <p:cNvSpPr txBox="1"/>
          <p:nvPr/>
        </p:nvSpPr>
        <p:spPr>
          <a:xfrm>
            <a:off x="5884030" y="895042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Acquire and Clean Data</a:t>
            </a:r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12DE70F6-4525-3BA1-DBFD-8B4C972C1954}"/>
              </a:ext>
            </a:extLst>
          </p:cNvPr>
          <p:cNvCxnSpPr>
            <a:stCxn id="4" idx="3"/>
            <a:endCxn id="25" idx="1"/>
          </p:cNvCxnSpPr>
          <p:nvPr/>
        </p:nvCxnSpPr>
        <p:spPr>
          <a:xfrm flipV="1">
            <a:off x="4904578" y="2132352"/>
            <a:ext cx="1191422" cy="12394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51AEF04C-D199-63D3-9C9C-0BBF32FB08BC}"/>
              </a:ext>
            </a:extLst>
          </p:cNvPr>
          <p:cNvCxnSpPr>
            <a:cxnSpLocks/>
            <a:stCxn id="4" idx="3"/>
            <a:endCxn id="104" idx="1"/>
          </p:cNvCxnSpPr>
          <p:nvPr/>
        </p:nvCxnSpPr>
        <p:spPr>
          <a:xfrm>
            <a:off x="4904578" y="3371850"/>
            <a:ext cx="1191422" cy="60245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8DE54B11-C2E4-AD5F-CA4B-24301A37FA26}"/>
              </a:ext>
            </a:extLst>
          </p:cNvPr>
          <p:cNvCxnSpPr>
            <a:cxnSpLocks/>
            <a:stCxn id="38" idx="1"/>
            <a:endCxn id="30" idx="2"/>
          </p:cNvCxnSpPr>
          <p:nvPr/>
        </p:nvCxnSpPr>
        <p:spPr>
          <a:xfrm rot="10800000" flipV="1">
            <a:off x="4360322" y="4120245"/>
            <a:ext cx="4632150" cy="385079"/>
          </a:xfrm>
          <a:prstGeom prst="bentConnector4">
            <a:avLst>
              <a:gd name="adj1" fmla="val 35240"/>
              <a:gd name="adj2" fmla="val 178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AC69B8A9-0EB6-C8EE-489D-161135AB6887}"/>
              </a:ext>
            </a:extLst>
          </p:cNvPr>
          <p:cNvSpPr/>
          <p:nvPr/>
        </p:nvSpPr>
        <p:spPr>
          <a:xfrm>
            <a:off x="9104472" y="4800600"/>
            <a:ext cx="1743075" cy="37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Deployment</a:t>
            </a:r>
            <a:endParaRPr lang="en-US" sz="1100" dirty="0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026DB6EF-EF67-4650-FEEA-6316FBF498B9}"/>
              </a:ext>
            </a:extLst>
          </p:cNvPr>
          <p:cNvCxnSpPr>
            <a:cxnSpLocks/>
            <a:stCxn id="38" idx="2"/>
            <a:endCxn id="245" idx="0"/>
          </p:cNvCxnSpPr>
          <p:nvPr/>
        </p:nvCxnSpPr>
        <p:spPr>
          <a:xfrm>
            <a:off x="9970016" y="4577445"/>
            <a:ext cx="5994" cy="22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63F66D80-0F38-9249-24FF-6FA7D3837B20}"/>
              </a:ext>
            </a:extLst>
          </p:cNvPr>
          <p:cNvCxnSpPr>
            <a:cxnSpLocks/>
            <a:stCxn id="245" idx="1"/>
            <a:endCxn id="30" idx="2"/>
          </p:cNvCxnSpPr>
          <p:nvPr/>
        </p:nvCxnSpPr>
        <p:spPr>
          <a:xfrm rot="10800000">
            <a:off x="4360322" y="4505325"/>
            <a:ext cx="4744150" cy="480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D5C396AA-E158-EECE-0B11-DC65F04B8EC5}"/>
              </a:ext>
            </a:extLst>
          </p:cNvPr>
          <p:cNvSpPr txBox="1"/>
          <p:nvPr/>
        </p:nvSpPr>
        <p:spPr>
          <a:xfrm>
            <a:off x="819149" y="340051"/>
            <a:ext cx="636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Data Flow Diagram – Credit Card Fraud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172608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184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Deshmukh</dc:creator>
  <cp:lastModifiedBy>Sheetal Deshmukh</cp:lastModifiedBy>
  <cp:revision>3</cp:revision>
  <dcterms:created xsi:type="dcterms:W3CDTF">2023-03-09T03:17:42Z</dcterms:created>
  <dcterms:modified xsi:type="dcterms:W3CDTF">2023-03-10T05:25:44Z</dcterms:modified>
</cp:coreProperties>
</file>