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25868458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99DDB-7EDF-4D75-A936-B7A7EE7B52EB}" type="datetimeFigureOut">
              <a:rPr lang="en-GB" smtClean="0"/>
              <a:t>29/04/2016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86899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3780706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46250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2783779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3411905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2250111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44372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284189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231596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99DDB-7EDF-4D75-A936-B7A7EE7B52EB}"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191670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499DDB-7EDF-4D75-A936-B7A7EE7B52EB}" type="datetimeFigureOut">
              <a:rPr lang="en-GB" smtClean="0"/>
              <a:t>29/04/2016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167543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499DDB-7EDF-4D75-A936-B7A7EE7B52EB}" type="datetimeFigureOut">
              <a:rPr lang="en-GB" smtClean="0"/>
              <a:t>29/04/2016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399219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499DDB-7EDF-4D75-A936-B7A7EE7B52EB}" type="datetimeFigureOut">
              <a:rPr lang="en-GB" smtClean="0"/>
              <a:t>29/04/2016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37820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A499DDB-7EDF-4D75-A936-B7A7EE7B52EB}" type="datetimeFigureOut">
              <a:rPr lang="en-GB" smtClean="0"/>
              <a:t>29/04/2016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240381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99DDB-7EDF-4D75-A936-B7A7EE7B52EB}" type="datetimeFigureOut">
              <a:rPr lang="en-GB" smtClean="0"/>
              <a:t>29/04/2016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185868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99DDB-7EDF-4D75-A936-B7A7EE7B52EB}" type="datetimeFigureOut">
              <a:rPr lang="en-GB" smtClean="0"/>
              <a:t>29/04/2016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72FFF-302D-4C55-B7C1-D825CE8F84F3}" type="slidenum">
              <a:rPr lang="en-GB" smtClean="0"/>
              <a:t>‹#›</a:t>
            </a:fld>
            <a:endParaRPr lang="en-GB"/>
          </a:p>
        </p:txBody>
      </p:sp>
    </p:spTree>
    <p:extLst>
      <p:ext uri="{BB962C8B-B14F-4D97-AF65-F5344CB8AC3E}">
        <p14:creationId xmlns:p14="http://schemas.microsoft.com/office/powerpoint/2010/main" val="293329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499DDB-7EDF-4D75-A936-B7A7EE7B52EB}" type="datetimeFigureOut">
              <a:rPr lang="en-GB" smtClean="0"/>
              <a:t>29/04/2016</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272FFF-302D-4C55-B7C1-D825CE8F84F3}" type="slidenum">
              <a:rPr lang="en-GB" smtClean="0"/>
              <a:t>‹#›</a:t>
            </a:fld>
            <a:endParaRPr lang="en-GB"/>
          </a:p>
        </p:txBody>
      </p:sp>
    </p:spTree>
    <p:extLst>
      <p:ext uri="{BB962C8B-B14F-4D97-AF65-F5344CB8AC3E}">
        <p14:creationId xmlns:p14="http://schemas.microsoft.com/office/powerpoint/2010/main" val="67906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0239"/>
            <a:ext cx="9144000" cy="1981446"/>
          </a:xfrm>
        </p:spPr>
        <p:txBody>
          <a:bodyPr/>
          <a:lstStyle/>
          <a:p>
            <a:r>
              <a:rPr lang="en-GB" i="1" u="sng" dirty="0" smtClean="0"/>
              <a:t>Jtesting – Screen design and test plans</a:t>
            </a:r>
            <a:endParaRPr lang="en-GB" i="1" u="sng" dirty="0"/>
          </a:p>
        </p:txBody>
      </p:sp>
      <p:sp>
        <p:nvSpPr>
          <p:cNvPr id="3" name="Subtitle 2"/>
          <p:cNvSpPr>
            <a:spLocks noGrp="1"/>
          </p:cNvSpPr>
          <p:nvPr>
            <p:ph type="subTitle" idx="1"/>
          </p:nvPr>
        </p:nvSpPr>
        <p:spPr>
          <a:xfrm>
            <a:off x="1524000" y="4078556"/>
            <a:ext cx="9144000" cy="1655762"/>
          </a:xfrm>
        </p:spPr>
        <p:txBody>
          <a:bodyPr>
            <a:normAutofit/>
          </a:bodyPr>
          <a:lstStyle/>
          <a:p>
            <a:r>
              <a:rPr lang="en-GB" sz="3200" i="1" dirty="0" smtClean="0"/>
              <a:t>By George Sulaiman</a:t>
            </a:r>
            <a:endParaRPr lang="en-GB" sz="3200" i="1" dirty="0"/>
          </a:p>
        </p:txBody>
      </p:sp>
    </p:spTree>
    <p:extLst>
      <p:ext uri="{BB962C8B-B14F-4D97-AF65-F5344CB8AC3E}">
        <p14:creationId xmlns:p14="http://schemas.microsoft.com/office/powerpoint/2010/main" val="575992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791570"/>
          </a:xfrm>
        </p:spPr>
        <p:txBody>
          <a:bodyPr/>
          <a:lstStyle/>
          <a:p>
            <a:pPr algn="ctr"/>
            <a:r>
              <a:rPr lang="en-GB" b="1" u="sng" dirty="0" smtClean="0"/>
              <a:t>Class Diagram</a:t>
            </a:r>
            <a:endParaRPr lang="en-GB" b="1" u="sng" dirty="0"/>
          </a:p>
        </p:txBody>
      </p:sp>
      <p:sp>
        <p:nvSpPr>
          <p:cNvPr id="5" name="Rectangle 4"/>
          <p:cNvSpPr/>
          <p:nvPr/>
        </p:nvSpPr>
        <p:spPr>
          <a:xfrm>
            <a:off x="1054290" y="835039"/>
            <a:ext cx="2794378"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351128" y="861913"/>
            <a:ext cx="2497540" cy="369332"/>
          </a:xfrm>
          <a:prstGeom prst="rect">
            <a:avLst/>
          </a:prstGeom>
          <a:noFill/>
        </p:spPr>
        <p:txBody>
          <a:bodyPr wrap="square" rtlCol="0">
            <a:spAutoFit/>
          </a:bodyPr>
          <a:lstStyle/>
          <a:p>
            <a:r>
              <a:rPr lang="en-GB" dirty="0" smtClean="0"/>
              <a:t>ContactInfoBook.java</a:t>
            </a:r>
            <a:endParaRPr lang="en-GB" dirty="0"/>
          </a:p>
        </p:txBody>
      </p:sp>
      <p:sp>
        <p:nvSpPr>
          <p:cNvPr id="7" name="Rectangle 6"/>
          <p:cNvSpPr/>
          <p:nvPr/>
        </p:nvSpPr>
        <p:spPr>
          <a:xfrm>
            <a:off x="7621139" y="835039"/>
            <a:ext cx="2794378"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769558" y="861913"/>
            <a:ext cx="2497540" cy="369332"/>
          </a:xfrm>
          <a:prstGeom prst="rect">
            <a:avLst/>
          </a:prstGeom>
          <a:noFill/>
        </p:spPr>
        <p:txBody>
          <a:bodyPr wrap="square" rtlCol="0">
            <a:spAutoFit/>
          </a:bodyPr>
          <a:lstStyle/>
          <a:p>
            <a:r>
              <a:rPr lang="en-GB" dirty="0" smtClean="0"/>
              <a:t>ContactInfoBookGui.java</a:t>
            </a:r>
            <a:endParaRPr lang="en-GB" dirty="0"/>
          </a:p>
        </p:txBody>
      </p:sp>
      <p:sp>
        <p:nvSpPr>
          <p:cNvPr id="9" name="TextBox 8"/>
          <p:cNvSpPr txBox="1"/>
          <p:nvPr/>
        </p:nvSpPr>
        <p:spPr>
          <a:xfrm>
            <a:off x="685801" y="1540583"/>
            <a:ext cx="3736074" cy="1815882"/>
          </a:xfrm>
          <a:prstGeom prst="rect">
            <a:avLst/>
          </a:prstGeom>
          <a:noFill/>
          <a:ln>
            <a:solidFill>
              <a:schemeClr val="tx1"/>
            </a:solidFill>
          </a:ln>
        </p:spPr>
        <p:txBody>
          <a:bodyPr wrap="square" rtlCol="0">
            <a:spAutoFit/>
          </a:bodyPr>
          <a:lstStyle/>
          <a:p>
            <a:r>
              <a:rPr lang="en-GB" sz="1600" b="1" dirty="0"/>
              <a:t>public class ContactInfoBook {</a:t>
            </a:r>
          </a:p>
          <a:p>
            <a:endParaRPr lang="en-GB" sz="1600" dirty="0"/>
          </a:p>
          <a:p>
            <a:endParaRPr lang="en-GB" sz="1600" dirty="0"/>
          </a:p>
          <a:p>
            <a:r>
              <a:rPr lang="en-GB" sz="1600" b="1" dirty="0"/>
              <a:t>private String ContactFirstName;</a:t>
            </a:r>
          </a:p>
          <a:p>
            <a:r>
              <a:rPr lang="en-GB" sz="1600" b="1" dirty="0"/>
              <a:t>private String ContactSurname;</a:t>
            </a:r>
          </a:p>
          <a:p>
            <a:r>
              <a:rPr lang="en-GB" sz="1600" b="1" dirty="0"/>
              <a:t>private int ContactPhone;</a:t>
            </a:r>
          </a:p>
          <a:p>
            <a:r>
              <a:rPr lang="en-GB" sz="1600" b="1" dirty="0"/>
              <a:t>private String ContactEmail;</a:t>
            </a:r>
            <a:endParaRPr lang="en-GB" sz="1600" dirty="0"/>
          </a:p>
        </p:txBody>
      </p:sp>
      <p:sp>
        <p:nvSpPr>
          <p:cNvPr id="10" name="TextBox 9"/>
          <p:cNvSpPr txBox="1"/>
          <p:nvPr/>
        </p:nvSpPr>
        <p:spPr>
          <a:xfrm>
            <a:off x="685801" y="4200056"/>
            <a:ext cx="3736074" cy="1815882"/>
          </a:xfrm>
          <a:prstGeom prst="rect">
            <a:avLst/>
          </a:prstGeom>
          <a:noFill/>
          <a:ln>
            <a:solidFill>
              <a:schemeClr val="tx1"/>
            </a:solidFill>
          </a:ln>
        </p:spPr>
        <p:txBody>
          <a:bodyPr wrap="square" rtlCol="0">
            <a:spAutoFit/>
          </a:bodyPr>
          <a:lstStyle/>
          <a:p>
            <a:r>
              <a:rPr lang="en-GB" sz="1600" b="1" dirty="0"/>
              <a:t>public String getContactFirstName</a:t>
            </a:r>
            <a:r>
              <a:rPr lang="en-GB" sz="1600" b="1" dirty="0" smtClean="0"/>
              <a:t>()</a:t>
            </a:r>
          </a:p>
          <a:p>
            <a:endParaRPr lang="en-GB" sz="1600" b="1" dirty="0"/>
          </a:p>
          <a:p>
            <a:r>
              <a:rPr lang="en-GB" sz="1600" b="1" dirty="0"/>
              <a:t>public String getContactSurname</a:t>
            </a:r>
            <a:r>
              <a:rPr lang="en-GB" sz="1600" b="1" dirty="0" smtClean="0"/>
              <a:t>()</a:t>
            </a:r>
          </a:p>
          <a:p>
            <a:endParaRPr lang="en-GB" sz="1600" b="1" dirty="0"/>
          </a:p>
          <a:p>
            <a:r>
              <a:rPr lang="en-GB" sz="1600" b="1" dirty="0"/>
              <a:t>public int getContactPhone</a:t>
            </a:r>
            <a:r>
              <a:rPr lang="en-GB" sz="1600" b="1" dirty="0" smtClean="0"/>
              <a:t>()</a:t>
            </a:r>
          </a:p>
          <a:p>
            <a:endParaRPr lang="en-GB" sz="1600" b="1" dirty="0"/>
          </a:p>
          <a:p>
            <a:r>
              <a:rPr lang="en-GB" sz="1600" b="1" dirty="0"/>
              <a:t>public String getContactEmail()</a:t>
            </a:r>
            <a:endParaRPr lang="en-GB" sz="1600" dirty="0"/>
          </a:p>
        </p:txBody>
      </p:sp>
      <p:sp>
        <p:nvSpPr>
          <p:cNvPr id="11" name="TextBox 10"/>
          <p:cNvSpPr txBox="1"/>
          <p:nvPr/>
        </p:nvSpPr>
        <p:spPr>
          <a:xfrm>
            <a:off x="5902651" y="1538321"/>
            <a:ext cx="5636529" cy="2062103"/>
          </a:xfrm>
          <a:prstGeom prst="rect">
            <a:avLst/>
          </a:prstGeom>
          <a:noFill/>
          <a:ln>
            <a:solidFill>
              <a:schemeClr val="tx1"/>
            </a:solidFill>
          </a:ln>
        </p:spPr>
        <p:txBody>
          <a:bodyPr wrap="square" rtlCol="0">
            <a:spAutoFit/>
          </a:bodyPr>
          <a:lstStyle/>
          <a:p>
            <a:r>
              <a:rPr lang="en-GB" sz="1600" b="1" dirty="0"/>
              <a:t>public class ContactInfoBookGui implements ActionListener {</a:t>
            </a:r>
          </a:p>
          <a:p>
            <a:endParaRPr lang="en-GB" sz="1600" dirty="0"/>
          </a:p>
          <a:p>
            <a:r>
              <a:rPr lang="en-GB" sz="1600" b="1" dirty="0"/>
              <a:t>private JLabel lblFirstName, lblSurname,  lblPhone, lblEmail;</a:t>
            </a:r>
          </a:p>
          <a:p>
            <a:r>
              <a:rPr lang="en-GB" sz="1600" b="1" dirty="0"/>
              <a:t>private JTextField txtFirstName, txtSurname, txtPhone, txtEmail;</a:t>
            </a:r>
          </a:p>
          <a:p>
            <a:r>
              <a:rPr lang="en-GB" sz="1600" b="1" dirty="0"/>
              <a:t>private JButton btnClear;</a:t>
            </a:r>
          </a:p>
          <a:p>
            <a:r>
              <a:rPr lang="en-GB" sz="1600" b="1" dirty="0"/>
              <a:t>private JButton btnSave;</a:t>
            </a:r>
          </a:p>
          <a:p>
            <a:r>
              <a:rPr lang="en-GB" sz="1600" b="1" dirty="0"/>
              <a:t>private JButton btnExit;</a:t>
            </a:r>
          </a:p>
          <a:p>
            <a:r>
              <a:rPr lang="en-GB" sz="1600" b="1" dirty="0"/>
              <a:t>private JPanel panel;</a:t>
            </a:r>
            <a:endParaRPr lang="en-GB" sz="1600" dirty="0"/>
          </a:p>
        </p:txBody>
      </p:sp>
      <p:sp>
        <p:nvSpPr>
          <p:cNvPr id="12" name="TextBox 11"/>
          <p:cNvSpPr txBox="1"/>
          <p:nvPr/>
        </p:nvSpPr>
        <p:spPr>
          <a:xfrm>
            <a:off x="6419277" y="3938445"/>
            <a:ext cx="4603279" cy="2554545"/>
          </a:xfrm>
          <a:prstGeom prst="rect">
            <a:avLst/>
          </a:prstGeom>
          <a:noFill/>
          <a:ln>
            <a:solidFill>
              <a:schemeClr val="tx1"/>
            </a:solidFill>
          </a:ln>
        </p:spPr>
        <p:txBody>
          <a:bodyPr wrap="square" rtlCol="0">
            <a:spAutoFit/>
          </a:bodyPr>
          <a:lstStyle/>
          <a:p>
            <a:r>
              <a:rPr lang="en-GB" sz="1600" b="1" dirty="0"/>
              <a:t>public ContactInfoBookGui</a:t>
            </a:r>
            <a:r>
              <a:rPr lang="en-GB" sz="1600" b="1" dirty="0" smtClean="0"/>
              <a:t>(){</a:t>
            </a:r>
          </a:p>
          <a:p>
            <a:endParaRPr lang="en-GB" sz="1600" b="1" dirty="0"/>
          </a:p>
          <a:p>
            <a:r>
              <a:rPr lang="en-GB" sz="1600" b="1" dirty="0"/>
              <a:t>class ClearHandler implements ActionListener{</a:t>
            </a:r>
          </a:p>
          <a:p>
            <a:r>
              <a:rPr lang="en-GB" sz="1600" b="1" dirty="0"/>
              <a:t>public void </a:t>
            </a:r>
            <a:r>
              <a:rPr lang="en-GB" sz="1600" b="1" dirty="0" smtClean="0"/>
              <a:t>actionPerformed(Action Event </a:t>
            </a:r>
            <a:r>
              <a:rPr lang="en-GB" sz="1600" b="1" dirty="0"/>
              <a:t>event) </a:t>
            </a:r>
            <a:r>
              <a:rPr lang="en-GB" sz="1600" b="1" dirty="0" smtClean="0"/>
              <a:t>{</a:t>
            </a:r>
          </a:p>
          <a:p>
            <a:endParaRPr lang="en-GB" sz="1600" b="1" dirty="0"/>
          </a:p>
          <a:p>
            <a:r>
              <a:rPr lang="en-GB" sz="1600" b="1" dirty="0"/>
              <a:t>class SaveHandler implements ActionListener{</a:t>
            </a:r>
          </a:p>
          <a:p>
            <a:r>
              <a:rPr lang="en-GB" sz="1600" b="1" dirty="0"/>
              <a:t>public void </a:t>
            </a:r>
            <a:r>
              <a:rPr lang="en-GB" sz="1600" b="1" dirty="0" smtClean="0"/>
              <a:t>actionPerformed(Action Event </a:t>
            </a:r>
            <a:r>
              <a:rPr lang="en-GB" sz="1600" b="1" dirty="0"/>
              <a:t>event) </a:t>
            </a:r>
            <a:r>
              <a:rPr lang="en-GB" sz="1600" b="1" dirty="0" smtClean="0"/>
              <a:t>{</a:t>
            </a:r>
          </a:p>
          <a:p>
            <a:endParaRPr lang="en-GB" sz="1600" b="1" dirty="0"/>
          </a:p>
          <a:p>
            <a:r>
              <a:rPr lang="en-GB" sz="1600" b="1" dirty="0"/>
              <a:t>class ExitHandler implements ActionListener{</a:t>
            </a:r>
          </a:p>
          <a:p>
            <a:r>
              <a:rPr lang="en-GB" sz="1600" b="1" dirty="0"/>
              <a:t>public void </a:t>
            </a:r>
            <a:r>
              <a:rPr lang="en-GB" sz="1600" b="1" dirty="0" smtClean="0"/>
              <a:t>actionPerformed(Action Event </a:t>
            </a:r>
            <a:r>
              <a:rPr lang="en-GB" sz="1600" b="1" dirty="0"/>
              <a:t>event) {</a:t>
            </a:r>
            <a:endParaRPr lang="en-GB" sz="1600" dirty="0"/>
          </a:p>
        </p:txBody>
      </p:sp>
      <p:cxnSp>
        <p:nvCxnSpPr>
          <p:cNvPr id="14" name="Straight Connector 13"/>
          <p:cNvCxnSpPr>
            <a:stCxn id="5" idx="2"/>
          </p:cNvCxnSpPr>
          <p:nvPr/>
        </p:nvCxnSpPr>
        <p:spPr>
          <a:xfrm>
            <a:off x="2451479" y="1258120"/>
            <a:ext cx="0" cy="28020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9" idx="2"/>
            <a:endCxn id="10" idx="0"/>
          </p:cNvCxnSpPr>
          <p:nvPr/>
        </p:nvCxnSpPr>
        <p:spPr>
          <a:xfrm>
            <a:off x="2553838" y="3356465"/>
            <a:ext cx="0" cy="84359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a:stCxn id="9" idx="3"/>
          </p:cNvCxnSpPr>
          <p:nvPr/>
        </p:nvCxnSpPr>
        <p:spPr>
          <a:xfrm>
            <a:off x="4421875" y="2448524"/>
            <a:ext cx="1480776"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9001838" y="1264268"/>
            <a:ext cx="0" cy="28020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9029134" y="3600424"/>
            <a:ext cx="0" cy="33802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882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83" y="0"/>
            <a:ext cx="10515600" cy="996433"/>
          </a:xfrm>
        </p:spPr>
        <p:txBody>
          <a:bodyPr/>
          <a:lstStyle/>
          <a:p>
            <a:pPr algn="ctr"/>
            <a:r>
              <a:rPr lang="en-GB" b="1" u="sng" dirty="0" smtClean="0"/>
              <a:t>Screen design (GUI)</a:t>
            </a:r>
            <a:endParaRPr lang="en-GB" b="1" u="sng" dirty="0"/>
          </a:p>
        </p:txBody>
      </p:sp>
      <p:sp>
        <p:nvSpPr>
          <p:cNvPr id="4" name="Rectangle 3"/>
          <p:cNvSpPr/>
          <p:nvPr/>
        </p:nvSpPr>
        <p:spPr>
          <a:xfrm>
            <a:off x="2665927" y="1725770"/>
            <a:ext cx="9337183" cy="43015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5" name="TextBox 4"/>
          <p:cNvSpPr txBox="1"/>
          <p:nvPr/>
        </p:nvSpPr>
        <p:spPr>
          <a:xfrm>
            <a:off x="3913032" y="2730322"/>
            <a:ext cx="1365160" cy="369332"/>
          </a:xfrm>
          <a:prstGeom prst="rect">
            <a:avLst/>
          </a:prstGeom>
          <a:noFill/>
        </p:spPr>
        <p:txBody>
          <a:bodyPr wrap="square" rtlCol="0">
            <a:spAutoFit/>
          </a:bodyPr>
          <a:lstStyle/>
          <a:p>
            <a:r>
              <a:rPr lang="en-GB" dirty="0" smtClean="0"/>
              <a:t>First Name :</a:t>
            </a:r>
            <a:endParaRPr lang="en-GB" dirty="0"/>
          </a:p>
        </p:txBody>
      </p:sp>
      <p:sp>
        <p:nvSpPr>
          <p:cNvPr id="7" name="TextBox 6"/>
          <p:cNvSpPr txBox="1"/>
          <p:nvPr/>
        </p:nvSpPr>
        <p:spPr>
          <a:xfrm>
            <a:off x="3913032" y="3507209"/>
            <a:ext cx="1365160" cy="369332"/>
          </a:xfrm>
          <a:prstGeom prst="rect">
            <a:avLst/>
          </a:prstGeom>
          <a:noFill/>
        </p:spPr>
        <p:txBody>
          <a:bodyPr wrap="square" rtlCol="0">
            <a:spAutoFit/>
          </a:bodyPr>
          <a:lstStyle/>
          <a:p>
            <a:r>
              <a:rPr lang="en-GB" dirty="0" smtClean="0"/>
              <a:t>Phone :</a:t>
            </a:r>
            <a:endParaRPr lang="en-GB" dirty="0"/>
          </a:p>
        </p:txBody>
      </p:sp>
      <p:sp>
        <p:nvSpPr>
          <p:cNvPr id="8" name="TextBox 7"/>
          <p:cNvSpPr txBox="1"/>
          <p:nvPr/>
        </p:nvSpPr>
        <p:spPr>
          <a:xfrm>
            <a:off x="7620001" y="2730322"/>
            <a:ext cx="1365160" cy="369332"/>
          </a:xfrm>
          <a:prstGeom prst="rect">
            <a:avLst/>
          </a:prstGeom>
          <a:noFill/>
        </p:spPr>
        <p:txBody>
          <a:bodyPr wrap="square" rtlCol="0">
            <a:spAutoFit/>
          </a:bodyPr>
          <a:lstStyle/>
          <a:p>
            <a:r>
              <a:rPr lang="en-GB" dirty="0" smtClean="0"/>
              <a:t>Surname :</a:t>
            </a:r>
            <a:endParaRPr lang="en-GB" dirty="0"/>
          </a:p>
        </p:txBody>
      </p:sp>
      <p:sp>
        <p:nvSpPr>
          <p:cNvPr id="9" name="TextBox 8"/>
          <p:cNvSpPr txBox="1"/>
          <p:nvPr/>
        </p:nvSpPr>
        <p:spPr>
          <a:xfrm>
            <a:off x="7620001" y="3507209"/>
            <a:ext cx="1365160" cy="369332"/>
          </a:xfrm>
          <a:prstGeom prst="rect">
            <a:avLst/>
          </a:prstGeom>
          <a:noFill/>
        </p:spPr>
        <p:txBody>
          <a:bodyPr wrap="square" rtlCol="0">
            <a:spAutoFit/>
          </a:bodyPr>
          <a:lstStyle/>
          <a:p>
            <a:r>
              <a:rPr lang="en-GB" dirty="0" smtClean="0"/>
              <a:t>Email :</a:t>
            </a:r>
            <a:endParaRPr lang="en-GB" dirty="0"/>
          </a:p>
        </p:txBody>
      </p:sp>
      <p:sp>
        <p:nvSpPr>
          <p:cNvPr id="10" name="Rectangle 9"/>
          <p:cNvSpPr/>
          <p:nvPr/>
        </p:nvSpPr>
        <p:spPr>
          <a:xfrm>
            <a:off x="2665927" y="1725770"/>
            <a:ext cx="9337183" cy="412123"/>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3" name="Straight Connector 12"/>
          <p:cNvCxnSpPr/>
          <p:nvPr/>
        </p:nvCxnSpPr>
        <p:spPr>
          <a:xfrm>
            <a:off x="10251583" y="1918952"/>
            <a:ext cx="37348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10853824" y="1764406"/>
            <a:ext cx="524814" cy="309092"/>
          </a:xfrm>
          <a:prstGeom prst="rect">
            <a:avLst/>
          </a:prstGeom>
          <a:ln>
            <a:solidFill>
              <a:schemeClr val="bg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cxnSp>
        <p:nvCxnSpPr>
          <p:cNvPr id="16" name="Straight Connector 15"/>
          <p:cNvCxnSpPr/>
          <p:nvPr/>
        </p:nvCxnSpPr>
        <p:spPr>
          <a:xfrm>
            <a:off x="11526592" y="1764406"/>
            <a:ext cx="373487" cy="30909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11526592" y="1764406"/>
            <a:ext cx="412124" cy="309092"/>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846232" y="1747165"/>
            <a:ext cx="2846231" cy="369332"/>
          </a:xfrm>
          <a:prstGeom prst="rect">
            <a:avLst/>
          </a:prstGeom>
          <a:noFill/>
        </p:spPr>
        <p:txBody>
          <a:bodyPr wrap="square" rtlCol="0">
            <a:spAutoFit/>
          </a:bodyPr>
          <a:lstStyle/>
          <a:p>
            <a:r>
              <a:rPr lang="en-GB" dirty="0" smtClean="0">
                <a:solidFill>
                  <a:schemeClr val="bg1"/>
                </a:solidFill>
              </a:rPr>
              <a:t>Contact Info Book</a:t>
            </a:r>
            <a:endParaRPr lang="en-GB" dirty="0">
              <a:solidFill>
                <a:schemeClr val="bg1"/>
              </a:solidFill>
            </a:endParaRPr>
          </a:p>
        </p:txBody>
      </p:sp>
      <p:sp>
        <p:nvSpPr>
          <p:cNvPr id="21" name="Rectangle 20"/>
          <p:cNvSpPr/>
          <p:nvPr/>
        </p:nvSpPr>
        <p:spPr>
          <a:xfrm>
            <a:off x="5278192" y="2749433"/>
            <a:ext cx="1933977" cy="3693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Rectangle 21"/>
          <p:cNvSpPr/>
          <p:nvPr/>
        </p:nvSpPr>
        <p:spPr>
          <a:xfrm>
            <a:off x="8935792" y="3474943"/>
            <a:ext cx="1933977" cy="3693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3" name="Rectangle 22"/>
          <p:cNvSpPr/>
          <p:nvPr/>
        </p:nvSpPr>
        <p:spPr>
          <a:xfrm>
            <a:off x="5277118" y="3474943"/>
            <a:ext cx="1933977" cy="3693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Rectangle 23"/>
          <p:cNvSpPr/>
          <p:nvPr/>
        </p:nvSpPr>
        <p:spPr>
          <a:xfrm>
            <a:off x="8935792" y="2730322"/>
            <a:ext cx="1933977" cy="3693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8" name="Rectangle 27"/>
          <p:cNvSpPr/>
          <p:nvPr/>
        </p:nvSpPr>
        <p:spPr>
          <a:xfrm>
            <a:off x="5277118" y="4662152"/>
            <a:ext cx="1265350" cy="412124"/>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9" name="Rectangle 28"/>
          <p:cNvSpPr/>
          <p:nvPr/>
        </p:nvSpPr>
        <p:spPr>
          <a:xfrm>
            <a:off x="8887495" y="4662152"/>
            <a:ext cx="1265350" cy="412124"/>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30" name="Rectangle 29"/>
          <p:cNvSpPr/>
          <p:nvPr/>
        </p:nvSpPr>
        <p:spPr>
          <a:xfrm>
            <a:off x="7058696" y="4662083"/>
            <a:ext cx="1265350" cy="412124"/>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31" name="TextBox 30"/>
          <p:cNvSpPr txBox="1"/>
          <p:nvPr/>
        </p:nvSpPr>
        <p:spPr>
          <a:xfrm>
            <a:off x="5292198" y="4677315"/>
            <a:ext cx="1133341" cy="369332"/>
          </a:xfrm>
          <a:prstGeom prst="rect">
            <a:avLst/>
          </a:prstGeom>
          <a:noFill/>
        </p:spPr>
        <p:txBody>
          <a:bodyPr wrap="square" rtlCol="0">
            <a:spAutoFit/>
          </a:bodyPr>
          <a:lstStyle/>
          <a:p>
            <a:pPr algn="ctr"/>
            <a:r>
              <a:rPr lang="en-GB" dirty="0" smtClean="0">
                <a:solidFill>
                  <a:schemeClr val="bg1"/>
                </a:solidFill>
              </a:rPr>
              <a:t>Clear</a:t>
            </a:r>
            <a:endParaRPr lang="en-GB" dirty="0">
              <a:solidFill>
                <a:schemeClr val="bg1"/>
              </a:solidFill>
            </a:endParaRPr>
          </a:p>
        </p:txBody>
      </p:sp>
      <p:sp>
        <p:nvSpPr>
          <p:cNvPr id="33" name="TextBox 32"/>
          <p:cNvSpPr txBox="1"/>
          <p:nvPr/>
        </p:nvSpPr>
        <p:spPr>
          <a:xfrm>
            <a:off x="7114504" y="4662083"/>
            <a:ext cx="1133341" cy="369332"/>
          </a:xfrm>
          <a:prstGeom prst="rect">
            <a:avLst/>
          </a:prstGeom>
          <a:noFill/>
        </p:spPr>
        <p:txBody>
          <a:bodyPr wrap="square" rtlCol="0">
            <a:spAutoFit/>
          </a:bodyPr>
          <a:lstStyle/>
          <a:p>
            <a:pPr algn="ctr"/>
            <a:r>
              <a:rPr lang="en-GB" dirty="0" smtClean="0">
                <a:solidFill>
                  <a:schemeClr val="bg1"/>
                </a:solidFill>
              </a:rPr>
              <a:t>Save</a:t>
            </a:r>
            <a:endParaRPr lang="en-GB" dirty="0">
              <a:solidFill>
                <a:schemeClr val="bg1"/>
              </a:solidFill>
            </a:endParaRPr>
          </a:p>
        </p:txBody>
      </p:sp>
      <p:sp>
        <p:nvSpPr>
          <p:cNvPr id="34" name="TextBox 33"/>
          <p:cNvSpPr txBox="1"/>
          <p:nvPr/>
        </p:nvSpPr>
        <p:spPr>
          <a:xfrm>
            <a:off x="8953499" y="4677315"/>
            <a:ext cx="1133341" cy="369332"/>
          </a:xfrm>
          <a:prstGeom prst="rect">
            <a:avLst/>
          </a:prstGeom>
          <a:noFill/>
        </p:spPr>
        <p:txBody>
          <a:bodyPr wrap="square" rtlCol="0">
            <a:spAutoFit/>
          </a:bodyPr>
          <a:lstStyle/>
          <a:p>
            <a:pPr algn="ctr"/>
            <a:r>
              <a:rPr lang="en-GB" dirty="0" smtClean="0">
                <a:solidFill>
                  <a:schemeClr val="bg1"/>
                </a:solidFill>
              </a:rPr>
              <a:t>Exit</a:t>
            </a:r>
            <a:endParaRPr lang="en-GB" dirty="0">
              <a:solidFill>
                <a:schemeClr val="bg1"/>
              </a:solidFill>
            </a:endParaRPr>
          </a:p>
        </p:txBody>
      </p:sp>
      <p:cxnSp>
        <p:nvCxnSpPr>
          <p:cNvPr id="40" name="Straight Arrow Connector 39"/>
          <p:cNvCxnSpPr/>
          <p:nvPr/>
        </p:nvCxnSpPr>
        <p:spPr>
          <a:xfrm flipH="1">
            <a:off x="4804229" y="1540896"/>
            <a:ext cx="135631" cy="1189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4605874" y="1107548"/>
            <a:ext cx="1681152" cy="369332"/>
          </a:xfrm>
          <a:prstGeom prst="rect">
            <a:avLst/>
          </a:prstGeom>
          <a:noFill/>
        </p:spPr>
        <p:txBody>
          <a:bodyPr wrap="square" rtlCol="0">
            <a:spAutoFit/>
          </a:bodyPr>
          <a:lstStyle/>
          <a:p>
            <a:r>
              <a:rPr lang="en-GB" dirty="0" smtClean="0"/>
              <a:t>JLabel</a:t>
            </a:r>
            <a:endParaRPr lang="en-GB" dirty="0"/>
          </a:p>
        </p:txBody>
      </p:sp>
      <p:cxnSp>
        <p:nvCxnSpPr>
          <p:cNvPr id="42" name="Straight Arrow Connector 41"/>
          <p:cNvCxnSpPr/>
          <p:nvPr/>
        </p:nvCxnSpPr>
        <p:spPr>
          <a:xfrm flipH="1">
            <a:off x="6971023" y="1489519"/>
            <a:ext cx="247790" cy="861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6988680" y="1113334"/>
            <a:ext cx="1681152" cy="369332"/>
          </a:xfrm>
          <a:prstGeom prst="rect">
            <a:avLst/>
          </a:prstGeom>
          <a:noFill/>
        </p:spPr>
        <p:txBody>
          <a:bodyPr wrap="square" rtlCol="0">
            <a:spAutoFit/>
          </a:bodyPr>
          <a:lstStyle/>
          <a:p>
            <a:r>
              <a:rPr lang="en-GB" dirty="0" smtClean="0"/>
              <a:t>JPanel</a:t>
            </a:r>
            <a:endParaRPr lang="en-GB" dirty="0"/>
          </a:p>
        </p:txBody>
      </p:sp>
      <p:sp>
        <p:nvSpPr>
          <p:cNvPr id="45" name="TextBox 44"/>
          <p:cNvSpPr txBox="1"/>
          <p:nvPr/>
        </p:nvSpPr>
        <p:spPr>
          <a:xfrm>
            <a:off x="2986468" y="1104011"/>
            <a:ext cx="1331584" cy="369332"/>
          </a:xfrm>
          <a:prstGeom prst="rect">
            <a:avLst/>
          </a:prstGeom>
          <a:noFill/>
        </p:spPr>
        <p:txBody>
          <a:bodyPr wrap="square" rtlCol="0">
            <a:spAutoFit/>
          </a:bodyPr>
          <a:lstStyle/>
          <a:p>
            <a:r>
              <a:rPr lang="en-GB" dirty="0" smtClean="0"/>
              <a:t>JFrameTitle</a:t>
            </a:r>
            <a:endParaRPr lang="en-GB" dirty="0"/>
          </a:p>
        </p:txBody>
      </p:sp>
      <p:cxnSp>
        <p:nvCxnSpPr>
          <p:cNvPr id="46" name="Straight Arrow Connector 45"/>
          <p:cNvCxnSpPr/>
          <p:nvPr/>
        </p:nvCxnSpPr>
        <p:spPr>
          <a:xfrm flipH="1">
            <a:off x="3430995" y="1449753"/>
            <a:ext cx="37919" cy="368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a:off x="8420304" y="1473343"/>
            <a:ext cx="214930" cy="469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8356675" y="1126764"/>
            <a:ext cx="1331584" cy="369332"/>
          </a:xfrm>
          <a:prstGeom prst="rect">
            <a:avLst/>
          </a:prstGeom>
          <a:noFill/>
        </p:spPr>
        <p:txBody>
          <a:bodyPr wrap="square" rtlCol="0">
            <a:spAutoFit/>
          </a:bodyPr>
          <a:lstStyle/>
          <a:p>
            <a:r>
              <a:rPr lang="en-GB" dirty="0" smtClean="0"/>
              <a:t>JFrame</a:t>
            </a:r>
            <a:endParaRPr lang="en-GB" dirty="0"/>
          </a:p>
        </p:txBody>
      </p:sp>
      <p:sp>
        <p:nvSpPr>
          <p:cNvPr id="57" name="TextBox 56"/>
          <p:cNvSpPr txBox="1"/>
          <p:nvPr/>
        </p:nvSpPr>
        <p:spPr>
          <a:xfrm>
            <a:off x="5584961" y="1114401"/>
            <a:ext cx="1681152" cy="369332"/>
          </a:xfrm>
          <a:prstGeom prst="rect">
            <a:avLst/>
          </a:prstGeom>
          <a:noFill/>
        </p:spPr>
        <p:txBody>
          <a:bodyPr wrap="square" rtlCol="0">
            <a:spAutoFit/>
          </a:bodyPr>
          <a:lstStyle/>
          <a:p>
            <a:r>
              <a:rPr lang="en-GB" dirty="0" smtClean="0"/>
              <a:t>JTextField</a:t>
            </a:r>
            <a:endParaRPr lang="en-GB" dirty="0"/>
          </a:p>
        </p:txBody>
      </p:sp>
      <p:cxnSp>
        <p:nvCxnSpPr>
          <p:cNvPr id="58" name="Straight Arrow Connector 57"/>
          <p:cNvCxnSpPr/>
          <p:nvPr/>
        </p:nvCxnSpPr>
        <p:spPr>
          <a:xfrm flipH="1">
            <a:off x="6017583" y="1474861"/>
            <a:ext cx="31138" cy="144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flipV="1">
            <a:off x="5897523" y="5276805"/>
            <a:ext cx="1707963" cy="891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7615255" y="5256303"/>
            <a:ext cx="4746" cy="931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V="1">
            <a:off x="7629770" y="5225565"/>
            <a:ext cx="1771944" cy="943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7219510" y="6238565"/>
            <a:ext cx="1137165" cy="369332"/>
          </a:xfrm>
          <a:prstGeom prst="rect">
            <a:avLst/>
          </a:prstGeom>
          <a:noFill/>
        </p:spPr>
        <p:txBody>
          <a:bodyPr wrap="square" rtlCol="0">
            <a:spAutoFit/>
          </a:bodyPr>
          <a:lstStyle/>
          <a:p>
            <a:r>
              <a:rPr lang="en-GB" dirty="0" smtClean="0"/>
              <a:t>JButton</a:t>
            </a:r>
            <a:endParaRPr lang="en-GB" dirty="0"/>
          </a:p>
        </p:txBody>
      </p:sp>
      <p:pic>
        <p:nvPicPr>
          <p:cNvPr id="74" name="Picture 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37" y="3908807"/>
            <a:ext cx="1529791" cy="1367774"/>
          </a:xfrm>
          <a:prstGeom prst="rect">
            <a:avLst/>
          </a:prstGeom>
        </p:spPr>
      </p:pic>
      <p:sp>
        <p:nvSpPr>
          <p:cNvPr id="75" name="TextBox 74"/>
          <p:cNvSpPr txBox="1"/>
          <p:nvPr/>
        </p:nvSpPr>
        <p:spPr>
          <a:xfrm>
            <a:off x="174934" y="1859116"/>
            <a:ext cx="2232879" cy="3970318"/>
          </a:xfrm>
          <a:prstGeom prst="rect">
            <a:avLst/>
          </a:prstGeom>
          <a:noFill/>
          <a:ln>
            <a:solidFill>
              <a:schemeClr val="tx1"/>
            </a:solidFill>
          </a:ln>
        </p:spPr>
        <p:txBody>
          <a:bodyPr wrap="square" rtlCol="0">
            <a:spAutoFit/>
          </a:bodyPr>
          <a:lstStyle/>
          <a:p>
            <a:r>
              <a:rPr lang="en-GB" dirty="0" smtClean="0"/>
              <a:t>As you can see, this is a screen design draft of how I would like my graphical user interface to look like. It is important to have designed a draft to therefore have an understanding of how I want my contact info book GUI to appeal to a user and also by ensuring its user-friendly.</a:t>
            </a:r>
            <a:endParaRPr lang="en-GB" dirty="0"/>
          </a:p>
        </p:txBody>
      </p:sp>
    </p:spTree>
    <p:extLst>
      <p:ext uri="{BB962C8B-B14F-4D97-AF65-F5344CB8AC3E}">
        <p14:creationId xmlns:p14="http://schemas.microsoft.com/office/powerpoint/2010/main" val="1194293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696687"/>
          </a:xfrm>
        </p:spPr>
        <p:txBody>
          <a:bodyPr>
            <a:normAutofit/>
          </a:bodyPr>
          <a:lstStyle/>
          <a:p>
            <a:pPr algn="ctr"/>
            <a:r>
              <a:rPr lang="en-GB" b="1" u="sng" dirty="0" smtClean="0"/>
              <a:t>Test Plan (GUI)</a:t>
            </a:r>
            <a:endParaRPr lang="en-GB" b="1" u="sng" dirty="0"/>
          </a:p>
        </p:txBody>
      </p:sp>
      <p:graphicFrame>
        <p:nvGraphicFramePr>
          <p:cNvPr id="7" name="Table 6"/>
          <p:cNvGraphicFramePr>
            <a:graphicFrameLocks noGrp="1"/>
          </p:cNvGraphicFramePr>
          <p:nvPr>
            <p:extLst>
              <p:ext uri="{D42A27DB-BD31-4B8C-83A1-F6EECF244321}">
                <p14:modId xmlns:p14="http://schemas.microsoft.com/office/powerpoint/2010/main" val="742166783"/>
              </p:ext>
            </p:extLst>
          </p:nvPr>
        </p:nvGraphicFramePr>
        <p:xfrm>
          <a:off x="101598" y="696687"/>
          <a:ext cx="11974290" cy="6018012"/>
        </p:xfrm>
        <a:graphic>
          <a:graphicData uri="http://schemas.openxmlformats.org/drawingml/2006/table">
            <a:tbl>
              <a:tblPr firstRow="1" firstCol="1" bandRow="1">
                <a:tableStyleId>{5C22544A-7EE6-4342-B048-85BDC9FD1C3A}</a:tableStyleId>
              </a:tblPr>
              <a:tblGrid>
                <a:gridCol w="1016002"/>
                <a:gridCol w="2757714"/>
                <a:gridCol w="1465943"/>
                <a:gridCol w="2249714"/>
                <a:gridCol w="2685143"/>
                <a:gridCol w="1799774"/>
              </a:tblGrid>
              <a:tr h="376619">
                <a:tc>
                  <a:txBody>
                    <a:bodyPr/>
                    <a:lstStyle/>
                    <a:p>
                      <a:pPr algn="ctr"/>
                      <a:r>
                        <a:rPr lang="en-GB" dirty="0" smtClean="0"/>
                        <a:t>Test no.</a:t>
                      </a:r>
                      <a:endParaRPr lang="en-GB" dirty="0"/>
                    </a:p>
                  </a:txBody>
                  <a:tcPr/>
                </a:tc>
                <a:tc>
                  <a:txBody>
                    <a:bodyPr/>
                    <a:lstStyle/>
                    <a:p>
                      <a:pPr algn="ctr"/>
                      <a:r>
                        <a:rPr lang="en-GB" dirty="0" smtClean="0"/>
                        <a:t>Purpose</a:t>
                      </a:r>
                      <a:endParaRPr lang="en-GB" dirty="0"/>
                    </a:p>
                  </a:txBody>
                  <a:tcPr/>
                </a:tc>
                <a:tc>
                  <a:txBody>
                    <a:bodyPr/>
                    <a:lstStyle/>
                    <a:p>
                      <a:pPr algn="ctr"/>
                      <a:r>
                        <a:rPr lang="en-GB" dirty="0" smtClean="0"/>
                        <a:t>Test</a:t>
                      </a:r>
                      <a:r>
                        <a:rPr lang="en-GB" baseline="0" dirty="0" smtClean="0"/>
                        <a:t> data</a:t>
                      </a:r>
                      <a:endParaRPr lang="en-GB" dirty="0"/>
                    </a:p>
                  </a:txBody>
                  <a:tcPr/>
                </a:tc>
                <a:tc>
                  <a:txBody>
                    <a:bodyPr/>
                    <a:lstStyle/>
                    <a:p>
                      <a:pPr algn="ctr"/>
                      <a:r>
                        <a:rPr lang="en-GB" dirty="0" smtClean="0"/>
                        <a:t>Expected response</a:t>
                      </a:r>
                      <a:endParaRPr lang="en-GB" dirty="0"/>
                    </a:p>
                  </a:txBody>
                  <a:tcPr/>
                </a:tc>
                <a:tc>
                  <a:txBody>
                    <a:bodyPr/>
                    <a:lstStyle/>
                    <a:p>
                      <a:pPr algn="ctr"/>
                      <a:r>
                        <a:rPr lang="en-GB" dirty="0" smtClean="0"/>
                        <a:t>Actual response</a:t>
                      </a:r>
                      <a:endParaRPr lang="en-GB" dirty="0"/>
                    </a:p>
                  </a:txBody>
                  <a:tcPr/>
                </a:tc>
                <a:tc>
                  <a:txBody>
                    <a:bodyPr/>
                    <a:lstStyle/>
                    <a:p>
                      <a:pPr algn="ctr"/>
                      <a:r>
                        <a:rPr lang="en-GB" dirty="0" smtClean="0"/>
                        <a:t>Conclusion</a:t>
                      </a:r>
                      <a:endParaRPr lang="en-GB" dirty="0"/>
                    </a:p>
                  </a:txBody>
                  <a:tcPr/>
                </a:tc>
              </a:tr>
              <a:tr h="1788942">
                <a:tc>
                  <a:txBody>
                    <a:bodyPr/>
                    <a:lstStyle/>
                    <a:p>
                      <a:pPr algn="ctr"/>
                      <a:r>
                        <a:rPr lang="en-GB" dirty="0" smtClean="0"/>
                        <a:t>1.</a:t>
                      </a:r>
                      <a:endParaRPr lang="en-GB" dirty="0"/>
                    </a:p>
                  </a:txBody>
                  <a:tcPr/>
                </a:tc>
                <a:tc>
                  <a:txBody>
                    <a:bodyPr/>
                    <a:lstStyle/>
                    <a:p>
                      <a:pPr algn="l"/>
                      <a:r>
                        <a:rPr lang="en-GB" dirty="0" smtClean="0"/>
                        <a:t>The GUI to show up with</a:t>
                      </a:r>
                      <a:r>
                        <a:rPr lang="en-GB" baseline="0" dirty="0" smtClean="0"/>
                        <a:t> </a:t>
                      </a:r>
                      <a:r>
                        <a:rPr lang="en-GB" baseline="0" dirty="0" smtClean="0"/>
                        <a:t>JFrame</a:t>
                      </a:r>
                      <a:r>
                        <a:rPr lang="en-GB" baseline="0" dirty="0" smtClean="0"/>
                        <a:t>, </a:t>
                      </a:r>
                      <a:r>
                        <a:rPr lang="en-GB" baseline="0" dirty="0" smtClean="0"/>
                        <a:t>JPanel</a:t>
                      </a:r>
                      <a:r>
                        <a:rPr lang="en-GB" baseline="0" dirty="0" smtClean="0"/>
                        <a:t>, JLabels, JTextFields, </a:t>
                      </a:r>
                      <a:r>
                        <a:rPr lang="en-GB" baseline="0" dirty="0" smtClean="0"/>
                        <a:t>JButtons </a:t>
                      </a:r>
                      <a:r>
                        <a:rPr lang="en-GB" baseline="0" dirty="0" smtClean="0"/>
                        <a:t>all appearing to the user.</a:t>
                      </a:r>
                      <a:endParaRPr lang="en-GB" dirty="0" smtClean="0"/>
                    </a:p>
                  </a:txBody>
                  <a:tcPr/>
                </a:tc>
                <a:tc>
                  <a:txBody>
                    <a:bodyPr/>
                    <a:lstStyle/>
                    <a:p>
                      <a:pPr algn="l"/>
                      <a:r>
                        <a:rPr lang="en-GB" dirty="0" smtClean="0"/>
                        <a:t>‘Clicking</a:t>
                      </a:r>
                      <a:r>
                        <a:rPr lang="en-GB" baseline="0" dirty="0" smtClean="0"/>
                        <a:t> on run’ ‘Control, F11’</a:t>
                      </a:r>
                      <a:endParaRPr lang="en-GB" dirty="0"/>
                    </a:p>
                  </a:txBody>
                  <a:tcPr/>
                </a:tc>
                <a:tc>
                  <a:txBody>
                    <a:bodyPr/>
                    <a:lstStyle/>
                    <a:p>
                      <a:pPr algn="l"/>
                      <a:r>
                        <a:rPr lang="en-GB" dirty="0" smtClean="0"/>
                        <a:t>The GUI</a:t>
                      </a:r>
                      <a:r>
                        <a:rPr lang="en-GB" baseline="0" dirty="0" smtClean="0"/>
                        <a:t> is presented to the user. This should include the </a:t>
                      </a:r>
                      <a:r>
                        <a:rPr lang="en-GB" baseline="0" dirty="0" smtClean="0"/>
                        <a:t>JFrame</a:t>
                      </a:r>
                      <a:r>
                        <a:rPr lang="en-GB" baseline="0" dirty="0" smtClean="0"/>
                        <a:t>, </a:t>
                      </a:r>
                      <a:r>
                        <a:rPr lang="en-GB" baseline="0" dirty="0" smtClean="0"/>
                        <a:t>JPanel</a:t>
                      </a:r>
                      <a:r>
                        <a:rPr lang="en-GB" baseline="0" dirty="0" smtClean="0"/>
                        <a:t>, JLabels, JTextFields and </a:t>
                      </a:r>
                      <a:r>
                        <a:rPr lang="en-GB" baseline="0" dirty="0" smtClean="0"/>
                        <a:t>JButtons</a:t>
                      </a:r>
                      <a:r>
                        <a:rPr lang="en-GB" baseline="0" dirty="0" smtClean="0"/>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The</a:t>
                      </a:r>
                      <a:r>
                        <a:rPr lang="en-GB" baseline="0" dirty="0" smtClean="0"/>
                        <a:t> </a:t>
                      </a:r>
                      <a:r>
                        <a:rPr lang="en-GB" baseline="0" dirty="0" smtClean="0"/>
                        <a:t>GUI </a:t>
                      </a:r>
                      <a:r>
                        <a:rPr lang="en-GB" baseline="0" dirty="0" smtClean="0"/>
                        <a:t>showed up with the JFrame, JPanel, JLabels, JTextFields, </a:t>
                      </a:r>
                      <a:r>
                        <a:rPr lang="en-GB" baseline="0" dirty="0" smtClean="0"/>
                        <a:t>JButtons</a:t>
                      </a:r>
                      <a:r>
                        <a:rPr lang="en-GB" baseline="0" dirty="0" smtClean="0"/>
                        <a:t>.</a:t>
                      </a:r>
                      <a:endParaRPr lang="en-GB" dirty="0" smtClean="0"/>
                    </a:p>
                    <a:p>
                      <a:pPr algn="l"/>
                      <a:endParaRPr lang="en-GB" dirty="0"/>
                    </a:p>
                  </a:txBody>
                  <a:tcPr/>
                </a:tc>
                <a:tc>
                  <a:txBody>
                    <a:bodyPr/>
                    <a:lstStyle/>
                    <a:p>
                      <a:pPr algn="ctr"/>
                      <a:endParaRPr lang="en-GB" b="1" smtClean="0"/>
                    </a:p>
                    <a:p>
                      <a:pPr algn="ctr"/>
                      <a:r>
                        <a:rPr lang="en-GB" b="1" smtClean="0"/>
                        <a:t>This </a:t>
                      </a:r>
                      <a:r>
                        <a:rPr lang="en-GB" b="1" dirty="0" smtClean="0"/>
                        <a:t>test was </a:t>
                      </a:r>
                      <a:r>
                        <a:rPr lang="en-GB" b="1" dirty="0" smtClean="0"/>
                        <a:t>successful. </a:t>
                      </a:r>
                      <a:endParaRPr lang="en-GB" b="1" dirty="0"/>
                    </a:p>
                  </a:txBody>
                  <a:tcPr/>
                </a:tc>
              </a:tr>
              <a:tr h="2105106">
                <a:tc>
                  <a:txBody>
                    <a:bodyPr/>
                    <a:lstStyle/>
                    <a:p>
                      <a:pPr algn="ctr"/>
                      <a:r>
                        <a:rPr lang="en-GB" dirty="0" smtClean="0"/>
                        <a:t>2.</a:t>
                      </a:r>
                      <a:endParaRPr lang="en-GB" dirty="0"/>
                    </a:p>
                  </a:txBody>
                  <a:tcPr/>
                </a:tc>
                <a:tc>
                  <a:txBody>
                    <a:bodyPr/>
                    <a:lstStyle/>
                    <a:p>
                      <a:pPr algn="l"/>
                      <a:r>
                        <a:rPr lang="en-GB" dirty="0" smtClean="0"/>
                        <a:t>To write</a:t>
                      </a:r>
                      <a:r>
                        <a:rPr lang="en-GB" baseline="0" dirty="0" smtClean="0"/>
                        <a:t> into the JTextFields for user input. This is to check if the JTextField allows a user to type data into it.</a:t>
                      </a:r>
                      <a:endParaRPr lang="en-GB" dirty="0" smtClean="0"/>
                    </a:p>
                    <a:p>
                      <a:pPr algn="l"/>
                      <a:endParaRPr lang="en-GB" dirty="0" smtClean="0"/>
                    </a:p>
                  </a:txBody>
                  <a:tcPr/>
                </a:tc>
                <a:tc>
                  <a:txBody>
                    <a:bodyPr/>
                    <a:lstStyle/>
                    <a:p>
                      <a:pPr algn="l"/>
                      <a:r>
                        <a:rPr lang="en-GB" dirty="0" smtClean="0"/>
                        <a:t>‘George’, ‘Sulaiman’, ‘07792887322’, ‘george.977@Hotmail.co.uk’</a:t>
                      </a:r>
                      <a:endParaRPr lang="en-GB" dirty="0"/>
                    </a:p>
                  </a:txBody>
                  <a:tcPr/>
                </a:tc>
                <a:tc>
                  <a:txBody>
                    <a:bodyPr/>
                    <a:lstStyle/>
                    <a:p>
                      <a:pPr algn="l"/>
                      <a:r>
                        <a:rPr lang="en-GB" dirty="0" smtClean="0"/>
                        <a:t>For</a:t>
                      </a:r>
                      <a:r>
                        <a:rPr lang="en-GB" baseline="0" dirty="0" smtClean="0"/>
                        <a:t> the JTextField to allow the user to type into it.</a:t>
                      </a:r>
                      <a:endParaRPr lang="en-GB" dirty="0"/>
                    </a:p>
                  </a:txBody>
                  <a:tcPr/>
                </a:tc>
                <a:tc>
                  <a:txBody>
                    <a:bodyPr/>
                    <a:lstStyle/>
                    <a:p>
                      <a:pPr algn="l"/>
                      <a:r>
                        <a:rPr lang="en-GB" dirty="0" smtClean="0"/>
                        <a:t>All</a:t>
                      </a:r>
                      <a:r>
                        <a:rPr lang="en-GB" baseline="0" dirty="0" smtClean="0"/>
                        <a:t> of the JTextFields allowed user input for each of the separate fields.</a:t>
                      </a:r>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smtClean="0"/>
                    </a:p>
                    <a:p>
                      <a:pPr marL="0" marR="0" indent="0" algn="ctr" defTabSz="457200" rtl="0" eaLnBrk="1" fontAlgn="auto" latinLnBrk="0" hangingPunct="1">
                        <a:lnSpc>
                          <a:spcPct val="100000"/>
                        </a:lnSpc>
                        <a:spcBef>
                          <a:spcPts val="0"/>
                        </a:spcBef>
                        <a:spcAft>
                          <a:spcPts val="0"/>
                        </a:spcAft>
                        <a:buClrTx/>
                        <a:buSzTx/>
                        <a:buFontTx/>
                        <a:buNone/>
                        <a:tabLst/>
                        <a:defRPr/>
                      </a:pPr>
                      <a:endParaRPr lang="en-GB" b="1" smtClean="0"/>
                    </a:p>
                    <a:p>
                      <a:pPr marL="0" marR="0" indent="0" algn="ctr" defTabSz="457200" rtl="0" eaLnBrk="1" fontAlgn="auto" latinLnBrk="0" hangingPunct="1">
                        <a:lnSpc>
                          <a:spcPct val="100000"/>
                        </a:lnSpc>
                        <a:spcBef>
                          <a:spcPts val="0"/>
                        </a:spcBef>
                        <a:spcAft>
                          <a:spcPts val="0"/>
                        </a:spcAft>
                        <a:buClrTx/>
                        <a:buSzTx/>
                        <a:buFontTx/>
                        <a:buNone/>
                        <a:tabLst/>
                        <a:defRPr/>
                      </a:pPr>
                      <a:r>
                        <a:rPr lang="en-GB" b="1" smtClean="0"/>
                        <a:t>This </a:t>
                      </a:r>
                      <a:r>
                        <a:rPr lang="en-GB" b="1" dirty="0" smtClean="0"/>
                        <a:t>test was </a:t>
                      </a:r>
                      <a:r>
                        <a:rPr lang="en-GB" b="1" dirty="0" smtClean="0"/>
                        <a:t>successful. </a:t>
                      </a:r>
                      <a:endParaRPr lang="en-GB" b="1" dirty="0" smtClean="0"/>
                    </a:p>
                    <a:p>
                      <a:pPr algn="ctr"/>
                      <a:endParaRPr lang="en-GB" b="1" dirty="0"/>
                    </a:p>
                  </a:txBody>
                  <a:tcPr/>
                </a:tc>
              </a:tr>
              <a:tr h="1747345">
                <a:tc>
                  <a:txBody>
                    <a:bodyPr/>
                    <a:lstStyle/>
                    <a:p>
                      <a:pPr algn="ctr"/>
                      <a:r>
                        <a:rPr lang="en-GB" dirty="0" smtClean="0"/>
                        <a:t>3.</a:t>
                      </a:r>
                      <a:endParaRPr lang="en-GB" dirty="0"/>
                    </a:p>
                  </a:txBody>
                  <a:tcPr/>
                </a:tc>
                <a:tc>
                  <a:txBody>
                    <a:bodyPr/>
                    <a:lstStyle/>
                    <a:p>
                      <a:pPr algn="l"/>
                      <a:r>
                        <a:rPr lang="en-GB" dirty="0" smtClean="0"/>
                        <a:t>The ‘Clear’ JButton</a:t>
                      </a:r>
                      <a:r>
                        <a:rPr lang="en-GB" baseline="0" dirty="0" smtClean="0"/>
                        <a:t> works in which it clears all the typed data from the JTextFields.</a:t>
                      </a:r>
                      <a:endParaRPr lang="en-GB" dirty="0" smtClean="0"/>
                    </a:p>
                  </a:txBody>
                  <a:tcPr/>
                </a:tc>
                <a:tc>
                  <a:txBody>
                    <a:bodyPr/>
                    <a:lstStyle/>
                    <a:p>
                      <a:pPr algn="l"/>
                      <a:r>
                        <a:rPr lang="en-GB" dirty="0" smtClean="0"/>
                        <a:t>‘Clear’ JButton is clicked</a:t>
                      </a:r>
                      <a:endParaRPr lang="en-GB" dirty="0"/>
                    </a:p>
                  </a:txBody>
                  <a:tcPr/>
                </a:tc>
                <a:tc>
                  <a:txBody>
                    <a:bodyPr/>
                    <a:lstStyle/>
                    <a:p>
                      <a:pPr algn="l"/>
                      <a:r>
                        <a:rPr lang="en-GB" dirty="0" smtClean="0"/>
                        <a:t>For all of the inputted data from</a:t>
                      </a:r>
                      <a:r>
                        <a:rPr lang="en-GB" baseline="0" dirty="0" smtClean="0"/>
                        <a:t> the user is cleared with one click of the ‘clear’ button.</a:t>
                      </a:r>
                    </a:p>
                  </a:txBody>
                  <a:tcPr/>
                </a:tc>
                <a:tc>
                  <a:txBody>
                    <a:bodyPr/>
                    <a:lstStyle/>
                    <a:p>
                      <a:pPr algn="l"/>
                      <a:r>
                        <a:rPr lang="en-GB" dirty="0" smtClean="0"/>
                        <a:t>The clear</a:t>
                      </a:r>
                      <a:r>
                        <a:rPr lang="en-GB" baseline="0" dirty="0" smtClean="0"/>
                        <a:t> button deleted all of the data within the text fields successfully.</a:t>
                      </a:r>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en-GB" b="1" dirty="0" smtClean="0"/>
                        <a:t>This </a:t>
                      </a:r>
                      <a:r>
                        <a:rPr lang="en-GB" b="1" dirty="0" smtClean="0"/>
                        <a:t>test was </a:t>
                      </a:r>
                      <a:r>
                        <a:rPr lang="en-GB" b="1" dirty="0" smtClean="0"/>
                        <a:t>successful.</a:t>
                      </a:r>
                      <a:endParaRPr lang="en-GB" b="1" dirty="0" smtClean="0"/>
                    </a:p>
                    <a:p>
                      <a:pPr algn="ctr"/>
                      <a:endParaRPr lang="en-GB" b="1" dirty="0"/>
                    </a:p>
                  </a:txBody>
                  <a:tcPr/>
                </a:tc>
              </a:tr>
            </a:tbl>
          </a:graphicData>
        </a:graphic>
      </p:graphicFrame>
    </p:spTree>
    <p:extLst>
      <p:ext uri="{BB962C8B-B14F-4D97-AF65-F5344CB8AC3E}">
        <p14:creationId xmlns:p14="http://schemas.microsoft.com/office/powerpoint/2010/main" val="56010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696687"/>
          </a:xfrm>
        </p:spPr>
        <p:txBody>
          <a:bodyPr>
            <a:normAutofit/>
          </a:bodyPr>
          <a:lstStyle/>
          <a:p>
            <a:pPr algn="ctr"/>
            <a:r>
              <a:rPr lang="en-GB" b="1" u="sng" dirty="0" smtClean="0"/>
              <a:t>Test Plan (GUI)</a:t>
            </a:r>
            <a:endParaRPr lang="en-GB" b="1" u="sng" dirty="0"/>
          </a:p>
        </p:txBody>
      </p:sp>
      <p:graphicFrame>
        <p:nvGraphicFramePr>
          <p:cNvPr id="7" name="Table 6"/>
          <p:cNvGraphicFramePr>
            <a:graphicFrameLocks noGrp="1"/>
          </p:cNvGraphicFramePr>
          <p:nvPr>
            <p:extLst>
              <p:ext uri="{D42A27DB-BD31-4B8C-83A1-F6EECF244321}">
                <p14:modId xmlns:p14="http://schemas.microsoft.com/office/powerpoint/2010/main" val="3805769703"/>
              </p:ext>
            </p:extLst>
          </p:nvPr>
        </p:nvGraphicFramePr>
        <p:xfrm>
          <a:off x="101598" y="696687"/>
          <a:ext cx="11974290" cy="6058954"/>
        </p:xfrm>
        <a:graphic>
          <a:graphicData uri="http://schemas.openxmlformats.org/drawingml/2006/table">
            <a:tbl>
              <a:tblPr firstRow="1" firstCol="1" bandRow="1">
                <a:tableStyleId>{5C22544A-7EE6-4342-B048-85BDC9FD1C3A}</a:tableStyleId>
              </a:tblPr>
              <a:tblGrid>
                <a:gridCol w="1016002"/>
                <a:gridCol w="2757714"/>
                <a:gridCol w="1465943"/>
                <a:gridCol w="2249714"/>
                <a:gridCol w="2685143"/>
                <a:gridCol w="1799774"/>
              </a:tblGrid>
              <a:tr h="408733">
                <a:tc>
                  <a:txBody>
                    <a:bodyPr/>
                    <a:lstStyle/>
                    <a:p>
                      <a:pPr algn="ctr"/>
                      <a:r>
                        <a:rPr lang="en-GB" dirty="0" smtClean="0"/>
                        <a:t>Test no.</a:t>
                      </a:r>
                      <a:endParaRPr lang="en-GB" dirty="0"/>
                    </a:p>
                  </a:txBody>
                  <a:tcPr/>
                </a:tc>
                <a:tc>
                  <a:txBody>
                    <a:bodyPr/>
                    <a:lstStyle/>
                    <a:p>
                      <a:pPr algn="ctr"/>
                      <a:r>
                        <a:rPr lang="en-GB" dirty="0" smtClean="0"/>
                        <a:t>Purpose</a:t>
                      </a:r>
                      <a:endParaRPr lang="en-GB" dirty="0"/>
                    </a:p>
                  </a:txBody>
                  <a:tcPr/>
                </a:tc>
                <a:tc>
                  <a:txBody>
                    <a:bodyPr/>
                    <a:lstStyle/>
                    <a:p>
                      <a:pPr algn="ctr"/>
                      <a:r>
                        <a:rPr lang="en-GB" dirty="0" smtClean="0"/>
                        <a:t>Test</a:t>
                      </a:r>
                      <a:r>
                        <a:rPr lang="en-GB" baseline="0" dirty="0" smtClean="0"/>
                        <a:t> data</a:t>
                      </a:r>
                      <a:endParaRPr lang="en-GB" dirty="0"/>
                    </a:p>
                  </a:txBody>
                  <a:tcPr/>
                </a:tc>
                <a:tc>
                  <a:txBody>
                    <a:bodyPr/>
                    <a:lstStyle/>
                    <a:p>
                      <a:pPr algn="ctr"/>
                      <a:r>
                        <a:rPr lang="en-GB" dirty="0" smtClean="0"/>
                        <a:t>Expected response</a:t>
                      </a:r>
                      <a:endParaRPr lang="en-GB" dirty="0"/>
                    </a:p>
                  </a:txBody>
                  <a:tcPr/>
                </a:tc>
                <a:tc>
                  <a:txBody>
                    <a:bodyPr/>
                    <a:lstStyle/>
                    <a:p>
                      <a:pPr algn="ctr"/>
                      <a:r>
                        <a:rPr lang="en-GB" dirty="0" smtClean="0"/>
                        <a:t>Actual response</a:t>
                      </a:r>
                      <a:endParaRPr lang="en-GB" dirty="0"/>
                    </a:p>
                  </a:txBody>
                  <a:tcPr/>
                </a:tc>
                <a:tc>
                  <a:txBody>
                    <a:bodyPr/>
                    <a:lstStyle/>
                    <a:p>
                      <a:pPr algn="ctr"/>
                      <a:r>
                        <a:rPr lang="en-GB" dirty="0" smtClean="0"/>
                        <a:t>Conclusion</a:t>
                      </a:r>
                      <a:endParaRPr lang="en-GB" dirty="0"/>
                    </a:p>
                  </a:txBody>
                  <a:tcPr/>
                </a:tc>
              </a:tr>
              <a:tr h="1759905">
                <a:tc>
                  <a:txBody>
                    <a:bodyPr/>
                    <a:lstStyle/>
                    <a:p>
                      <a:pPr algn="ctr"/>
                      <a:r>
                        <a:rPr lang="en-GB" dirty="0" smtClean="0"/>
                        <a:t>4.</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For when the ‘Save’ button is clicked onto and it saves</a:t>
                      </a:r>
                      <a:r>
                        <a:rPr lang="en-GB" baseline="0" dirty="0" smtClean="0"/>
                        <a:t> the data from the JTextFields into a text file.</a:t>
                      </a:r>
                      <a:endParaRPr lang="en-GB" dirty="0" smtClean="0"/>
                    </a:p>
                    <a:p>
                      <a:endParaRPr lang="en-GB" dirty="0"/>
                    </a:p>
                  </a:txBody>
                  <a:tcPr/>
                </a:tc>
                <a:tc>
                  <a:txBody>
                    <a:bodyPr/>
                    <a:lstStyle/>
                    <a:p>
                      <a:r>
                        <a:rPr lang="en-GB" dirty="0" smtClean="0"/>
                        <a:t>‘Save’ JButton is clicked</a:t>
                      </a:r>
                      <a:endParaRPr lang="en-GB" dirty="0"/>
                    </a:p>
                  </a:txBody>
                  <a:tcPr/>
                </a:tc>
                <a:tc>
                  <a:txBody>
                    <a:bodyPr/>
                    <a:lstStyle/>
                    <a:p>
                      <a:r>
                        <a:rPr lang="en-GB" dirty="0" smtClean="0"/>
                        <a:t>The save button</a:t>
                      </a:r>
                      <a:r>
                        <a:rPr lang="en-GB" baseline="0" dirty="0" smtClean="0"/>
                        <a:t> should save all of the typed data from the JTextFields and for it to be saved into a text file.</a:t>
                      </a:r>
                      <a:endParaRPr lang="en-GB" dirty="0"/>
                    </a:p>
                  </a:txBody>
                  <a:tcPr/>
                </a:tc>
                <a:tc>
                  <a:txBody>
                    <a:bodyPr/>
                    <a:lstStyle/>
                    <a:p>
                      <a:pPr algn="l"/>
                      <a:r>
                        <a:rPr lang="en-GB" dirty="0" smtClean="0"/>
                        <a:t>All</a:t>
                      </a:r>
                      <a:r>
                        <a:rPr lang="en-GB" baseline="0" dirty="0" smtClean="0"/>
                        <a:t> of the typed data from the text fields had been successfully saved into the text file of the contacts.</a:t>
                      </a:r>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en-GB" b="1" dirty="0" smtClean="0"/>
                        <a:t>This </a:t>
                      </a:r>
                      <a:r>
                        <a:rPr lang="en-GB" b="1" dirty="0" smtClean="0"/>
                        <a:t>test was </a:t>
                      </a:r>
                      <a:r>
                        <a:rPr lang="en-GB" b="1" dirty="0" smtClean="0"/>
                        <a:t>successful.</a:t>
                      </a:r>
                      <a:endParaRPr lang="en-GB" b="1" dirty="0" smtClean="0"/>
                    </a:p>
                    <a:p>
                      <a:pPr algn="ctr"/>
                      <a:endParaRPr lang="en-GB" b="1" dirty="0"/>
                    </a:p>
                  </a:txBody>
                  <a:tcPr/>
                </a:tc>
              </a:tr>
              <a:tr h="1482025">
                <a:tc>
                  <a:txBody>
                    <a:bodyPr/>
                    <a:lstStyle/>
                    <a:p>
                      <a:pPr algn="ctr"/>
                      <a:r>
                        <a:rPr lang="en-GB" dirty="0" smtClean="0"/>
                        <a:t>5.</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‘Save’ JButton</a:t>
                      </a:r>
                      <a:r>
                        <a:rPr lang="en-GB" baseline="0" dirty="0" smtClean="0"/>
                        <a:t> (Option panel) to ask the user ‘Are you sure you want to save?’</a:t>
                      </a:r>
                      <a:endParaRPr lang="en-GB" dirty="0" smtClean="0"/>
                    </a:p>
                    <a:p>
                      <a:endParaRPr lang="en-GB" dirty="0"/>
                    </a:p>
                  </a:txBody>
                  <a:tcPr/>
                </a:tc>
                <a:tc>
                  <a:txBody>
                    <a:bodyPr/>
                    <a:lstStyle/>
                    <a:p>
                      <a:r>
                        <a:rPr lang="en-GB" dirty="0" smtClean="0"/>
                        <a:t>The ‘Save’ button is clicked and</a:t>
                      </a:r>
                      <a:r>
                        <a:rPr lang="en-GB" baseline="0" dirty="0" smtClean="0"/>
                        <a:t> ‘yes’ is clicked</a:t>
                      </a:r>
                      <a:endParaRPr lang="en-GB" dirty="0"/>
                    </a:p>
                  </a:txBody>
                  <a:tcPr/>
                </a:tc>
                <a:tc>
                  <a:txBody>
                    <a:bodyPr/>
                    <a:lstStyle/>
                    <a:p>
                      <a:r>
                        <a:rPr lang="en-GB" dirty="0" smtClean="0"/>
                        <a:t>For the option panel to appear after the save button has been clicked onto.</a:t>
                      </a:r>
                      <a:endParaRPr lang="en-GB" dirty="0"/>
                    </a:p>
                  </a:txBody>
                  <a:tcPr/>
                </a:tc>
                <a:tc>
                  <a:txBody>
                    <a:bodyPr/>
                    <a:lstStyle/>
                    <a:p>
                      <a:pPr algn="l"/>
                      <a:r>
                        <a:rPr lang="en-GB" dirty="0" smtClean="0"/>
                        <a:t>The option panel from</a:t>
                      </a:r>
                      <a:r>
                        <a:rPr lang="en-GB" baseline="0" dirty="0" smtClean="0"/>
                        <a:t> the save been had showed up to the user, and the ‘yes’ button worked.</a:t>
                      </a:r>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en-GB" b="1" dirty="0" smtClean="0"/>
                        <a:t>This </a:t>
                      </a:r>
                      <a:r>
                        <a:rPr lang="en-GB" b="1" dirty="0" smtClean="0"/>
                        <a:t>test was </a:t>
                      </a:r>
                      <a:r>
                        <a:rPr lang="en-GB" b="1" dirty="0" smtClean="0"/>
                        <a:t>successful.</a:t>
                      </a:r>
                      <a:endParaRPr lang="en-GB" b="1" dirty="0" smtClean="0"/>
                    </a:p>
                    <a:p>
                      <a:pPr algn="ctr"/>
                      <a:endParaRPr lang="en-GB" b="1" dirty="0"/>
                    </a:p>
                  </a:txBody>
                  <a:tcPr/>
                </a:tc>
              </a:tr>
              <a:tr h="1482025">
                <a:tc>
                  <a:txBody>
                    <a:bodyPr/>
                    <a:lstStyle/>
                    <a:p>
                      <a:pPr algn="ctr"/>
                      <a:r>
                        <a:rPr lang="en-GB" dirty="0" smtClean="0"/>
                        <a:t>6.</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For the Save message dialog</a:t>
                      </a:r>
                      <a:r>
                        <a:rPr lang="en-GB" baseline="0" dirty="0" smtClean="0"/>
                        <a:t> to pop up to the user.</a:t>
                      </a:r>
                      <a:r>
                        <a:rPr lang="en-GB" dirty="0" smtClean="0"/>
                        <a:t> </a:t>
                      </a:r>
                    </a:p>
                    <a:p>
                      <a:pPr algn="l"/>
                      <a:endParaRPr lang="en-GB" dirty="0"/>
                    </a:p>
                  </a:txBody>
                  <a:tcPr/>
                </a:tc>
                <a:tc>
                  <a:txBody>
                    <a:bodyPr/>
                    <a:lstStyle/>
                    <a:p>
                      <a:pPr algn="l"/>
                      <a:r>
                        <a:rPr lang="en-GB" dirty="0" smtClean="0"/>
                        <a:t>Click</a:t>
                      </a:r>
                      <a:r>
                        <a:rPr lang="en-GB" baseline="0" dirty="0" smtClean="0"/>
                        <a:t> ‘Save’ button , then click ‘Yes’</a:t>
                      </a:r>
                      <a:endParaRPr lang="en-GB" dirty="0"/>
                    </a:p>
                  </a:txBody>
                  <a:tcPr/>
                </a:tc>
                <a:tc>
                  <a:txBody>
                    <a:bodyPr/>
                    <a:lstStyle/>
                    <a:p>
                      <a:pPr algn="l"/>
                      <a:r>
                        <a:rPr lang="en-GB" dirty="0" smtClean="0"/>
                        <a:t>For the save message dialog to</a:t>
                      </a:r>
                      <a:r>
                        <a:rPr lang="en-GB" baseline="0" dirty="0" smtClean="0"/>
                        <a:t> pop up to the user and say “The contact has been saved”.</a:t>
                      </a:r>
                      <a:endParaRPr lang="en-GB" dirty="0"/>
                    </a:p>
                  </a:txBody>
                  <a:tcPr/>
                </a:tc>
                <a:tc>
                  <a:txBody>
                    <a:bodyPr/>
                    <a:lstStyle/>
                    <a:p>
                      <a:pPr algn="l"/>
                      <a:r>
                        <a:rPr lang="en-GB" dirty="0" smtClean="0"/>
                        <a:t>The save</a:t>
                      </a:r>
                      <a:r>
                        <a:rPr lang="en-GB" baseline="0" dirty="0" smtClean="0"/>
                        <a:t> message dialog showed up and said to the user that “The contact has been saved”.</a:t>
                      </a:r>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en-GB" b="1" dirty="0" smtClean="0"/>
                        <a:t>This </a:t>
                      </a:r>
                      <a:r>
                        <a:rPr lang="en-GB" b="1" dirty="0" smtClean="0"/>
                        <a:t>test was </a:t>
                      </a:r>
                      <a:r>
                        <a:rPr lang="en-GB" b="1" dirty="0" smtClean="0"/>
                        <a:t>successful.</a:t>
                      </a:r>
                      <a:endParaRPr lang="en-GB" b="1" dirty="0" smtClean="0"/>
                    </a:p>
                    <a:p>
                      <a:pPr algn="ctr"/>
                      <a:endParaRPr lang="en-GB" b="1" dirty="0"/>
                    </a:p>
                  </a:txBody>
                  <a:tcPr/>
                </a:tc>
              </a:tr>
              <a:tr h="926266">
                <a:tc>
                  <a:txBody>
                    <a:bodyPr/>
                    <a:lstStyle/>
                    <a:p>
                      <a:pPr algn="ctr"/>
                      <a:r>
                        <a:rPr lang="en-GB" dirty="0" smtClean="0"/>
                        <a:t>7.</a:t>
                      </a:r>
                      <a:endParaRPr lang="en-GB" dirty="0"/>
                    </a:p>
                  </a:txBody>
                  <a:tcPr/>
                </a:tc>
                <a:tc>
                  <a:txBody>
                    <a:bodyPr/>
                    <a:lstStyle/>
                    <a:p>
                      <a:pPr algn="l"/>
                      <a:r>
                        <a:rPr lang="en-GB" dirty="0" smtClean="0"/>
                        <a:t>When the ‘Exit’ button is clicked, it closes the application</a:t>
                      </a:r>
                      <a:endParaRPr lang="en-GB" dirty="0"/>
                    </a:p>
                  </a:txBody>
                  <a:tcPr/>
                </a:tc>
                <a:tc>
                  <a:txBody>
                    <a:bodyPr/>
                    <a:lstStyle/>
                    <a:p>
                      <a:pPr algn="l"/>
                      <a:r>
                        <a:rPr lang="en-GB" dirty="0" smtClean="0"/>
                        <a:t>‘Exit’ JButton is</a:t>
                      </a:r>
                      <a:r>
                        <a:rPr lang="en-GB" baseline="0" dirty="0" smtClean="0"/>
                        <a:t> clicked</a:t>
                      </a:r>
                      <a:endParaRPr lang="en-GB" dirty="0"/>
                    </a:p>
                  </a:txBody>
                  <a:tcPr/>
                </a:tc>
                <a:tc>
                  <a:txBody>
                    <a:bodyPr/>
                    <a:lstStyle/>
                    <a:p>
                      <a:pPr algn="l"/>
                      <a:r>
                        <a:rPr lang="en-GB" dirty="0" smtClean="0"/>
                        <a:t>For</a:t>
                      </a:r>
                      <a:r>
                        <a:rPr lang="en-GB" baseline="0" dirty="0" smtClean="0"/>
                        <a:t> the exit button to immediately close the application.</a:t>
                      </a:r>
                      <a:endParaRPr lang="en-GB" dirty="0"/>
                    </a:p>
                  </a:txBody>
                  <a:tcPr/>
                </a:tc>
                <a:tc>
                  <a:txBody>
                    <a:bodyPr/>
                    <a:lstStyle/>
                    <a:p>
                      <a:pPr algn="l"/>
                      <a:r>
                        <a:rPr lang="en-GB" dirty="0" smtClean="0"/>
                        <a:t>The</a:t>
                      </a:r>
                      <a:r>
                        <a:rPr lang="en-GB" baseline="0" dirty="0" smtClean="0"/>
                        <a:t> application had immediately closed after the button was clicked.</a:t>
                      </a:r>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b="1" dirty="0" smtClean="0"/>
                        <a:t>This </a:t>
                      </a:r>
                      <a:r>
                        <a:rPr lang="en-GB" b="1" dirty="0" smtClean="0"/>
                        <a:t>test was </a:t>
                      </a:r>
                      <a:r>
                        <a:rPr lang="en-GB" b="1" dirty="0" smtClean="0"/>
                        <a:t>successful.</a:t>
                      </a:r>
                      <a:endParaRPr lang="en-GB" b="1" dirty="0" smtClean="0"/>
                    </a:p>
                    <a:p>
                      <a:pPr algn="ctr"/>
                      <a:endParaRPr lang="en-GB" b="1" dirty="0"/>
                    </a:p>
                  </a:txBody>
                  <a:tcPr/>
                </a:tc>
              </a:tr>
            </a:tbl>
          </a:graphicData>
        </a:graphic>
      </p:graphicFrame>
    </p:spTree>
    <p:extLst>
      <p:ext uri="{BB962C8B-B14F-4D97-AF65-F5344CB8AC3E}">
        <p14:creationId xmlns:p14="http://schemas.microsoft.com/office/powerpoint/2010/main" val="3797806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696687"/>
          </a:xfrm>
        </p:spPr>
        <p:txBody>
          <a:bodyPr>
            <a:normAutofit/>
          </a:bodyPr>
          <a:lstStyle/>
          <a:p>
            <a:pPr algn="ctr"/>
            <a:r>
              <a:rPr lang="en-GB" b="1" u="sng" dirty="0" smtClean="0"/>
              <a:t>Test Plan (GUI)</a:t>
            </a:r>
            <a:endParaRPr lang="en-GB" b="1" u="sng" dirty="0"/>
          </a:p>
        </p:txBody>
      </p:sp>
      <p:graphicFrame>
        <p:nvGraphicFramePr>
          <p:cNvPr id="7" name="Table 6"/>
          <p:cNvGraphicFramePr>
            <a:graphicFrameLocks noGrp="1"/>
          </p:cNvGraphicFramePr>
          <p:nvPr>
            <p:extLst>
              <p:ext uri="{D42A27DB-BD31-4B8C-83A1-F6EECF244321}">
                <p14:modId xmlns:p14="http://schemas.microsoft.com/office/powerpoint/2010/main" val="2366907657"/>
              </p:ext>
            </p:extLst>
          </p:nvPr>
        </p:nvGraphicFramePr>
        <p:xfrm>
          <a:off x="101598" y="1065177"/>
          <a:ext cx="11974290" cy="1866537"/>
        </p:xfrm>
        <a:graphic>
          <a:graphicData uri="http://schemas.openxmlformats.org/drawingml/2006/table">
            <a:tbl>
              <a:tblPr firstRow="1" firstCol="1" bandRow="1">
                <a:tableStyleId>{5C22544A-7EE6-4342-B048-85BDC9FD1C3A}</a:tableStyleId>
              </a:tblPr>
              <a:tblGrid>
                <a:gridCol w="1016002"/>
                <a:gridCol w="2757714"/>
                <a:gridCol w="1465943"/>
                <a:gridCol w="2249714"/>
                <a:gridCol w="2685143"/>
                <a:gridCol w="1799774"/>
              </a:tblGrid>
              <a:tr h="403497">
                <a:tc>
                  <a:txBody>
                    <a:bodyPr/>
                    <a:lstStyle/>
                    <a:p>
                      <a:pPr algn="ctr"/>
                      <a:r>
                        <a:rPr lang="en-GB" dirty="0" smtClean="0"/>
                        <a:t>Test no.</a:t>
                      </a:r>
                      <a:endParaRPr lang="en-GB" dirty="0"/>
                    </a:p>
                  </a:txBody>
                  <a:tcPr/>
                </a:tc>
                <a:tc>
                  <a:txBody>
                    <a:bodyPr/>
                    <a:lstStyle/>
                    <a:p>
                      <a:pPr algn="ctr"/>
                      <a:r>
                        <a:rPr lang="en-GB" dirty="0" smtClean="0"/>
                        <a:t>Purpose</a:t>
                      </a:r>
                      <a:endParaRPr lang="en-GB" dirty="0"/>
                    </a:p>
                  </a:txBody>
                  <a:tcPr/>
                </a:tc>
                <a:tc>
                  <a:txBody>
                    <a:bodyPr/>
                    <a:lstStyle/>
                    <a:p>
                      <a:pPr algn="ctr"/>
                      <a:r>
                        <a:rPr lang="en-GB" dirty="0" smtClean="0"/>
                        <a:t>Test</a:t>
                      </a:r>
                      <a:r>
                        <a:rPr lang="en-GB" baseline="0" dirty="0" smtClean="0"/>
                        <a:t> data</a:t>
                      </a:r>
                      <a:endParaRPr lang="en-GB" dirty="0"/>
                    </a:p>
                  </a:txBody>
                  <a:tcPr/>
                </a:tc>
                <a:tc>
                  <a:txBody>
                    <a:bodyPr/>
                    <a:lstStyle/>
                    <a:p>
                      <a:pPr algn="ctr"/>
                      <a:r>
                        <a:rPr lang="en-GB" dirty="0" smtClean="0"/>
                        <a:t>Expected response</a:t>
                      </a:r>
                      <a:endParaRPr lang="en-GB" dirty="0"/>
                    </a:p>
                  </a:txBody>
                  <a:tcPr/>
                </a:tc>
                <a:tc>
                  <a:txBody>
                    <a:bodyPr/>
                    <a:lstStyle/>
                    <a:p>
                      <a:pPr algn="ctr"/>
                      <a:r>
                        <a:rPr lang="en-GB" dirty="0" smtClean="0"/>
                        <a:t>Actual response</a:t>
                      </a:r>
                      <a:endParaRPr lang="en-GB" dirty="0"/>
                    </a:p>
                  </a:txBody>
                  <a:tcPr/>
                </a:tc>
                <a:tc>
                  <a:txBody>
                    <a:bodyPr/>
                    <a:lstStyle/>
                    <a:p>
                      <a:pPr algn="ctr"/>
                      <a:r>
                        <a:rPr lang="en-GB" dirty="0" smtClean="0"/>
                        <a:t>Conclusion</a:t>
                      </a:r>
                      <a:endParaRPr lang="en-GB" dirty="0"/>
                    </a:p>
                  </a:txBody>
                  <a:tcPr/>
                </a:tc>
              </a:tr>
              <a:tr h="728616">
                <a:tc>
                  <a:txBody>
                    <a:bodyPr/>
                    <a:lstStyle/>
                    <a:p>
                      <a:pPr algn="ctr"/>
                      <a:r>
                        <a:rPr lang="en-GB" dirty="0" smtClean="0"/>
                        <a:t>8.</a:t>
                      </a:r>
                      <a:endParaRPr lang="en-GB" dirty="0"/>
                    </a:p>
                  </a:txBody>
                  <a:tcPr/>
                </a:tc>
                <a:tc>
                  <a:txBody>
                    <a:bodyPr/>
                    <a:lstStyle/>
                    <a:p>
                      <a:r>
                        <a:rPr lang="en-GB" dirty="0" smtClean="0"/>
                        <a:t>This is to ensure</a:t>
                      </a:r>
                      <a:r>
                        <a:rPr lang="en-GB" baseline="0" dirty="0" smtClean="0"/>
                        <a:t> that the </a:t>
                      </a:r>
                      <a:r>
                        <a:rPr lang="en-GB" dirty="0" smtClean="0"/>
                        <a:t>Exit</a:t>
                      </a:r>
                      <a:r>
                        <a:rPr lang="en-GB" baseline="0" dirty="0" smtClean="0"/>
                        <a:t> option panel shows up when the user clicks on the exit button</a:t>
                      </a:r>
                      <a:endParaRPr lang="en-GB" dirty="0"/>
                    </a:p>
                  </a:txBody>
                  <a:tcPr/>
                </a:tc>
                <a:tc>
                  <a:txBody>
                    <a:bodyPr/>
                    <a:lstStyle/>
                    <a:p>
                      <a:r>
                        <a:rPr lang="en-GB" dirty="0" smtClean="0"/>
                        <a:t>‘Exit’ button is clicked</a:t>
                      </a:r>
                      <a:endParaRPr lang="en-GB" dirty="0"/>
                    </a:p>
                  </a:txBody>
                  <a:tcPr/>
                </a:tc>
                <a:tc>
                  <a:txBody>
                    <a:bodyPr/>
                    <a:lstStyle/>
                    <a:p>
                      <a:r>
                        <a:rPr lang="en-GB" dirty="0" smtClean="0"/>
                        <a:t>For the option panel to pop up to the user asking the user</a:t>
                      </a:r>
                      <a:r>
                        <a:rPr lang="en-GB" baseline="0" dirty="0" smtClean="0"/>
                        <a:t> “</a:t>
                      </a:r>
                      <a:endParaRPr lang="en-GB" dirty="0" smtClean="0"/>
                    </a:p>
                    <a:p>
                      <a:r>
                        <a:rPr lang="en-GB" dirty="0" smtClean="0"/>
                        <a:t>Are you sure you want to exit?”</a:t>
                      </a:r>
                      <a:endParaRPr lang="en-GB" dirty="0"/>
                    </a:p>
                  </a:txBody>
                  <a:tcPr/>
                </a:tc>
                <a:tc>
                  <a:txBody>
                    <a:bodyPr/>
                    <a:lstStyle/>
                    <a:p>
                      <a:pPr algn="l"/>
                      <a:r>
                        <a:rPr lang="en-GB" dirty="0" smtClean="0"/>
                        <a:t>The exit option panel</a:t>
                      </a:r>
                      <a:r>
                        <a:rPr lang="en-GB" baseline="0" dirty="0" smtClean="0"/>
                        <a:t> had popped up to the user, in which asked the user “Are you sure you want to exit?”.</a:t>
                      </a:r>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en-GB" b="1" dirty="0" smtClean="0"/>
                        <a:t>This </a:t>
                      </a:r>
                      <a:r>
                        <a:rPr lang="en-GB" b="1" dirty="0" smtClean="0"/>
                        <a:t>test was </a:t>
                      </a:r>
                      <a:r>
                        <a:rPr lang="en-GB" b="1" dirty="0" smtClean="0"/>
                        <a:t>successful.</a:t>
                      </a:r>
                      <a:endParaRPr lang="en-GB" b="1" dirty="0" smtClean="0"/>
                    </a:p>
                    <a:p>
                      <a:pPr algn="l"/>
                      <a:endParaRPr lang="en-GB" dirty="0"/>
                    </a:p>
                  </a:txBody>
                  <a:tcPr/>
                </a:tc>
              </a:tr>
            </a:tbl>
          </a:graphicData>
        </a:graphic>
      </p:graphicFrame>
      <p:pic>
        <p:nvPicPr>
          <p:cNvPr id="3" name="Picture 2"/>
          <p:cNvPicPr>
            <a:picLocks noChangeAspect="1"/>
          </p:cNvPicPr>
          <p:nvPr/>
        </p:nvPicPr>
        <p:blipFill rotWithShape="1">
          <a:blip r:embed="rId2"/>
          <a:srcRect l="13637" t="5363" r="20910" b="59935"/>
          <a:stretch/>
        </p:blipFill>
        <p:spPr>
          <a:xfrm>
            <a:off x="3343701" y="3736932"/>
            <a:ext cx="8516204" cy="2538484"/>
          </a:xfrm>
          <a:prstGeom prst="rect">
            <a:avLst/>
          </a:prstGeom>
        </p:spPr>
      </p:pic>
      <p:sp>
        <p:nvSpPr>
          <p:cNvPr id="4" name="TextBox 3"/>
          <p:cNvSpPr txBox="1"/>
          <p:nvPr/>
        </p:nvSpPr>
        <p:spPr>
          <a:xfrm>
            <a:off x="197133" y="3736932"/>
            <a:ext cx="2982795" cy="2585323"/>
          </a:xfrm>
          <a:prstGeom prst="rect">
            <a:avLst/>
          </a:prstGeom>
          <a:noFill/>
          <a:ln>
            <a:solidFill>
              <a:schemeClr val="tx1"/>
            </a:solidFill>
          </a:ln>
        </p:spPr>
        <p:txBody>
          <a:bodyPr wrap="square" rtlCol="0">
            <a:spAutoFit/>
          </a:bodyPr>
          <a:lstStyle/>
          <a:p>
            <a:r>
              <a:rPr lang="en-GB" dirty="0" smtClean="0"/>
              <a:t>As you can see, after having test planned and JTested my application, this screenshot shows that all tests that I had tested had passed successfully in order to have retrieved all of the data from the text fields into this contacts text file.</a:t>
            </a:r>
            <a:endParaRPr lang="en-GB" dirty="0"/>
          </a:p>
        </p:txBody>
      </p:sp>
    </p:spTree>
    <p:extLst>
      <p:ext uri="{BB962C8B-B14F-4D97-AF65-F5344CB8AC3E}">
        <p14:creationId xmlns:p14="http://schemas.microsoft.com/office/powerpoint/2010/main" val="3729387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1819" t="30925" r="23217" b="38479"/>
          <a:stretch/>
        </p:blipFill>
        <p:spPr>
          <a:xfrm>
            <a:off x="941696" y="3425586"/>
            <a:ext cx="10247478" cy="3207226"/>
          </a:xfrm>
          <a:prstGeom prst="rect">
            <a:avLst/>
          </a:prstGeom>
        </p:spPr>
      </p:pic>
      <p:sp>
        <p:nvSpPr>
          <p:cNvPr id="6" name="Title 1"/>
          <p:cNvSpPr>
            <a:spLocks noGrp="1"/>
          </p:cNvSpPr>
          <p:nvPr>
            <p:ph type="title"/>
          </p:nvPr>
        </p:nvSpPr>
        <p:spPr>
          <a:xfrm>
            <a:off x="685801" y="0"/>
            <a:ext cx="10131425" cy="696687"/>
          </a:xfrm>
        </p:spPr>
        <p:txBody>
          <a:bodyPr>
            <a:normAutofit/>
          </a:bodyPr>
          <a:lstStyle/>
          <a:p>
            <a:pPr algn="ctr"/>
            <a:r>
              <a:rPr lang="en-GB" b="1" u="sng" dirty="0" smtClean="0"/>
              <a:t>Test Plan (GUI</a:t>
            </a:r>
            <a:r>
              <a:rPr lang="en-GB" b="1" u="sng" dirty="0" smtClean="0"/>
              <a:t>) </a:t>
            </a:r>
            <a:endParaRPr lang="en-GB" b="1" u="sng" dirty="0"/>
          </a:p>
        </p:txBody>
      </p:sp>
      <p:sp>
        <p:nvSpPr>
          <p:cNvPr id="7" name="TextBox 6"/>
          <p:cNvSpPr txBox="1"/>
          <p:nvPr/>
        </p:nvSpPr>
        <p:spPr>
          <a:xfrm>
            <a:off x="941696" y="936292"/>
            <a:ext cx="4026089" cy="2031325"/>
          </a:xfrm>
          <a:prstGeom prst="rect">
            <a:avLst/>
          </a:prstGeom>
          <a:noFill/>
          <a:ln>
            <a:solidFill>
              <a:schemeClr val="tx1"/>
            </a:solidFill>
          </a:ln>
        </p:spPr>
        <p:txBody>
          <a:bodyPr wrap="square" rtlCol="0">
            <a:spAutoFit/>
          </a:bodyPr>
          <a:lstStyle/>
          <a:p>
            <a:r>
              <a:rPr lang="en-GB" u="sng" dirty="0" smtClean="0"/>
              <a:t>Note:</a:t>
            </a:r>
          </a:p>
          <a:p>
            <a:endParaRPr lang="en-GB" dirty="0" smtClean="0"/>
          </a:p>
          <a:p>
            <a:r>
              <a:rPr lang="en-GB" dirty="0" smtClean="0"/>
              <a:t>The two following tests had failed;</a:t>
            </a:r>
          </a:p>
          <a:p>
            <a:endParaRPr lang="en-GB" dirty="0"/>
          </a:p>
          <a:p>
            <a:pPr marL="285750" indent="-285750">
              <a:buFontTx/>
              <a:buChar char="-"/>
            </a:pPr>
            <a:r>
              <a:rPr lang="en-GB" dirty="0" smtClean="0"/>
              <a:t>Duplication from the save button.</a:t>
            </a:r>
          </a:p>
          <a:p>
            <a:pPr marL="285750" indent="-285750">
              <a:buFontTx/>
              <a:buChar char="-"/>
            </a:pPr>
            <a:endParaRPr lang="en-GB" dirty="0"/>
          </a:p>
          <a:p>
            <a:pPr marL="285750" indent="-285750">
              <a:buFontTx/>
              <a:buChar char="-"/>
            </a:pPr>
            <a:r>
              <a:rPr lang="en-GB" dirty="0" smtClean="0"/>
              <a:t>Validation checks.</a:t>
            </a:r>
          </a:p>
        </p:txBody>
      </p:sp>
      <p:sp>
        <p:nvSpPr>
          <p:cNvPr id="8" name="TextBox 7"/>
          <p:cNvSpPr txBox="1"/>
          <p:nvPr/>
        </p:nvSpPr>
        <p:spPr>
          <a:xfrm>
            <a:off x="6114197" y="936292"/>
            <a:ext cx="4703029" cy="2031325"/>
          </a:xfrm>
          <a:prstGeom prst="rect">
            <a:avLst/>
          </a:prstGeom>
          <a:noFill/>
          <a:ln>
            <a:solidFill>
              <a:schemeClr val="tx1"/>
            </a:solidFill>
          </a:ln>
        </p:spPr>
        <p:txBody>
          <a:bodyPr wrap="square" rtlCol="0">
            <a:spAutoFit/>
          </a:bodyPr>
          <a:lstStyle/>
          <a:p>
            <a:r>
              <a:rPr lang="en-GB" dirty="0" smtClean="0"/>
              <a:t>This screenshot below explains the two specific failed tests and have mentioned recommendations towards the real life scenarios and an explanation to why each failed test has its individual significance towards real life applications such as this Contact Information Book. </a:t>
            </a:r>
            <a:endParaRPr lang="en-GB" dirty="0"/>
          </a:p>
        </p:txBody>
      </p:sp>
    </p:spTree>
    <p:extLst>
      <p:ext uri="{BB962C8B-B14F-4D97-AF65-F5344CB8AC3E}">
        <p14:creationId xmlns:p14="http://schemas.microsoft.com/office/powerpoint/2010/main" val="1791000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680</TotalTime>
  <Words>939</Words>
  <Application>Microsoft Office PowerPoint</Application>
  <PresentationFormat>Widescreen</PresentationFormat>
  <Paragraphs>142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Jtesting – Screen design and test plans</vt:lpstr>
      <vt:lpstr>Class Diagram</vt:lpstr>
      <vt:lpstr>Screen design (GUI)</vt:lpstr>
      <vt:lpstr>Test Plan (GUI)</vt:lpstr>
      <vt:lpstr>Test Plan (GUI)</vt:lpstr>
      <vt:lpstr>Test Plan (GUI)</vt:lpstr>
      <vt:lpstr>Test Plan (GUI)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Jtesting – Screen design and test plans</dc:title>
  <dc:creator>George Sulaiman</dc:creator>
  <cp:lastModifiedBy>George Sulaiman</cp:lastModifiedBy>
  <cp:revision>90</cp:revision>
  <dcterms:created xsi:type="dcterms:W3CDTF">2016-04-27T13:49:21Z</dcterms:created>
  <dcterms:modified xsi:type="dcterms:W3CDTF">2016-04-29T01:46:29Z</dcterms:modified>
</cp:coreProperties>
</file>