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26"/>
  </p:notesMasterIdLst>
  <p:sldIdLst>
    <p:sldId id="256" r:id="rId4"/>
    <p:sldId id="296" r:id="rId5"/>
    <p:sldId id="295" r:id="rId6"/>
    <p:sldId id="308" r:id="rId7"/>
    <p:sldId id="286" r:id="rId8"/>
    <p:sldId id="304" r:id="rId9"/>
    <p:sldId id="305" r:id="rId10"/>
    <p:sldId id="306" r:id="rId11"/>
    <p:sldId id="298" r:id="rId12"/>
    <p:sldId id="281" r:id="rId13"/>
    <p:sldId id="299" r:id="rId14"/>
    <p:sldId id="310" r:id="rId15"/>
    <p:sldId id="265" r:id="rId16"/>
    <p:sldId id="264" r:id="rId17"/>
    <p:sldId id="307" r:id="rId18"/>
    <p:sldId id="313" r:id="rId19"/>
    <p:sldId id="309" r:id="rId20"/>
    <p:sldId id="271" r:id="rId21"/>
    <p:sldId id="312" r:id="rId22"/>
    <p:sldId id="311" r:id="rId23"/>
    <p:sldId id="284" r:id="rId24"/>
    <p:sldId id="303" r:id="rId25"/>
  </p:sldIdLst>
  <p:sldSz cx="9144000" cy="6858000" type="screen4x3"/>
  <p:notesSz cx="6796088" cy="987107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0" autoAdjust="0"/>
    <p:restoredTop sz="94692" autoAdjust="0"/>
  </p:normalViewPr>
  <p:slideViewPr>
    <p:cSldViewPr>
      <p:cViewPr varScale="1">
        <p:scale>
          <a:sx n="86" d="100"/>
          <a:sy n="86" d="100"/>
        </p:scale>
        <p:origin x="170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796088" cy="9871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0" y="0"/>
            <a:ext cx="6796088" cy="9871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0" y="0"/>
            <a:ext cx="6796088" cy="9871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51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72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691063"/>
            <a:ext cx="5434013" cy="4437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noProof="0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375775"/>
            <a:ext cx="2941637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495CC4-7F0B-4280-8770-BF6A54099F3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235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22895BA-F0A7-4B82-BDA3-99CC5117E5B7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cs-CZ" altLang="en-US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2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5EBD4A5-4FDB-4DBC-BC40-2A4242C1DA47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cs-CZ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4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F61E25A-930E-4A5F-B2B3-C9A1B1A2EFB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cs-CZ" altLang="en-US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0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F61E25A-930E-4A5F-B2B3-C9A1B1A2EFB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cs-CZ" altLang="en-US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AAF42E0-53B8-49B4-89E1-72C68C1033A2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cs-CZ" altLang="en-US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81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5EBD4A5-4FDB-4DBC-BC40-2A4242C1DA47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cs-CZ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56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5EBD4A5-4FDB-4DBC-BC40-2A4242C1DA47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cs-CZ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0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5EBD4A5-4FDB-4DBC-BC40-2A4242C1DA47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cs-CZ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6A7843A-1512-42D0-B107-202CADB2F18D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cs-CZ" alt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3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6A7843A-1512-42D0-B107-202CADB2F18D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cs-CZ" alt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7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8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AAF42E0-53B8-49B4-89E1-72C68C1033A2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cs-CZ" altLang="en-US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9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4E3181-F1C4-4295-8462-EAE60A2914BC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cs-CZ" altLang="en-US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6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1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3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1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2EE5F7-FFC9-4DAC-B85E-F01D6B428D15}" type="slidenum">
              <a:rPr lang="cs-CZ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cs-CZ" alt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9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0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9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2208213" cy="6472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3825" cy="6472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43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84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33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0225" cy="563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66800"/>
            <a:ext cx="4341813" cy="563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28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71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3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51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612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910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202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2208213" cy="6472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3825" cy="6472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52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700"/>
            </a:lvl1pPr>
          </a:lstStyle>
          <a:p>
            <a:r>
              <a:rPr lang="cs-CZ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022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866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640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8521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4966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4757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5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875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767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66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707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183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43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6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0225" cy="563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66800"/>
            <a:ext cx="4341813" cy="563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1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9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7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0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9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2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920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Kliknúť na editáciu formátu textu titulku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4438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Kliknúť na editáciu formátu textu osnovy</a:t>
            </a:r>
          </a:p>
          <a:p>
            <a:pPr lvl="1"/>
            <a:r>
              <a:rPr lang="en-GB" altLang="en-US"/>
              <a:t>Druhá úroveň</a:t>
            </a:r>
          </a:p>
          <a:p>
            <a:pPr lvl="2"/>
            <a:r>
              <a:rPr lang="en-GB" altLang="en-US"/>
              <a:t>Tretia úroveňˆ</a:t>
            </a:r>
          </a:p>
          <a:p>
            <a:pPr lvl="3"/>
            <a:r>
              <a:rPr lang="en-GB" altLang="en-US"/>
              <a:t>Štvrtá úroveň osnovy</a:t>
            </a:r>
          </a:p>
          <a:p>
            <a:pPr lvl="4"/>
            <a:r>
              <a:rPr lang="en-GB" altLang="en-US"/>
              <a:t>Piata úroveň osnovy</a:t>
            </a:r>
          </a:p>
          <a:p>
            <a:pPr lvl="4"/>
            <a:r>
              <a:rPr lang="en-GB" altLang="en-US"/>
              <a:t>Šiesta úroveň</a:t>
            </a:r>
          </a:p>
          <a:p>
            <a:pPr lvl="4"/>
            <a:r>
              <a:rPr lang="en-GB" altLang="en-US"/>
              <a:t>Siedma úroveň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52400" y="6705600"/>
            <a:ext cx="88392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953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9pPr>
    </p:titleStyle>
    <p:bodyStyle>
      <a:lvl1pPr marL="342900" indent="-3429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920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Kliknúť na editáciu formátu textu titulku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4438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Kliknúť na editáciu formátu textu osnovy</a:t>
            </a:r>
          </a:p>
          <a:p>
            <a:pPr lvl="1"/>
            <a:r>
              <a:rPr lang="en-GB" altLang="en-US"/>
              <a:t>Druhá úroveň</a:t>
            </a:r>
          </a:p>
          <a:p>
            <a:pPr lvl="2"/>
            <a:r>
              <a:rPr lang="en-GB" altLang="en-US"/>
              <a:t>Tretia úroveňˆ</a:t>
            </a:r>
          </a:p>
          <a:p>
            <a:pPr lvl="3"/>
            <a:r>
              <a:rPr lang="en-GB" altLang="en-US"/>
              <a:t>Štvrtá úroveň osnovy</a:t>
            </a:r>
          </a:p>
          <a:p>
            <a:pPr lvl="4"/>
            <a:r>
              <a:rPr lang="en-GB" altLang="en-US"/>
              <a:t>Piata úroveň osnovy</a:t>
            </a:r>
          </a:p>
          <a:p>
            <a:pPr lvl="4"/>
            <a:r>
              <a:rPr lang="en-GB" altLang="en-US"/>
              <a:t>Šiesta úroveň</a:t>
            </a:r>
          </a:p>
          <a:p>
            <a:pPr lvl="4"/>
            <a:r>
              <a:rPr lang="en-GB" altLang="en-US"/>
              <a:t>Siedma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6633"/>
          </a:solidFill>
          <a:latin typeface="Garamond" pitchFamily="1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6633"/>
          </a:solidFill>
          <a:latin typeface="Garamond" pitchFamily="16" charset="0"/>
        </a:defRPr>
      </a:lvl9pPr>
    </p:titleStyle>
    <p:bodyStyle>
      <a:lvl1pPr marL="342900" indent="-3429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Click to edit Master text styles</a:t>
            </a:r>
          </a:p>
          <a:p>
            <a:pPr lvl="1"/>
            <a:r>
              <a:rPr lang="cs-CZ" altLang="en-US"/>
              <a:t>Second level</a:t>
            </a:r>
          </a:p>
          <a:p>
            <a:pPr lvl="2"/>
            <a:r>
              <a:rPr lang="cs-CZ" altLang="en-US"/>
              <a:t>Third level</a:t>
            </a:r>
          </a:p>
          <a:p>
            <a:pPr lvl="3"/>
            <a:r>
              <a:rPr lang="cs-CZ" altLang="en-US"/>
              <a:t>Fourth level</a:t>
            </a:r>
          </a:p>
          <a:p>
            <a:pPr lvl="4"/>
            <a:r>
              <a:rPr lang="cs-CZ" altLang="en-US"/>
              <a:t>Fifth level</a:t>
            </a:r>
          </a:p>
        </p:txBody>
      </p:sp>
      <p:sp>
        <p:nvSpPr>
          <p:cNvPr id="3076" name="Freeform 7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>
            <a:off x="152400" y="6705600"/>
            <a:ext cx="8839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pic>
        <p:nvPicPr>
          <p:cNvPr id="3078" name="Picture 9" descr="DP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953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7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3pPr>
      <a:lvl4pPr marL="1257300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>
          <a:solidFill>
            <a:schemeClr val="tx1"/>
          </a:solidFill>
          <a:latin typeface="+mn-lt"/>
        </a:defRPr>
      </a:lvl4pPr>
      <a:lvl5pPr marL="1619250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076450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33650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90850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448050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900113" y="15240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46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Event</a:t>
            </a:r>
            <a:r>
              <a:rPr lang="cs-CZ" altLang="en-US" sz="4600" b="0" dirty="0">
                <a:solidFill>
                  <a:srgbClr val="006633"/>
                </a:solidFill>
                <a:latin typeface="Garamond" panose="02020404030301010803" pitchFamily="18" charset="0"/>
              </a:rPr>
              <a:t> </a:t>
            </a:r>
            <a:r>
              <a:rPr lang="cs-CZ" altLang="en-US" sz="46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Handling</a:t>
            </a:r>
            <a:r>
              <a:rPr lang="cs-CZ" altLang="en-US" sz="4600" b="0" dirty="0">
                <a:solidFill>
                  <a:srgbClr val="006633"/>
                </a:solidFill>
                <a:latin typeface="Garamond" panose="02020404030301010803" pitchFamily="18" charset="0"/>
              </a:rPr>
              <a:t> </a:t>
            </a:r>
            <a:r>
              <a:rPr lang="cs-CZ" altLang="en-US" sz="46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Patterns</a:t>
            </a:r>
            <a:endParaRPr lang="cs-CZ" altLang="en-US" sz="4600" b="0" dirty="0">
              <a:solidFill>
                <a:srgbClr val="006633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46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r>
              <a:rPr lang="cs-CZ" altLang="en-US" sz="4600" b="0" dirty="0">
                <a:solidFill>
                  <a:srgbClr val="006633"/>
                </a:solidFill>
                <a:latin typeface="Garamond" panose="02020404030301010803" pitchFamily="18" charset="0"/>
              </a:rPr>
              <a:t>, </a:t>
            </a:r>
            <a:r>
              <a:rPr lang="cs-CZ" altLang="en-US" sz="46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endParaRPr lang="cs-CZ" altLang="en-US" sz="46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425"/>
              </a:spcBef>
              <a:buClrTx/>
              <a:buSzPct val="65000"/>
              <a:buFontTx/>
              <a:buNone/>
            </a:pPr>
            <a:endParaRPr lang="sk-SK" alt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40ACC-98F0-4337-8C61-360A45E9AC90}"/>
              </a:ext>
            </a:extLst>
          </p:cNvPr>
          <p:cNvSpPr txBox="1"/>
          <p:nvPr/>
        </p:nvSpPr>
        <p:spPr>
          <a:xfrm>
            <a:off x="5257800" y="355994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Kry</a:t>
            </a:r>
            <a:r>
              <a:rPr lang="cs-CZ" sz="1800" dirty="0">
                <a:solidFill>
                  <a:schemeClr val="tx1"/>
                </a:solidFill>
              </a:rPr>
              <a:t>štof Hrubý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Re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actor</a:t>
            </a: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- workflow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P</a:t>
            </a:r>
            <a:r>
              <a:rPr lang="cs-CZ" altLang="en-US" sz="1800" dirty="0" err="1"/>
              <a:t>říklad</a:t>
            </a:r>
            <a:r>
              <a:rPr lang="cs-CZ" altLang="en-US" sz="1800" dirty="0"/>
              <a:t> připojení klienta k serveru – </a:t>
            </a:r>
            <a:r>
              <a:rPr lang="cs-CZ" altLang="en-US" sz="1800" dirty="0" err="1"/>
              <a:t>Connection</a:t>
            </a:r>
            <a:r>
              <a:rPr lang="cs-CZ" altLang="en-US" sz="1800" dirty="0"/>
              <a:t> událost.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2B6CE6-211B-4C12-9F94-F48537EFA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844824"/>
            <a:ext cx="8448675" cy="44862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Každý </a:t>
            </a:r>
            <a:r>
              <a:rPr lang="cs-CZ" altLang="en-US" sz="1800" dirty="0" err="1"/>
              <a:t>EventHandler</a:t>
            </a:r>
            <a:r>
              <a:rPr lang="cs-CZ" altLang="en-US" sz="1800" dirty="0"/>
              <a:t> má svůj Handle (</a:t>
            </a:r>
            <a:r>
              <a:rPr lang="cs-CZ" altLang="en-US" sz="1800" dirty="0" err="1"/>
              <a:t>socket</a:t>
            </a:r>
            <a:r>
              <a:rPr lang="cs-CZ" altLang="en-US" sz="1800" dirty="0"/>
              <a:t>).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OS má funkci pro detekci, zda nějaký Handle je aktivní pro zpracování.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SynchronousEventDemultiplexer</a:t>
            </a:r>
            <a:r>
              <a:rPr lang="cs-CZ" altLang="en-US" dirty="0"/>
              <a:t>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Demultiplexer</a:t>
            </a:r>
            <a:r>
              <a:rPr lang="cs-CZ" altLang="en-US" dirty="0"/>
              <a:t> blokuje a budí se při aktivním Handlu v rámci Handle set </a:t>
            </a:r>
            <a:r>
              <a:rPr lang="cs-CZ" altLang="en-US" dirty="0" err="1"/>
              <a:t>Reactoru</a:t>
            </a:r>
            <a:r>
              <a:rPr lang="cs-CZ" altLang="en-US" dirty="0"/>
              <a:t>.</a:t>
            </a:r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F21C56D-9FB4-4672-9162-EF42A15A1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780928"/>
            <a:ext cx="8372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8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39775" indent="-282575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en-US" altLang="en-US" sz="1800" dirty="0"/>
              <a:t>Event </a:t>
            </a:r>
            <a:r>
              <a:rPr lang="en-US" altLang="en-US" sz="1800" dirty="0" err="1"/>
              <a:t>Handlery</a:t>
            </a:r>
            <a:r>
              <a:rPr lang="cs-CZ" altLang="en-US" sz="1800" dirty="0"/>
              <a:t> pracují ve vlastních vláknech.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Program má tolik </a:t>
            </a:r>
            <a:r>
              <a:rPr lang="cs-CZ" altLang="en-US" sz="1800" dirty="0" err="1"/>
              <a:t>Reactorů</a:t>
            </a:r>
            <a:r>
              <a:rPr lang="cs-CZ" altLang="en-US" sz="1800" dirty="0"/>
              <a:t>, kolik má CPU jader.</a:t>
            </a:r>
            <a:r>
              <a:rPr lang="cs-CZ" altLang="en-US" sz="1700" b="0" dirty="0"/>
              <a:t> </a:t>
            </a:r>
          </a:p>
          <a:p>
            <a:pPr eaLnBrk="1" hangingPunct="1">
              <a:spcBef>
                <a:spcPts val="4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cs-CZ" altLang="en-US" sz="1700" b="0" dirty="0"/>
          </a:p>
          <a:p>
            <a:pPr eaLnBrk="1" hangingPunct="1">
              <a:spcBef>
                <a:spcPts val="425"/>
              </a:spcBef>
              <a:buClr>
                <a:srgbClr val="3B812F"/>
              </a:buClr>
              <a:buSzPct val="60000"/>
            </a:pPr>
            <a:r>
              <a:rPr lang="cs-CZ" altLang="en-US" sz="1700" b="0" dirty="0"/>
              <a:t>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None/>
            </a:pPr>
            <a:r>
              <a:rPr lang="cs-CZ" altLang="en-US" dirty="0"/>
              <a:t> </a:t>
            </a: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– </a:t>
            </a:r>
            <a:r>
              <a:rPr lang="en-US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varianty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47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39775" indent="-282575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Reálné implementace: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Reactor</a:t>
            </a:r>
            <a:r>
              <a:rPr lang="cs-CZ" altLang="en-US" dirty="0"/>
              <a:t> (Java)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Twisted</a:t>
            </a:r>
            <a:r>
              <a:rPr lang="cs-CZ" altLang="en-US" dirty="0"/>
              <a:t> (Python)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Nodejs</a:t>
            </a:r>
            <a:r>
              <a:rPr lang="cs-CZ" altLang="en-US" dirty="0"/>
              <a:t> I</a:t>
            </a:r>
            <a:r>
              <a:rPr lang="en-US" altLang="en-US" dirty="0"/>
              <a:t>/O</a:t>
            </a:r>
            <a:endParaRPr lang="cs-CZ" altLang="en-US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Nginx</a:t>
            </a:r>
            <a:endParaRPr lang="cs-CZ" altLang="en-US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UI</a:t>
            </a:r>
          </a:p>
          <a:p>
            <a:pPr eaLnBrk="1" hangingPunct="1">
              <a:spcBef>
                <a:spcPts val="425"/>
              </a:spcBef>
              <a:buClr>
                <a:srgbClr val="3B812F"/>
              </a:buClr>
              <a:buSzPct val="60000"/>
            </a:pPr>
            <a:r>
              <a:rPr lang="cs-CZ" altLang="en-US" sz="1700" b="0" dirty="0"/>
              <a:t> </a:t>
            </a:r>
          </a:p>
          <a:p>
            <a:pPr eaLnBrk="1" hangingPunct="1">
              <a:spcBef>
                <a:spcPts val="4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cs-CZ" altLang="en-US" sz="1700" b="0" dirty="0"/>
          </a:p>
          <a:p>
            <a:pPr eaLnBrk="1" hangingPunct="1">
              <a:spcBef>
                <a:spcPts val="425"/>
              </a:spcBef>
              <a:buClr>
                <a:srgbClr val="3B812F"/>
              </a:buClr>
              <a:buSzPct val="60000"/>
            </a:pPr>
            <a:r>
              <a:rPr lang="cs-CZ" altLang="en-US" sz="1700" b="0" dirty="0"/>
              <a:t>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None/>
            </a:pPr>
            <a:r>
              <a:rPr lang="cs-CZ" altLang="en-US" dirty="0"/>
              <a:t> </a:t>
            </a: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– použití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  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1052736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Výhody: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Rozdělení zodpovědností mezi </a:t>
            </a:r>
            <a:r>
              <a:rPr lang="cs-CZ" altLang="en-US" dirty="0" err="1"/>
              <a:t>Reactor</a:t>
            </a:r>
            <a:r>
              <a:rPr lang="cs-CZ" altLang="en-US" dirty="0"/>
              <a:t> a Aplikaci.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Umožňuje modularitu, </a:t>
            </a:r>
            <a:r>
              <a:rPr lang="cs-CZ" altLang="en-US" dirty="0" err="1"/>
              <a:t>znovupoužitelnost</a:t>
            </a:r>
            <a:r>
              <a:rPr lang="cs-CZ" altLang="en-US" dirty="0"/>
              <a:t>, přenositelnost.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Aplikace implementuje pouze obsluhu.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sk-SK" altLang="en-US" dirty="0"/>
              <a:t>Umožňuje obsloužit více současných spojení bez r</a:t>
            </a:r>
            <a:r>
              <a:rPr lang="en-GB" altLang="en-US" dirty="0"/>
              <a:t>e</a:t>
            </a:r>
            <a:r>
              <a:rPr lang="sk-SK" altLang="en-US" dirty="0"/>
              <a:t>žie více vláken.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sk-SK" altLang="en-US" sz="1700" dirty="0"/>
              <a:t>Ale jen na principu serializace volání jednotlivých Event Handlerů.</a:t>
            </a:r>
          </a:p>
          <a:p>
            <a:pPr lvl="1" eaLnBrk="1" hangingPunct="1">
              <a:spcBef>
                <a:spcPts val="450"/>
              </a:spcBef>
              <a:buClr>
                <a:srgbClr val="CC9900"/>
              </a:buClr>
              <a:buSzPct val="65000"/>
            </a:pPr>
            <a:endParaRPr lang="cs-CZ" altLang="en-US" sz="1800" b="1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Nevýhody: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Event </a:t>
            </a:r>
            <a:r>
              <a:rPr lang="cs-CZ" altLang="en-US" dirty="0" err="1"/>
              <a:t>Handlery</a:t>
            </a:r>
            <a:r>
              <a:rPr lang="cs-CZ" altLang="en-US" dirty="0"/>
              <a:t> nemůžou dělat moc práce.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Jakékoliv blokující volání v obsluze zablokuje celý proces.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en-US" altLang="en-US" dirty="0"/>
              <a:t>Pro </a:t>
            </a:r>
            <a:r>
              <a:rPr lang="en-US" altLang="en-US" dirty="0" err="1"/>
              <a:t>efektiv</a:t>
            </a:r>
            <a:r>
              <a:rPr lang="cs-CZ" altLang="en-US" dirty="0"/>
              <a:t>ní implementaci je třeba podpora OS.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Zpracování příchozích událostí je v synchronní.</a:t>
            </a:r>
            <a:endParaRPr lang="en-US" altLang="en-US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Náročné ladění a testování.</a:t>
            </a:r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</p:txBody>
      </p:sp>
      <p:pic>
        <p:nvPicPr>
          <p:cNvPr id="3" name="Picture 2" descr="Text, shape&#10;&#10;Description automatically generated with medium confidence">
            <a:extLst>
              <a:ext uri="{FF2B5EF4-FFF2-40B4-BE49-F238E27FC236}">
                <a16:creationId xmlns:a16="http://schemas.microsoft.com/office/drawing/2014/main" id="{409293C5-00E0-4735-BD5F-8AE4BD03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13" y="4424189"/>
            <a:ext cx="2076450" cy="600075"/>
          </a:xfrm>
          <a:prstGeom prst="rect">
            <a:avLst/>
          </a:prstGeom>
        </p:spPr>
      </p:pic>
      <p:pic>
        <p:nvPicPr>
          <p:cNvPr id="6" name="Picture 5" descr="Text, shape&#10;&#10;Description automatically generated with medium confidence">
            <a:extLst>
              <a:ext uri="{FF2B5EF4-FFF2-40B4-BE49-F238E27FC236}">
                <a16:creationId xmlns:a16="http://schemas.microsoft.com/office/drawing/2014/main" id="{607AC762-79AE-4C10-83ED-983DBD5E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13" y="3356992"/>
            <a:ext cx="2076450" cy="600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>
                <a:solidFill>
                  <a:srgbClr val="006633"/>
                </a:solidFill>
                <a:latin typeface="Garamond" panose="02020404030301010803" pitchFamily="18" charset="0"/>
              </a:rPr>
              <a:t>Proactor 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Potřebujeme OS podporu asynchronních operací.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Asynchronous</a:t>
            </a:r>
            <a:r>
              <a:rPr lang="cs-CZ" altLang="en-US" dirty="0"/>
              <a:t> </a:t>
            </a:r>
            <a:r>
              <a:rPr lang="cs-CZ" altLang="en-US" dirty="0" err="1"/>
              <a:t>Operation</a:t>
            </a:r>
            <a:r>
              <a:rPr lang="cs-CZ" altLang="en-US" dirty="0"/>
              <a:t> </a:t>
            </a:r>
            <a:r>
              <a:rPr lang="cs-CZ" altLang="en-US" dirty="0" err="1"/>
              <a:t>Processor</a:t>
            </a:r>
            <a:r>
              <a:rPr lang="cs-CZ" altLang="en-US" dirty="0"/>
              <a:t>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OS výsledky </a:t>
            </a:r>
            <a:r>
              <a:rPr lang="cs-CZ" altLang="en-US" dirty="0" err="1"/>
              <a:t>async</a:t>
            </a:r>
            <a:r>
              <a:rPr lang="cs-CZ" altLang="en-US" dirty="0"/>
              <a:t> operací (event) dává do fronty (Event </a:t>
            </a:r>
            <a:r>
              <a:rPr lang="cs-CZ" altLang="en-US" dirty="0" err="1"/>
              <a:t>Queue</a:t>
            </a:r>
            <a:r>
              <a:rPr lang="cs-CZ" altLang="en-US" dirty="0"/>
              <a:t>).</a:t>
            </a:r>
          </a:p>
          <a:p>
            <a:pPr marL="457200" lvl="1" indent="0" eaLnBrk="1" hangingPunct="1">
              <a:spcBef>
                <a:spcPts val="450"/>
              </a:spcBef>
              <a:buClr>
                <a:srgbClr val="CC9900"/>
              </a:buClr>
              <a:buSzPct val="65000"/>
            </a:pPr>
            <a:endParaRPr lang="cs-CZ" altLang="en-US" sz="1800" b="1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Rozdělení aplikačních služeb na dvě části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Asynchronní (můžou být dlouho trvající) operace, které jsou volány proaktivně.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 err="1"/>
              <a:t>Completion</a:t>
            </a:r>
            <a:r>
              <a:rPr lang="cs-CZ" altLang="en-US" dirty="0"/>
              <a:t> </a:t>
            </a:r>
            <a:r>
              <a:rPr lang="cs-CZ" altLang="en-US" dirty="0" err="1"/>
              <a:t>Handlery</a:t>
            </a:r>
            <a:r>
              <a:rPr lang="cs-CZ" altLang="en-US" dirty="0"/>
              <a:t> – stará se o zpracování výsledku asynchronní operace.</a:t>
            </a:r>
          </a:p>
          <a:p>
            <a:pPr marL="457200" lvl="1" indent="0" eaLnBrk="1" hangingPunct="1">
              <a:buClr>
                <a:srgbClr val="3B812F"/>
              </a:buClr>
              <a:buSzPct val="60000"/>
            </a:pPr>
            <a:r>
              <a:rPr lang="cs-CZ" altLang="en-US" b="1" dirty="0"/>
              <a:t>       </a:t>
            </a:r>
            <a:endParaRPr lang="cs-CZ" altLang="en-US" sz="1800" b="1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 err="1"/>
              <a:t>Completion</a:t>
            </a:r>
            <a:r>
              <a:rPr lang="cs-CZ" altLang="en-US" sz="1800" dirty="0"/>
              <a:t> </a:t>
            </a:r>
            <a:r>
              <a:rPr lang="cs-CZ" altLang="en-US" sz="1800" dirty="0" err="1"/>
              <a:t>Handler</a:t>
            </a:r>
            <a:endParaRPr lang="cs-CZ" altLang="en-US" sz="1800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Stará se o zpracování výsledku asynchronní operace – </a:t>
            </a:r>
            <a:r>
              <a:rPr lang="cs-CZ" altLang="en-US" dirty="0" err="1"/>
              <a:t>Completion</a:t>
            </a:r>
            <a:r>
              <a:rPr lang="cs-CZ" altLang="en-US" dirty="0"/>
              <a:t> Event.</a:t>
            </a:r>
            <a:endParaRPr lang="cs-CZ" altLang="en-US" sz="1800" b="1" dirty="0"/>
          </a:p>
          <a:p>
            <a:pPr lvl="1" eaLnBrk="1" hangingPunct="1">
              <a:spcBef>
                <a:spcPts val="450"/>
              </a:spcBef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lvl="1" eaLnBrk="1" hangingPunct="1">
              <a:spcBef>
                <a:spcPts val="450"/>
              </a:spcBef>
              <a:buClr>
                <a:srgbClr val="CC9900"/>
              </a:buClr>
              <a:buSzPct val="65000"/>
            </a:pPr>
            <a:endParaRPr lang="cs-CZ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0318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- workflow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P</a:t>
            </a:r>
            <a:r>
              <a:rPr lang="cs-CZ" altLang="en-US" sz="1800" dirty="0" err="1"/>
              <a:t>říklad</a:t>
            </a:r>
            <a:r>
              <a:rPr lang="cs-CZ" altLang="en-US" sz="1800" dirty="0"/>
              <a:t> připojení klienta k serveru – </a:t>
            </a:r>
            <a:r>
              <a:rPr lang="cs-CZ" altLang="en-US" sz="1800" dirty="0" err="1"/>
              <a:t>Connection</a:t>
            </a:r>
            <a:r>
              <a:rPr lang="cs-CZ" altLang="en-US" sz="1800" dirty="0"/>
              <a:t> událost.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582ACF-C3E9-40FF-B13D-F3286AAF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2276872"/>
            <a:ext cx="7915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  <a:tab pos="932021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endParaRPr lang="cs-CZ" altLang="en-US" sz="180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954A8A8B-D0B8-49E9-A722-EA636F48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6792"/>
            <a:ext cx="85058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1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– varianty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en-US" sz="1800" dirty="0"/>
              <a:t> </a:t>
            </a:r>
            <a:r>
              <a:rPr lang="cs-CZ" altLang="en-US" sz="1800" dirty="0"/>
              <a:t>Asynchronní </a:t>
            </a:r>
            <a:r>
              <a:rPr lang="cs-CZ" altLang="en-US" sz="1800" dirty="0" err="1"/>
              <a:t>Completion</a:t>
            </a:r>
            <a:r>
              <a:rPr lang="cs-CZ" altLang="en-US" sz="1800" dirty="0"/>
              <a:t> </a:t>
            </a:r>
            <a:r>
              <a:rPr lang="cs-CZ" altLang="en-US" sz="1800" dirty="0" err="1"/>
              <a:t>Handler</a:t>
            </a:r>
            <a:r>
              <a:rPr lang="cs-CZ" altLang="en-US" sz="1800" dirty="0"/>
              <a:t>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Jsou to iniciátory </a:t>
            </a:r>
            <a:r>
              <a:rPr lang="cs-CZ" altLang="en-US" dirty="0" err="1"/>
              <a:t>async</a:t>
            </a:r>
            <a:r>
              <a:rPr lang="cs-CZ" altLang="en-US" dirty="0"/>
              <a:t> operací.</a:t>
            </a:r>
            <a:endParaRPr lang="en-GB" altLang="en-US" sz="13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600" dirty="0">
              <a:sym typeface="Wingdings" panose="05000000000000000000" pitchFamily="2" charset="2"/>
            </a:endParaRP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cs-CZ" altLang="en-US" sz="1800" dirty="0" err="1"/>
              <a:t>Vícevláknový</a:t>
            </a:r>
            <a:r>
              <a:rPr lang="cs-CZ" altLang="en-US" sz="1800" dirty="0"/>
              <a:t> asynchronní </a:t>
            </a:r>
            <a:r>
              <a:rPr lang="cs-CZ" altLang="en-US" sz="1800" dirty="0" err="1"/>
              <a:t>Demultiplexer</a:t>
            </a:r>
            <a:r>
              <a:rPr lang="cs-CZ" altLang="en-US" sz="1800" dirty="0"/>
              <a:t>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Bazének vláken sdílející </a:t>
            </a:r>
            <a:r>
              <a:rPr lang="cs-CZ" altLang="en-US" dirty="0" err="1"/>
              <a:t>Asynchronous</a:t>
            </a:r>
            <a:r>
              <a:rPr lang="cs-CZ" altLang="en-US" dirty="0"/>
              <a:t> Event </a:t>
            </a:r>
            <a:r>
              <a:rPr lang="cs-CZ" altLang="en-US" dirty="0" err="1"/>
              <a:t>Demultiplexer</a:t>
            </a:r>
            <a:r>
              <a:rPr lang="cs-CZ" altLang="en-US" dirty="0"/>
              <a:t>.</a:t>
            </a:r>
            <a:endParaRPr lang="en-GB" altLang="en-US" sz="16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6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– použití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GB" altLang="en-US" sz="1800" dirty="0"/>
              <a:t> R</a:t>
            </a:r>
            <a:r>
              <a:rPr lang="cs-CZ" altLang="en-US" sz="1800" dirty="0" err="1"/>
              <a:t>eálné</a:t>
            </a:r>
            <a:r>
              <a:rPr lang="cs-CZ" altLang="en-US" sz="1800" dirty="0"/>
              <a:t> implementace: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en-GB" altLang="en-US" dirty="0"/>
              <a:t>C++: </a:t>
            </a:r>
            <a:r>
              <a:rPr lang="en-GB" altLang="en-US" dirty="0" err="1"/>
              <a:t>Boost.Asio</a:t>
            </a:r>
            <a:endParaRPr lang="sk-SK" altLang="en-US" dirty="0"/>
          </a:p>
          <a:p>
            <a:pPr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3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6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600" dirty="0">
              <a:sym typeface="Wingdings" panose="05000000000000000000" pitchFamily="2" charset="2"/>
            </a:endParaRP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en-GB" alt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318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Osnova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Event </a:t>
            </a:r>
            <a:r>
              <a:rPr lang="cs-CZ" altLang="en-US" sz="1800" dirty="0" err="1"/>
              <a:t>Handling</a:t>
            </a:r>
            <a:r>
              <a:rPr lang="cs-CZ" altLang="en-US" sz="1800" dirty="0"/>
              <a:t> </a:t>
            </a:r>
            <a:r>
              <a:rPr lang="cs-CZ" altLang="en-US" sz="1800" dirty="0" err="1"/>
              <a:t>Patterns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Motivační příklad – Logovací server.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Logovací server pomocí </a:t>
            </a:r>
            <a:r>
              <a:rPr lang="cs-CZ" altLang="en-US" sz="1800" dirty="0" err="1"/>
              <a:t>Reactor</a:t>
            </a:r>
            <a:r>
              <a:rPr lang="cs-CZ" altLang="en-US" sz="1800" dirty="0"/>
              <a:t> </a:t>
            </a:r>
            <a:r>
              <a:rPr lang="cs-CZ" altLang="en-US" sz="1800" dirty="0" err="1"/>
              <a:t>pattern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cs-CZ" altLang="en-US" sz="1800" dirty="0" err="1"/>
              <a:t>Reactor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 L</a:t>
            </a:r>
            <a:r>
              <a:rPr lang="cs-CZ" altLang="en-US" sz="1800" dirty="0" err="1"/>
              <a:t>ogovací</a:t>
            </a:r>
            <a:r>
              <a:rPr lang="cs-CZ" altLang="en-US" sz="1800" dirty="0"/>
              <a:t> serveru pomocí </a:t>
            </a:r>
            <a:r>
              <a:rPr lang="cs-CZ" altLang="en-US" sz="1800" dirty="0" err="1"/>
              <a:t>Proactoru</a:t>
            </a:r>
            <a:r>
              <a:rPr lang="cs-CZ" altLang="en-US" sz="1800" dirty="0"/>
              <a:t>. 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cs-CZ" altLang="en-US" sz="1800" dirty="0" err="1"/>
              <a:t>Proactor</a:t>
            </a:r>
            <a:r>
              <a:rPr lang="cs-CZ" altLang="en-US" sz="1800" dirty="0"/>
              <a:t>.</a:t>
            </a:r>
          </a:p>
          <a:p>
            <a:pPr marL="360362" lvl="1" indent="0" eaLnBrk="1" hangingPunct="1">
              <a:buClr>
                <a:srgbClr val="3B812F"/>
              </a:buClr>
              <a:buSzPct val="60000"/>
            </a:pPr>
            <a:endParaRPr lang="cs-CZ" altLang="en-US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4715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  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1052736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Výhody: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Rozdělení zodpovědností mezi </a:t>
            </a:r>
            <a:r>
              <a:rPr lang="cs-CZ" altLang="en-US" dirty="0" err="1"/>
              <a:t>Proactor</a:t>
            </a:r>
            <a:r>
              <a:rPr lang="cs-CZ" altLang="en-US" dirty="0"/>
              <a:t> a Aplikaci.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Umožňuje modularitu, </a:t>
            </a:r>
            <a:r>
              <a:rPr lang="cs-CZ" altLang="en-US" dirty="0" err="1"/>
              <a:t>znovupoužitelnost</a:t>
            </a:r>
            <a:r>
              <a:rPr lang="cs-CZ" altLang="en-US" dirty="0"/>
              <a:t>, přenositelnost.</a:t>
            </a:r>
          </a:p>
          <a:p>
            <a:pPr lvl="2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Aplikace implementuje pouze obsluhu.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sk-SK" altLang="en-US" dirty="0"/>
              <a:t>Umožňuje obsloužit více současných spojení bez r</a:t>
            </a:r>
            <a:r>
              <a:rPr lang="en-GB" altLang="en-US" dirty="0"/>
              <a:t>e</a:t>
            </a:r>
            <a:r>
              <a:rPr lang="sk-SK" altLang="en-US" dirty="0"/>
              <a:t>žie více vláken.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sk-SK" altLang="en-US" dirty="0"/>
              <a:t>Performance.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sk-SK" altLang="en-US" dirty="0"/>
              <a:t>Jednodušší synchronizace.</a:t>
            </a:r>
          </a:p>
          <a:p>
            <a:pPr lvl="1" eaLnBrk="1" hangingPunct="1">
              <a:spcBef>
                <a:spcPts val="450"/>
              </a:spcBef>
              <a:buClr>
                <a:srgbClr val="CC9900"/>
              </a:buClr>
              <a:buSzPct val="65000"/>
            </a:pPr>
            <a:endParaRPr lang="cs-CZ" altLang="en-US" sz="1800" b="1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Nevýhody: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Nemáme kontrolu, jak přesně se plánují asynchronní operace.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en-US" altLang="en-US" dirty="0"/>
              <a:t>Pro </a:t>
            </a:r>
            <a:r>
              <a:rPr lang="en-US" altLang="en-US" dirty="0" err="1"/>
              <a:t>efektiv</a:t>
            </a:r>
            <a:r>
              <a:rPr lang="cs-CZ" altLang="en-US" dirty="0"/>
              <a:t>ní implementaci je třeba podpora OS.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Náročné ladění a testování.</a:t>
            </a:r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3285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066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Proactor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vs 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Reactor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Společná myšlenka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Snaha o nahrazení </a:t>
            </a:r>
            <a:r>
              <a:rPr lang="cs-CZ" altLang="en-US" dirty="0" err="1"/>
              <a:t>multithreadingu</a:t>
            </a:r>
            <a:r>
              <a:rPr lang="cs-CZ" altLang="en-US" dirty="0"/>
              <a:t> v event-</a:t>
            </a:r>
            <a:r>
              <a:rPr lang="cs-CZ" altLang="en-US" dirty="0" err="1"/>
              <a:t>driven</a:t>
            </a:r>
            <a:r>
              <a:rPr lang="cs-CZ" altLang="en-US" dirty="0"/>
              <a:t> systémech.</a:t>
            </a:r>
          </a:p>
          <a:p>
            <a:pPr lvl="1" eaLnBrk="1" hangingPunct="1">
              <a:buClr>
                <a:srgbClr val="3B812F"/>
              </a:buClr>
              <a:buSzPct val="60000"/>
            </a:pPr>
            <a:endParaRPr lang="cs-CZ" altLang="en-US" sz="16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cs-CZ" altLang="en-US" sz="1800" dirty="0" err="1"/>
              <a:t>Reactor</a:t>
            </a:r>
            <a:endParaRPr lang="cs-CZ" altLang="en-US" sz="1800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Čeká na informaci, že může vykonat nějakou operaci bez blokování, a pak ji synchronně vykoná.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Samotná obsluha události pak probíhá synchronně v rámci programu.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cs-CZ" altLang="en-US" sz="1800" dirty="0" err="1"/>
              <a:t>Proactor</a:t>
            </a:r>
            <a:endParaRPr lang="cs-CZ" altLang="en-US" sz="1800" dirty="0"/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Asynchronně vykonává operace a čeká na informaci, že tyto operace byly dokončeny.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Vyžaduje o dost pokročilejší podporu operačního systému.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endParaRPr lang="cs-CZ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1F21-852E-45D6-8B34-27CEF10B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pozornost.</a:t>
            </a:r>
          </a:p>
        </p:txBody>
      </p:sp>
    </p:spTree>
    <p:extLst>
      <p:ext uri="{BB962C8B-B14F-4D97-AF65-F5344CB8AC3E}">
        <p14:creationId xmlns:p14="http://schemas.microsoft.com/office/powerpoint/2010/main" val="15799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Event</a:t>
            </a: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H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andling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P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atterns</a:t>
            </a:r>
            <a:endParaRPr lang="cs-CZ" altLang="en-US" sz="3200" b="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Popisují způsob, jakým iniciovat, přijmout, </a:t>
            </a:r>
            <a:r>
              <a:rPr lang="cs-CZ" altLang="en-US" sz="1800" dirty="0" err="1"/>
              <a:t>demultiplexovat</a:t>
            </a:r>
            <a:r>
              <a:rPr lang="cs-CZ" altLang="en-US" sz="1800" dirty="0"/>
              <a:t>, </a:t>
            </a:r>
            <a:r>
              <a:rPr lang="cs-CZ" altLang="en-US" sz="1800" dirty="0" err="1"/>
              <a:t>dispatchovat</a:t>
            </a:r>
            <a:r>
              <a:rPr lang="cs-CZ" altLang="en-US" sz="1800" dirty="0"/>
              <a:t> a  zpracovat události (eventy</a:t>
            </a:r>
            <a:r>
              <a:rPr lang="en-US" altLang="en-US" sz="1800" dirty="0"/>
              <a:t>).</a:t>
            </a: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72B713-3076-4359-BAF3-99D71B98D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348880"/>
            <a:ext cx="8648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5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5616" y="257274"/>
            <a:ext cx="802838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Distribuovaná logovací služba 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en-US" altLang="en-US" dirty="0"/>
              <a:t>K</a:t>
            </a:r>
            <a:r>
              <a:rPr lang="cs-CZ" altLang="en-US" dirty="0" err="1"/>
              <a:t>lienti</a:t>
            </a:r>
            <a:r>
              <a:rPr lang="cs-CZ" altLang="en-US" dirty="0"/>
              <a:t> posílají informace o jejich stavu na logovací server.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Od klientů vznikají dva typy událostí:</a:t>
            </a:r>
          </a:p>
          <a:p>
            <a:pPr lvl="2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dirty="0"/>
              <a:t>C</a:t>
            </a:r>
            <a:r>
              <a:rPr lang="cs-CZ" altLang="en-US" dirty="0" err="1"/>
              <a:t>onnect</a:t>
            </a:r>
            <a:r>
              <a:rPr lang="cs-CZ" altLang="en-US" dirty="0"/>
              <a:t> – Nový klient žádá o připojení.</a:t>
            </a:r>
          </a:p>
          <a:p>
            <a:pPr lvl="2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dirty="0"/>
              <a:t>R</a:t>
            </a:r>
            <a:r>
              <a:rPr lang="cs-CZ" altLang="en-US" dirty="0" err="1"/>
              <a:t>ead</a:t>
            </a:r>
            <a:r>
              <a:rPr lang="cs-CZ" altLang="en-US" dirty="0"/>
              <a:t> – Klient má k dispozici nové položky do logu.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Události mohou chodit najednou.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Obsluha události má krátké trvání.</a:t>
            </a:r>
          </a:p>
          <a:p>
            <a:pPr marL="360362" lvl="1" indent="0" eaLnBrk="1" hangingPunct="1">
              <a:buClr>
                <a:srgbClr val="3B812F"/>
              </a:buClr>
              <a:buSzPct val="60000"/>
            </a:pPr>
            <a:endParaRPr lang="cs-CZ" altLang="en-US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EA70CBF-04B1-4C14-938E-078E2075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03029"/>
            <a:ext cx="5715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0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5616" y="257274"/>
            <a:ext cx="792043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 – 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jednovláknové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řešení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Server čte v jednom vlákně všechny </a:t>
            </a:r>
            <a:r>
              <a:rPr lang="en-US" altLang="en-US" sz="1800" dirty="0" err="1"/>
              <a:t>requesty</a:t>
            </a:r>
            <a:r>
              <a:rPr lang="en-US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 </a:t>
            </a:r>
            <a:r>
              <a:rPr lang="en-US" altLang="en-US" sz="1800" dirty="0" err="1"/>
              <a:t>Aplika</a:t>
            </a:r>
            <a:r>
              <a:rPr lang="cs-CZ" altLang="en-US" sz="1800" dirty="0"/>
              <a:t>ční logika je </a:t>
            </a:r>
            <a:r>
              <a:rPr lang="cs-CZ" altLang="en-US" sz="1800" dirty="0" err="1"/>
              <a:t>forwardována</a:t>
            </a:r>
            <a:r>
              <a:rPr lang="cs-CZ" altLang="en-US" sz="1800" dirty="0"/>
              <a:t> na </a:t>
            </a:r>
            <a:r>
              <a:rPr lang="cs-CZ" altLang="en-US" sz="1800" dirty="0" err="1"/>
              <a:t>Handlery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Výhody: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Oddělena aplikační logika a logika zpracovávání událostí.</a:t>
            </a: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Nevýhody: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Pomalé - Veškeré zpracování se děje v jednom vlákně.</a:t>
            </a:r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2700F31-1613-4387-A5EF-D09CCB47A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393982"/>
            <a:ext cx="8305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6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 – myšlenka čekání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Chceme efektivně čekat na nové eventy.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en-US" altLang="en-US" sz="1800" dirty="0" err="1"/>
              <a:t>Chceme</a:t>
            </a:r>
            <a:r>
              <a:rPr lang="en-US" altLang="en-US" sz="1800" dirty="0"/>
              <a:t> b</a:t>
            </a:r>
            <a:r>
              <a:rPr lang="cs-CZ" altLang="en-US" sz="1800" dirty="0" err="1"/>
              <a:t>ýt</a:t>
            </a:r>
            <a:r>
              <a:rPr lang="cs-CZ" altLang="en-US" sz="1800" dirty="0"/>
              <a:t> probuzeni, když nám přijde událost na jeden z použitých </a:t>
            </a:r>
            <a:r>
              <a:rPr lang="cs-CZ" altLang="en-US" sz="1800" dirty="0" err="1"/>
              <a:t>socketů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BA3879B-08AF-4C1F-AC36-FC12ACEE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924944"/>
            <a:ext cx="8658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8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 – myšlenka čekání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Chceme efektivně čekat na nové eventy.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en-US" altLang="en-US" sz="1800" dirty="0" err="1"/>
              <a:t>Chceme</a:t>
            </a:r>
            <a:r>
              <a:rPr lang="en-US" altLang="en-US" sz="1800" dirty="0"/>
              <a:t> b</a:t>
            </a:r>
            <a:r>
              <a:rPr lang="cs-CZ" altLang="en-US" sz="1800" dirty="0" err="1"/>
              <a:t>ýt</a:t>
            </a:r>
            <a:r>
              <a:rPr lang="cs-CZ" altLang="en-US" sz="1800" dirty="0"/>
              <a:t> probuzeni, když nám přijde událost na jeden z použitých </a:t>
            </a:r>
            <a:r>
              <a:rPr lang="cs-CZ" altLang="en-US" sz="1800" dirty="0" err="1"/>
              <a:t>socketů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53AA2C-5369-46C3-B5CF-D45D1EA7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924944"/>
            <a:ext cx="8658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79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 – myšlenka čekání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Chceme efektivně čekat na nové eventy.</a:t>
            </a:r>
          </a:p>
          <a:p>
            <a:pPr eaLnBrk="1" hangingPunct="1">
              <a:buClr>
                <a:srgbClr val="CC9900"/>
              </a:buClr>
              <a:buSzPct val="65000"/>
            </a:pPr>
            <a:endParaRPr lang="cs-CZ" altLang="en-US" sz="1800" dirty="0"/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</a:t>
            </a:r>
            <a:r>
              <a:rPr lang="en-US" altLang="en-US" sz="1800" dirty="0" err="1"/>
              <a:t>Chceme</a:t>
            </a:r>
            <a:r>
              <a:rPr lang="en-US" altLang="en-US" sz="1800" dirty="0"/>
              <a:t> b</a:t>
            </a:r>
            <a:r>
              <a:rPr lang="cs-CZ" altLang="en-US" sz="1800" dirty="0" err="1"/>
              <a:t>ýt</a:t>
            </a:r>
            <a:r>
              <a:rPr lang="cs-CZ" altLang="en-US" sz="1800" dirty="0"/>
              <a:t> probuzeni, když nám přijde událost na jeden z použitých </a:t>
            </a:r>
            <a:r>
              <a:rPr lang="cs-CZ" altLang="en-US" sz="1800" dirty="0" err="1"/>
              <a:t>socketů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FE93EDE-00E4-473B-AFB5-8E09FD77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924944"/>
            <a:ext cx="8658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1125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Logovací služba – </a:t>
            </a:r>
            <a:r>
              <a:rPr lang="cs-CZ" altLang="en-US" sz="3200" b="0" dirty="0" err="1">
                <a:solidFill>
                  <a:srgbClr val="006633"/>
                </a:solidFill>
                <a:latin typeface="Garamond" panose="02020404030301010803" pitchFamily="18" charset="0"/>
              </a:rPr>
              <a:t>vícevláknové</a:t>
            </a:r>
            <a:r>
              <a:rPr lang="cs-CZ" altLang="en-US" sz="3200" b="0" dirty="0">
                <a:solidFill>
                  <a:srgbClr val="006633"/>
                </a:solidFill>
                <a:latin typeface="Garamond" panose="02020404030301010803" pitchFamily="18" charset="0"/>
              </a:rPr>
              <a:t> řešení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536575" indent="-176213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Server pro každého klienta (</a:t>
            </a:r>
            <a:r>
              <a:rPr lang="cs-CZ" altLang="en-US" sz="1800" dirty="0" err="1"/>
              <a:t>connection</a:t>
            </a:r>
            <a:r>
              <a:rPr lang="cs-CZ" altLang="en-US" sz="1800" dirty="0"/>
              <a:t>) vytváří vlákno.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Vlákno pak na přiděleném </a:t>
            </a:r>
            <a:r>
              <a:rPr lang="cs-CZ" altLang="en-US" sz="1800" dirty="0" err="1"/>
              <a:t>socketu</a:t>
            </a:r>
            <a:r>
              <a:rPr lang="cs-CZ" altLang="en-US" sz="1800" dirty="0"/>
              <a:t> zpracovává </a:t>
            </a:r>
            <a:r>
              <a:rPr lang="cs-CZ" altLang="en-US" sz="1800" dirty="0" err="1"/>
              <a:t>requesty</a:t>
            </a:r>
            <a:r>
              <a:rPr lang="cs-CZ" altLang="en-US" sz="1800" dirty="0"/>
              <a:t>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Výhody: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Paralelní čekání na události.</a:t>
            </a:r>
          </a:p>
          <a:p>
            <a:pPr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cs-CZ" altLang="en-US" sz="1800" dirty="0"/>
              <a:t> Nevýhody: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Neefektivní a neškálovatelné kvůli </a:t>
            </a:r>
            <a:r>
              <a:rPr lang="cs-CZ" altLang="en-US" dirty="0" err="1"/>
              <a:t>řežii</a:t>
            </a:r>
            <a:r>
              <a:rPr lang="cs-CZ" altLang="en-US" dirty="0"/>
              <a:t> přepínání vláken a synchronizace.</a:t>
            </a:r>
          </a:p>
          <a:p>
            <a:pPr lvl="1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</a:pPr>
            <a:r>
              <a:rPr lang="cs-CZ" altLang="en-US" dirty="0"/>
              <a:t>Zpracovávání </a:t>
            </a:r>
            <a:r>
              <a:rPr lang="cs-CZ" altLang="en-US" dirty="0" err="1"/>
              <a:t>requestů</a:t>
            </a:r>
            <a:r>
              <a:rPr lang="cs-CZ" altLang="en-US" dirty="0"/>
              <a:t> není férové.</a:t>
            </a:r>
            <a:endParaRPr lang="cs-CZ" altLang="en-US" sz="1800" dirty="0"/>
          </a:p>
          <a:p>
            <a:pPr eaLnBrk="1" hangingPunct="1">
              <a:buClrTx/>
              <a:buSzPct val="65000"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5000"/>
              <a:buFontTx/>
              <a:buNone/>
            </a:pPr>
            <a:endParaRPr lang="cs-CZ" altLang="en-US" sz="1800" dirty="0"/>
          </a:p>
          <a:p>
            <a:pPr eaLnBrk="1" hangingPunct="1">
              <a:buClrTx/>
              <a:buSzPct val="66000"/>
              <a:buFontTx/>
              <a:buNone/>
            </a:pPr>
            <a:endParaRPr lang="cs-CZ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5037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dvolený návrh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dvolený návrh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sign Patterns">
  <a:themeElements>
    <a:clrScheme name="Design Patterns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sign Pattern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50000"/>
          </a:srgbClr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36000" rIns="54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50000"/>
          </a:srgbClr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36000" rIns="54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ttern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ttern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ttern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ttern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777</Words>
  <Application>Microsoft Office PowerPoint</Application>
  <PresentationFormat>On-screen Show (4:3)</PresentationFormat>
  <Paragraphs>174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Garamond</vt:lpstr>
      <vt:lpstr>Times New Roman</vt:lpstr>
      <vt:lpstr>Wingdings</vt:lpstr>
      <vt:lpstr>Predvolený návrh</vt:lpstr>
      <vt:lpstr>1_Predvolený návrh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bohdan</dc:creator>
  <cp:lastModifiedBy>Kryštof Hrubý</cp:lastModifiedBy>
  <cp:revision>358</cp:revision>
  <cp:lastPrinted>1601-01-01T00:00:00Z</cp:lastPrinted>
  <dcterms:created xsi:type="dcterms:W3CDTF">1601-01-01T00:00:00Z</dcterms:created>
  <dcterms:modified xsi:type="dcterms:W3CDTF">2022-04-26T23:26:21Z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