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1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02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4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9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3CCF6-6B7C-4E14-A109-0F919D9B8AD0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8EA8-02E0-49CF-BBE7-C8DF5A7B4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30" y="124691"/>
            <a:ext cx="467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1. Algorithm to find the root of a Quadratic Equation Ax</a:t>
            </a:r>
            <a:r>
              <a:rPr lang="en-GB" sz="1100" dirty="0" smtClean="0"/>
              <a:t>^2 + Bx^2 + C = 0</a:t>
            </a:r>
            <a:endParaRPr lang="en-GB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4196" y="648393"/>
            <a:ext cx="254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BEGIN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DECLARE </a:t>
            </a:r>
            <a:r>
              <a:rPr lang="en-GB" sz="1200" dirty="0" err="1" smtClean="0"/>
              <a:t>a,b,c</a:t>
            </a:r>
            <a:r>
              <a:rPr lang="en-GB" sz="1200" dirty="0" smtClean="0"/>
              <a:t>: INTEGER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a=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INPUT 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“Enter the value for b= “</a:t>
            </a:r>
          </a:p>
          <a:p>
            <a:r>
              <a:rPr lang="en-GB" sz="1200" dirty="0" smtClean="0"/>
              <a:t>    INPUT b</a:t>
            </a:r>
          </a:p>
          <a:p>
            <a:r>
              <a:rPr lang="en-GB" sz="1200" dirty="0" smtClean="0"/>
              <a:t>    DISPLAY “Enter the value for c= “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x1 = (-b + (b^2 – 4ac)^1/2)/ 2a</a:t>
            </a:r>
          </a:p>
          <a:p>
            <a:r>
              <a:rPr lang="en-GB" sz="1200" dirty="0" smtClean="0"/>
              <a:t>    x2 =  (-b - (b^2 – 4ac)^1/2)/ 2a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x1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DISPLAY x2</a:t>
            </a:r>
          </a:p>
          <a:p>
            <a:r>
              <a:rPr lang="en-GB" sz="12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4243647" y="648393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Start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116" y="1136165"/>
            <a:ext cx="1263534" cy="285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Declare </a:t>
            </a:r>
            <a:r>
              <a:rPr lang="en-GB" sz="1200" dirty="0" err="1" smtClean="0">
                <a:solidFill>
                  <a:schemeClr val="tx1"/>
                </a:solidFill>
              </a:rPr>
              <a:t>a,b,c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 flipH="1">
            <a:off x="4887883" y="889462"/>
            <a:ext cx="1" cy="24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919450" y="15988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a”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1"/>
          </p:cNvCxnSpPr>
          <p:nvPr/>
        </p:nvCxnSpPr>
        <p:spPr>
          <a:xfrm>
            <a:off x="4887883" y="1421476"/>
            <a:ext cx="0" cy="17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3919450" y="220271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a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4"/>
            <a:endCxn id="16" idx="1"/>
          </p:cNvCxnSpPr>
          <p:nvPr/>
        </p:nvCxnSpPr>
        <p:spPr>
          <a:xfrm>
            <a:off x="4887883" y="203946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3919450" y="280654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b”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6" idx="4"/>
            <a:endCxn id="23" idx="1"/>
          </p:cNvCxnSpPr>
          <p:nvPr/>
        </p:nvCxnSpPr>
        <p:spPr>
          <a:xfrm>
            <a:off x="4887883" y="264329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3919450" y="3410368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Input b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3" idx="4"/>
            <a:endCxn id="46" idx="1"/>
          </p:cNvCxnSpPr>
          <p:nvPr/>
        </p:nvCxnSpPr>
        <p:spPr>
          <a:xfrm>
            <a:off x="4887883" y="3247118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3919450" y="4014193"/>
            <a:ext cx="1936866" cy="44057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“Enter the value for c”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1"/>
          </p:cNvCxnSpPr>
          <p:nvPr/>
        </p:nvCxnSpPr>
        <p:spPr>
          <a:xfrm>
            <a:off x="4887883" y="3850943"/>
            <a:ext cx="0" cy="16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32166" y="4680065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X1 = (-b +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1" idx="4"/>
            <a:endCxn id="56" idx="0"/>
          </p:cNvCxnSpPr>
          <p:nvPr/>
        </p:nvCxnSpPr>
        <p:spPr>
          <a:xfrm>
            <a:off x="4887883" y="4454768"/>
            <a:ext cx="0" cy="22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32166" y="5156194"/>
            <a:ext cx="2111433" cy="290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X2 = (-b - (b^2 – 4ac)^1/2)/ 2a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6" idx="2"/>
            <a:endCxn id="61" idx="0"/>
          </p:cNvCxnSpPr>
          <p:nvPr/>
        </p:nvCxnSpPr>
        <p:spPr>
          <a:xfrm>
            <a:off x="4887883" y="4971011"/>
            <a:ext cx="0" cy="1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ata 65"/>
          <p:cNvSpPr/>
          <p:nvPr/>
        </p:nvSpPr>
        <p:spPr>
          <a:xfrm>
            <a:off x="3919449" y="5632324"/>
            <a:ext cx="1936866" cy="25539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x1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1" idx="2"/>
            <a:endCxn id="66" idx="1"/>
          </p:cNvCxnSpPr>
          <p:nvPr/>
        </p:nvCxnSpPr>
        <p:spPr>
          <a:xfrm flipH="1">
            <a:off x="4887882" y="5447140"/>
            <a:ext cx="1" cy="18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3919449" y="6162205"/>
            <a:ext cx="1936866" cy="2417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Display x2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6" idx="4"/>
            <a:endCxn id="72" idx="1"/>
          </p:cNvCxnSpPr>
          <p:nvPr/>
        </p:nvCxnSpPr>
        <p:spPr>
          <a:xfrm>
            <a:off x="4887882" y="5887716"/>
            <a:ext cx="0" cy="27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243645" y="6616931"/>
            <a:ext cx="1288473" cy="2410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End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72" idx="4"/>
            <a:endCxn id="26" idx="0"/>
          </p:cNvCxnSpPr>
          <p:nvPr/>
        </p:nvCxnSpPr>
        <p:spPr>
          <a:xfrm>
            <a:off x="4887882" y="6403959"/>
            <a:ext cx="0" cy="21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8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423" y="148281"/>
            <a:ext cx="2603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Find the largest of three numbers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29514" y="700216"/>
            <a:ext cx="2710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BEGIN</a:t>
            </a:r>
          </a:p>
          <a:p>
            <a:r>
              <a:rPr lang="en-US" sz="1200" dirty="0" smtClean="0"/>
              <a:t>    OUTPUT “Enter the value for a= 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a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b=“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b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OUTPUT “Enter the value for c=“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INPUT c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a &gt; b and a&gt;c THEN</a:t>
            </a:r>
          </a:p>
          <a:p>
            <a:r>
              <a:rPr lang="en-US" sz="1200" dirty="0" smtClean="0"/>
              <a:t>        DISPLAY “a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b&gt;a and b&gt;c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“b is the largest”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IF c&gt;b and c &gt;a THEN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DISPLAY “c is the largest”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ENDIF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4959178" y="14828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477264" y="55090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 flipH="1">
            <a:off x="5404021" y="373790"/>
            <a:ext cx="1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4291913" y="100810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4"/>
            <a:endCxn id="8" idx="0"/>
          </p:cNvCxnSpPr>
          <p:nvPr/>
        </p:nvCxnSpPr>
        <p:spPr>
          <a:xfrm>
            <a:off x="5404021" y="83099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4291913" y="1412788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8" idx="4"/>
            <a:endCxn id="27" idx="1"/>
          </p:cNvCxnSpPr>
          <p:nvPr/>
        </p:nvCxnSpPr>
        <p:spPr>
          <a:xfrm>
            <a:off x="5218670" y="12356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4291913" y="1869988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7" idx="4"/>
            <a:endCxn id="36" idx="1"/>
          </p:cNvCxnSpPr>
          <p:nvPr/>
        </p:nvCxnSpPr>
        <p:spPr>
          <a:xfrm>
            <a:off x="5218670" y="169287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4291913" y="2274673"/>
            <a:ext cx="1853514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“Enter the value for c”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6" idx="4"/>
            <a:endCxn id="42" idx="1"/>
          </p:cNvCxnSpPr>
          <p:nvPr/>
        </p:nvCxnSpPr>
        <p:spPr>
          <a:xfrm>
            <a:off x="5218670" y="20975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ata 45"/>
          <p:cNvSpPr/>
          <p:nvPr/>
        </p:nvSpPr>
        <p:spPr>
          <a:xfrm>
            <a:off x="4291913" y="2731873"/>
            <a:ext cx="1853514" cy="227572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2" idx="4"/>
            <a:endCxn id="46" idx="1"/>
          </p:cNvCxnSpPr>
          <p:nvPr/>
        </p:nvCxnSpPr>
        <p:spPr>
          <a:xfrm>
            <a:off x="5218670" y="2554760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4662616" y="3136558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 and a&gt;c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46" idx="4"/>
            <a:endCxn id="51" idx="0"/>
          </p:cNvCxnSpPr>
          <p:nvPr/>
        </p:nvCxnSpPr>
        <p:spPr>
          <a:xfrm>
            <a:off x="5218670" y="2959445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3"/>
            <a:endCxn id="59" idx="2"/>
          </p:cNvCxnSpPr>
          <p:nvPr/>
        </p:nvCxnSpPr>
        <p:spPr>
          <a:xfrm flipV="1">
            <a:off x="5774724" y="3511379"/>
            <a:ext cx="22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ata 58"/>
          <p:cNvSpPr/>
          <p:nvPr/>
        </p:nvSpPr>
        <p:spPr>
          <a:xfrm>
            <a:off x="5848865" y="3371335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“a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574691" y="3398623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9" idx="5"/>
            <a:endCxn id="64" idx="2"/>
          </p:cNvCxnSpPr>
          <p:nvPr/>
        </p:nvCxnSpPr>
        <p:spPr>
          <a:xfrm flipV="1">
            <a:off x="7242707" y="3511378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34681" y="3275512"/>
            <a:ext cx="42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51" idx="2"/>
            <a:endCxn id="74" idx="0"/>
          </p:cNvCxnSpPr>
          <p:nvPr/>
        </p:nvCxnSpPr>
        <p:spPr>
          <a:xfrm>
            <a:off x="5218670" y="3886201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/>
          <p:cNvSpPr/>
          <p:nvPr/>
        </p:nvSpPr>
        <p:spPr>
          <a:xfrm>
            <a:off x="4662616" y="4063314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b&gt;b and b&gt;c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4" idx="3"/>
            <a:endCxn id="78" idx="2"/>
          </p:cNvCxnSpPr>
          <p:nvPr/>
        </p:nvCxnSpPr>
        <p:spPr>
          <a:xfrm flipV="1">
            <a:off x="5774724" y="4438135"/>
            <a:ext cx="229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/>
          <p:cNvSpPr/>
          <p:nvPr/>
        </p:nvSpPr>
        <p:spPr>
          <a:xfrm>
            <a:off x="5848864" y="4298091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“b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8" idx="5"/>
            <a:endCxn id="84" idx="2"/>
          </p:cNvCxnSpPr>
          <p:nvPr/>
        </p:nvCxnSpPr>
        <p:spPr>
          <a:xfrm flipV="1">
            <a:off x="7242706" y="4438134"/>
            <a:ext cx="331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574690" y="4325379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74" idx="2"/>
            <a:endCxn id="91" idx="0"/>
          </p:cNvCxnSpPr>
          <p:nvPr/>
        </p:nvCxnSpPr>
        <p:spPr>
          <a:xfrm>
            <a:off x="5218670" y="4812957"/>
            <a:ext cx="0" cy="17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/>
          <p:cNvSpPr/>
          <p:nvPr/>
        </p:nvSpPr>
        <p:spPr>
          <a:xfrm>
            <a:off x="4662616" y="4990070"/>
            <a:ext cx="1112108" cy="7496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c&gt;b and c&gt;a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91" idx="3"/>
            <a:endCxn id="96" idx="2"/>
          </p:cNvCxnSpPr>
          <p:nvPr/>
        </p:nvCxnSpPr>
        <p:spPr>
          <a:xfrm flipV="1">
            <a:off x="5774724" y="5364891"/>
            <a:ext cx="269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ata 95"/>
          <p:cNvSpPr/>
          <p:nvPr/>
        </p:nvSpPr>
        <p:spPr>
          <a:xfrm>
            <a:off x="5889229" y="5224847"/>
            <a:ext cx="1548713" cy="28008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Output “c is the largest”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574690" y="5252135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6" idx="5"/>
            <a:endCxn id="99" idx="2"/>
          </p:cNvCxnSpPr>
          <p:nvPr/>
        </p:nvCxnSpPr>
        <p:spPr>
          <a:xfrm flipV="1">
            <a:off x="7283071" y="5364890"/>
            <a:ext cx="291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73826" y="5908071"/>
            <a:ext cx="889687" cy="2255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91" idx="2"/>
            <a:endCxn id="104" idx="0"/>
          </p:cNvCxnSpPr>
          <p:nvPr/>
        </p:nvCxnSpPr>
        <p:spPr>
          <a:xfrm>
            <a:off x="5218670" y="5739713"/>
            <a:ext cx="0" cy="16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1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238897"/>
            <a:ext cx="2660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4. Find the GCD and LCM of two numbers.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-65922" y="475293"/>
            <a:ext cx="26155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BEGIN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a=“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DISPLAY “Enter the value for b=“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INPUT b</a:t>
            </a:r>
          </a:p>
          <a:p>
            <a:r>
              <a:rPr lang="en-US" sz="1000" dirty="0" smtClean="0"/>
              <a:t>    DECLARE d : INTEGER</a:t>
            </a:r>
          </a:p>
          <a:p>
            <a:r>
              <a:rPr lang="en-US" sz="1000" dirty="0" smtClean="0"/>
              <a:t>    IF a &gt; b THEN</a:t>
            </a:r>
          </a:p>
          <a:p>
            <a:r>
              <a:rPr lang="en-US" sz="1000" dirty="0" smtClean="0"/>
              <a:t>        d = a – b</a:t>
            </a:r>
          </a:p>
          <a:p>
            <a:r>
              <a:rPr lang="en-US" sz="1000" dirty="0" smtClean="0"/>
              <a:t>        </a:t>
            </a:r>
            <a:r>
              <a:rPr lang="en-US" sz="1000" dirty="0"/>
              <a:t> IF (a mod d) and (b mod d) = 0 THEN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    DISPLAY </a:t>
            </a:r>
            <a:r>
              <a:rPr lang="en-US" sz="1000" dirty="0"/>
              <a:t>“d is the HCF”</a:t>
            </a:r>
          </a:p>
          <a:p>
            <a:r>
              <a:rPr lang="en-US" sz="1000" dirty="0"/>
              <a:t>    </a:t>
            </a:r>
            <a:r>
              <a:rPr lang="en-US" sz="1000" dirty="0" smtClean="0"/>
              <a:t>     ELSE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c </a:t>
            </a:r>
            <a:r>
              <a:rPr lang="en-US" sz="1000" dirty="0"/>
              <a:t>= d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    WHILE </a:t>
            </a:r>
            <a:r>
              <a:rPr lang="en-US" sz="1000" dirty="0"/>
              <a:t>c !=0</a:t>
            </a:r>
          </a:p>
          <a:p>
            <a:r>
              <a:rPr lang="en-US" sz="1000" dirty="0"/>
              <a:t>            </a:t>
            </a:r>
            <a:r>
              <a:rPr lang="en-US" sz="1000" dirty="0" smtClean="0"/>
              <a:t>    IF </a:t>
            </a:r>
            <a:r>
              <a:rPr lang="en-US" sz="1000" dirty="0"/>
              <a:t>(a mod c) and (b mod c) = 0 THEN </a:t>
            </a:r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DISPLAY </a:t>
            </a:r>
            <a:r>
              <a:rPr lang="en-US" sz="1000" dirty="0"/>
              <a:t>“c is the HCF”</a:t>
            </a:r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END</a:t>
            </a:r>
            <a:endParaRPr lang="en-US" sz="1000" dirty="0"/>
          </a:p>
          <a:p>
            <a:r>
              <a:rPr lang="en-US" sz="1000" dirty="0"/>
              <a:t>            </a:t>
            </a:r>
            <a:r>
              <a:rPr lang="en-US" sz="1000" dirty="0" smtClean="0"/>
              <a:t>    ELSE</a:t>
            </a:r>
            <a:endParaRPr lang="en-US" sz="1000" dirty="0"/>
          </a:p>
          <a:p>
            <a:r>
              <a:rPr lang="en-US" sz="1000" dirty="0"/>
              <a:t>                </a:t>
            </a:r>
            <a:r>
              <a:rPr lang="en-US" sz="1000" dirty="0" smtClean="0"/>
              <a:t>    DECREMENT </a:t>
            </a:r>
            <a:r>
              <a:rPr lang="en-US" sz="1000" dirty="0"/>
              <a:t>c by 1</a:t>
            </a:r>
          </a:p>
          <a:p>
            <a:r>
              <a:rPr lang="en-US" sz="1000" dirty="0"/>
              <a:t>           </a:t>
            </a:r>
            <a:r>
              <a:rPr lang="en-US" sz="1000" dirty="0" smtClean="0"/>
              <a:t>     ENDIF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smtClean="0"/>
              <a:t>    ENDWHILE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smtClean="0"/>
              <a:t>    ENDIF</a:t>
            </a:r>
          </a:p>
          <a:p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ELSE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d = b – a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/>
              <a:t>IF (a mod d) and (b mod d) = 0 THEN</a:t>
            </a:r>
          </a:p>
          <a:p>
            <a:r>
              <a:rPr lang="en-US" sz="1000" dirty="0"/>
              <a:t>            DISPLAY “d is the HCF”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ELSE</a:t>
            </a:r>
            <a:endParaRPr lang="en-US" sz="1000" dirty="0"/>
          </a:p>
          <a:p>
            <a:r>
              <a:rPr lang="en-US" sz="1000" dirty="0"/>
              <a:t>            c = d</a:t>
            </a:r>
          </a:p>
          <a:p>
            <a:r>
              <a:rPr lang="en-US" sz="1000" dirty="0"/>
              <a:t>            WHILE c !=0</a:t>
            </a:r>
          </a:p>
          <a:p>
            <a:r>
              <a:rPr lang="en-US" sz="1000" dirty="0"/>
              <a:t>                IF (a mod c) and (b mod c) = 0 THEN </a:t>
            </a:r>
          </a:p>
          <a:p>
            <a:r>
              <a:rPr lang="en-US" sz="1000" dirty="0"/>
              <a:t>                    DISPLAY “c is the HCF”</a:t>
            </a:r>
          </a:p>
          <a:p>
            <a:r>
              <a:rPr lang="en-US" sz="1000" dirty="0"/>
              <a:t>                    END</a:t>
            </a:r>
          </a:p>
          <a:p>
            <a:r>
              <a:rPr lang="en-US" sz="1000" dirty="0"/>
              <a:t>                ELSE</a:t>
            </a:r>
          </a:p>
          <a:p>
            <a:r>
              <a:rPr lang="en-US" sz="1000" dirty="0"/>
              <a:t>                    DECREMENT c by 1</a:t>
            </a:r>
          </a:p>
          <a:p>
            <a:r>
              <a:rPr lang="en-US" sz="1000" dirty="0"/>
              <a:t>                ENDIF</a:t>
            </a:r>
          </a:p>
          <a:p>
            <a:r>
              <a:rPr lang="en-US" sz="1000" dirty="0"/>
              <a:t>            ENDWHILE</a:t>
            </a:r>
          </a:p>
          <a:p>
            <a:r>
              <a:rPr lang="en-US" sz="1000" dirty="0"/>
              <a:t>        </a:t>
            </a:r>
            <a:r>
              <a:rPr lang="en-US" sz="1000" dirty="0" smtClean="0"/>
              <a:t>ENDIF</a:t>
            </a:r>
          </a:p>
          <a:p>
            <a:r>
              <a:rPr lang="en-US" sz="1000" dirty="0" smtClean="0"/>
              <a:t>        </a:t>
            </a:r>
          </a:p>
          <a:p>
            <a:r>
              <a:rPr lang="en-US" sz="1000" dirty="0" smtClean="0"/>
              <a:t>    ENDIF</a:t>
            </a:r>
          </a:p>
          <a:p>
            <a:r>
              <a:rPr lang="en-US" sz="1000" dirty="0" smtClean="0"/>
              <a:t>END</a:t>
            </a:r>
          </a:p>
        </p:txBody>
      </p:sp>
      <p:sp>
        <p:nvSpPr>
          <p:cNvPr id="4" name="Oval 3"/>
          <p:cNvSpPr/>
          <p:nvPr/>
        </p:nvSpPr>
        <p:spPr>
          <a:xfrm>
            <a:off x="6903308" y="147280"/>
            <a:ext cx="1021492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590270" y="560173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a”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4"/>
            <a:endCxn id="5" idx="1"/>
          </p:cNvCxnSpPr>
          <p:nvPr/>
        </p:nvCxnSpPr>
        <p:spPr>
          <a:xfrm>
            <a:off x="7414054" y="369702"/>
            <a:ext cx="0" cy="19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6590269" y="973064"/>
            <a:ext cx="1647567" cy="15951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4"/>
            <a:endCxn id="8" idx="1"/>
          </p:cNvCxnSpPr>
          <p:nvPr/>
        </p:nvCxnSpPr>
        <p:spPr>
          <a:xfrm flipH="1">
            <a:off x="7414053" y="840259"/>
            <a:ext cx="1" cy="1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/>
          <p:cNvSpPr/>
          <p:nvPr/>
        </p:nvSpPr>
        <p:spPr>
          <a:xfrm>
            <a:off x="6590268" y="1280861"/>
            <a:ext cx="1647567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“Enter the value for b”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4"/>
            <a:endCxn id="16" idx="1"/>
          </p:cNvCxnSpPr>
          <p:nvPr/>
        </p:nvCxnSpPr>
        <p:spPr>
          <a:xfrm flipH="1">
            <a:off x="7414052" y="1132583"/>
            <a:ext cx="1" cy="14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/>
          <p:cNvSpPr/>
          <p:nvPr/>
        </p:nvSpPr>
        <p:spPr>
          <a:xfrm>
            <a:off x="6590267" y="1716850"/>
            <a:ext cx="1647567" cy="14466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Input 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6" idx="4"/>
            <a:endCxn id="21" idx="1"/>
          </p:cNvCxnSpPr>
          <p:nvPr/>
        </p:nvCxnSpPr>
        <p:spPr>
          <a:xfrm flipH="1">
            <a:off x="7414051" y="1560947"/>
            <a:ext cx="1" cy="15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92093" y="2009174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Declare d: Integer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1" idx="4"/>
            <a:endCxn id="29" idx="0"/>
          </p:cNvCxnSpPr>
          <p:nvPr/>
        </p:nvCxnSpPr>
        <p:spPr>
          <a:xfrm flipH="1">
            <a:off x="7414050" y="1861513"/>
            <a:ext cx="1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6893008" y="2431444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a&gt;b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9" idx="2"/>
            <a:endCxn id="34" idx="0"/>
          </p:cNvCxnSpPr>
          <p:nvPr/>
        </p:nvCxnSpPr>
        <p:spPr>
          <a:xfrm>
            <a:off x="7414050" y="2283783"/>
            <a:ext cx="0" cy="14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44" idx="3"/>
          </p:cNvCxnSpPr>
          <p:nvPr/>
        </p:nvCxnSpPr>
        <p:spPr>
          <a:xfrm flipH="1" flipV="1">
            <a:off x="6590265" y="2738104"/>
            <a:ext cx="302743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3"/>
            <a:endCxn id="118" idx="1"/>
          </p:cNvCxnSpPr>
          <p:nvPr/>
        </p:nvCxnSpPr>
        <p:spPr>
          <a:xfrm flipV="1">
            <a:off x="7935091" y="2738104"/>
            <a:ext cx="302742" cy="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46351" y="2600799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a -b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55257" y="254687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849627" y="254687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48" name="Flowchart: Decision 47"/>
          <p:cNvSpPr/>
          <p:nvPr/>
        </p:nvSpPr>
        <p:spPr>
          <a:xfrm>
            <a:off x="5111573" y="3049282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4" idx="2"/>
            <a:endCxn id="48" idx="0"/>
          </p:cNvCxnSpPr>
          <p:nvPr/>
        </p:nvCxnSpPr>
        <p:spPr>
          <a:xfrm>
            <a:off x="5968308" y="2875408"/>
            <a:ext cx="0" cy="1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1"/>
            <a:endCxn id="55" idx="5"/>
          </p:cNvCxnSpPr>
          <p:nvPr/>
        </p:nvCxnSpPr>
        <p:spPr>
          <a:xfrm flipH="1" flipV="1">
            <a:off x="4692678" y="3370225"/>
            <a:ext cx="41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ata 54"/>
          <p:cNvSpPr/>
          <p:nvPr/>
        </p:nvSpPr>
        <p:spPr>
          <a:xfrm>
            <a:off x="3443396" y="3230182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26474" y="3663394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5" idx="4"/>
            <a:endCxn id="59" idx="0"/>
          </p:cNvCxnSpPr>
          <p:nvPr/>
        </p:nvCxnSpPr>
        <p:spPr>
          <a:xfrm>
            <a:off x="4137442" y="3510268"/>
            <a:ext cx="2069" cy="15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2"/>
            <a:endCxn id="68" idx="0"/>
          </p:cNvCxnSpPr>
          <p:nvPr/>
        </p:nvCxnSpPr>
        <p:spPr>
          <a:xfrm>
            <a:off x="5968308" y="3691169"/>
            <a:ext cx="0" cy="1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346351" y="3865044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Flowchart: Decision 70"/>
          <p:cNvSpPr/>
          <p:nvPr/>
        </p:nvSpPr>
        <p:spPr>
          <a:xfrm>
            <a:off x="5447266" y="4233000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68" idx="2"/>
            <a:endCxn id="71" idx="0"/>
          </p:cNvCxnSpPr>
          <p:nvPr/>
        </p:nvCxnSpPr>
        <p:spPr>
          <a:xfrm>
            <a:off x="5968308" y="4036542"/>
            <a:ext cx="0" cy="19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111573" y="5059518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1" name="Flowchart: Data 80"/>
          <p:cNvSpPr/>
          <p:nvPr/>
        </p:nvSpPr>
        <p:spPr>
          <a:xfrm>
            <a:off x="3585502" y="5240418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80" idx="1"/>
            <a:endCxn id="81" idx="5"/>
          </p:cNvCxnSpPr>
          <p:nvPr/>
        </p:nvCxnSpPr>
        <p:spPr>
          <a:xfrm flipH="1" flipV="1">
            <a:off x="4725422" y="5380461"/>
            <a:ext cx="386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965620" y="5269250"/>
            <a:ext cx="53751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1" idx="2"/>
            <a:endCxn id="86" idx="6"/>
          </p:cNvCxnSpPr>
          <p:nvPr/>
        </p:nvCxnSpPr>
        <p:spPr>
          <a:xfrm flipH="1">
            <a:off x="3503134" y="5380461"/>
            <a:ext cx="2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1" idx="2"/>
            <a:endCxn id="80" idx="0"/>
          </p:cNvCxnSpPr>
          <p:nvPr/>
        </p:nvCxnSpPr>
        <p:spPr>
          <a:xfrm>
            <a:off x="5968308" y="4850838"/>
            <a:ext cx="0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0" idx="2"/>
            <a:endCxn id="100" idx="0"/>
          </p:cNvCxnSpPr>
          <p:nvPr/>
        </p:nvCxnSpPr>
        <p:spPr>
          <a:xfrm flipH="1">
            <a:off x="5968307" y="5701405"/>
            <a:ext cx="1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346350" y="5934799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100" idx="3"/>
            <a:endCxn id="71" idx="3"/>
          </p:cNvCxnSpPr>
          <p:nvPr/>
        </p:nvCxnSpPr>
        <p:spPr>
          <a:xfrm flipH="1" flipV="1">
            <a:off x="6489349" y="4541919"/>
            <a:ext cx="100915" cy="1478629"/>
          </a:xfrm>
          <a:prstGeom prst="bentConnector3">
            <a:avLst>
              <a:gd name="adj1" fmla="val -50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20946" y="482063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773820" y="3141695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108" name="Straight Arrow Connector 107"/>
          <p:cNvCxnSpPr>
            <a:stCxn id="71" idx="1"/>
            <a:endCxn id="110" idx="6"/>
          </p:cNvCxnSpPr>
          <p:nvPr/>
        </p:nvCxnSpPr>
        <p:spPr>
          <a:xfrm flipH="1">
            <a:off x="5018898" y="4541919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452548" y="4430708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50821" y="435996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800590" y="5187324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955955" y="565121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8237833" y="2600799"/>
            <a:ext cx="1243914" cy="274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 = b -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Flowchart: Decision 179"/>
          <p:cNvSpPr/>
          <p:nvPr/>
        </p:nvSpPr>
        <p:spPr>
          <a:xfrm>
            <a:off x="9728879" y="3028684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80" idx="1"/>
            <a:endCxn id="182" idx="5"/>
          </p:cNvCxnSpPr>
          <p:nvPr/>
        </p:nvCxnSpPr>
        <p:spPr>
          <a:xfrm flipH="1" flipV="1">
            <a:off x="9309984" y="3349627"/>
            <a:ext cx="418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owchart: Data 181"/>
          <p:cNvSpPr/>
          <p:nvPr/>
        </p:nvSpPr>
        <p:spPr>
          <a:xfrm>
            <a:off x="8060702" y="3209584"/>
            <a:ext cx="1388091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8443780" y="3642796"/>
            <a:ext cx="62607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4" name="Straight Arrow Connector 183"/>
          <p:cNvCxnSpPr>
            <a:stCxn id="182" idx="4"/>
            <a:endCxn id="183" idx="0"/>
          </p:cNvCxnSpPr>
          <p:nvPr/>
        </p:nvCxnSpPr>
        <p:spPr>
          <a:xfrm>
            <a:off x="8754748" y="3489670"/>
            <a:ext cx="2069" cy="15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80" idx="2"/>
            <a:endCxn id="186" idx="0"/>
          </p:cNvCxnSpPr>
          <p:nvPr/>
        </p:nvCxnSpPr>
        <p:spPr>
          <a:xfrm>
            <a:off x="10585614" y="3670571"/>
            <a:ext cx="0" cy="1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9963657" y="3844446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 = 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7" name="Flowchart: Decision 186"/>
          <p:cNvSpPr/>
          <p:nvPr/>
        </p:nvSpPr>
        <p:spPr>
          <a:xfrm>
            <a:off x="10064572" y="4212402"/>
            <a:ext cx="1042083" cy="61783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While c !=0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Straight Arrow Connector 187"/>
          <p:cNvCxnSpPr>
            <a:stCxn id="186" idx="2"/>
            <a:endCxn id="187" idx="0"/>
          </p:cNvCxnSpPr>
          <p:nvPr/>
        </p:nvCxnSpPr>
        <p:spPr>
          <a:xfrm>
            <a:off x="10585614" y="4015944"/>
            <a:ext cx="0" cy="19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cision 188"/>
          <p:cNvSpPr/>
          <p:nvPr/>
        </p:nvSpPr>
        <p:spPr>
          <a:xfrm>
            <a:off x="9728879" y="5038920"/>
            <a:ext cx="1713470" cy="64188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If (a mod d) and (b mod d) = 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0" name="Flowchart: Data 189"/>
          <p:cNvSpPr/>
          <p:nvPr/>
        </p:nvSpPr>
        <p:spPr>
          <a:xfrm>
            <a:off x="8202808" y="5219820"/>
            <a:ext cx="1266578" cy="28008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 “d is the HCF”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1" name="Straight Arrow Connector 190"/>
          <p:cNvCxnSpPr>
            <a:stCxn id="189" idx="1"/>
            <a:endCxn id="190" idx="5"/>
          </p:cNvCxnSpPr>
          <p:nvPr/>
        </p:nvCxnSpPr>
        <p:spPr>
          <a:xfrm flipH="1" flipV="1">
            <a:off x="9342728" y="5359863"/>
            <a:ext cx="386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7582926" y="5248652"/>
            <a:ext cx="537514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>
            <a:stCxn id="190" idx="2"/>
            <a:endCxn id="192" idx="6"/>
          </p:cNvCxnSpPr>
          <p:nvPr/>
        </p:nvCxnSpPr>
        <p:spPr>
          <a:xfrm flipH="1">
            <a:off x="8120440" y="5359863"/>
            <a:ext cx="2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7" idx="2"/>
            <a:endCxn id="189" idx="0"/>
          </p:cNvCxnSpPr>
          <p:nvPr/>
        </p:nvCxnSpPr>
        <p:spPr>
          <a:xfrm>
            <a:off x="10585614" y="4830240"/>
            <a:ext cx="0" cy="2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  <a:endCxn id="196" idx="0"/>
          </p:cNvCxnSpPr>
          <p:nvPr/>
        </p:nvCxnSpPr>
        <p:spPr>
          <a:xfrm flipH="1">
            <a:off x="10585613" y="5680807"/>
            <a:ext cx="1" cy="2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9963656" y="5914201"/>
            <a:ext cx="1243914" cy="17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Decrement c by 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7" name="Elbow Connector 196"/>
          <p:cNvCxnSpPr>
            <a:stCxn id="196" idx="3"/>
            <a:endCxn id="187" idx="3"/>
          </p:cNvCxnSpPr>
          <p:nvPr/>
        </p:nvCxnSpPr>
        <p:spPr>
          <a:xfrm flipH="1" flipV="1">
            <a:off x="11106655" y="4521321"/>
            <a:ext cx="100915" cy="1478629"/>
          </a:xfrm>
          <a:prstGeom prst="bentConnector3">
            <a:avLst>
              <a:gd name="adj1" fmla="val -50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0538252" y="4800039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9391126" y="3121097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200" name="Straight Arrow Connector 199"/>
          <p:cNvCxnSpPr>
            <a:stCxn id="187" idx="1"/>
            <a:endCxn id="201" idx="6"/>
          </p:cNvCxnSpPr>
          <p:nvPr/>
        </p:nvCxnSpPr>
        <p:spPr>
          <a:xfrm flipH="1">
            <a:off x="9636204" y="4521321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9069854" y="4410110"/>
            <a:ext cx="566350" cy="2224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9668127" y="4339366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9417896" y="5166726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0573261" y="5630619"/>
            <a:ext cx="473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False</a:t>
            </a:r>
            <a:endParaRPr lang="en-US" sz="1000" dirty="0"/>
          </a:p>
        </p:txBody>
      </p:sp>
      <p:cxnSp>
        <p:nvCxnSpPr>
          <p:cNvPr id="206" name="Elbow Connector 205"/>
          <p:cNvCxnSpPr>
            <a:stCxn id="118" idx="3"/>
            <a:endCxn id="180" idx="0"/>
          </p:cNvCxnSpPr>
          <p:nvPr/>
        </p:nvCxnSpPr>
        <p:spPr>
          <a:xfrm>
            <a:off x="9481747" y="2738104"/>
            <a:ext cx="1103867" cy="290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0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695</Words>
  <Application>Microsoft Office PowerPoint</Application>
  <PresentationFormat>Widescreen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Students</cp:lastModifiedBy>
  <cp:revision>18</cp:revision>
  <dcterms:created xsi:type="dcterms:W3CDTF">2021-04-26T16:29:54Z</dcterms:created>
  <dcterms:modified xsi:type="dcterms:W3CDTF">2021-04-26T19:24:43Z</dcterms:modified>
</cp:coreProperties>
</file>