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41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03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63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3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02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12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21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60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44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59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96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89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130" y="124691"/>
            <a:ext cx="4671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1. Algorithm to find the root of a Quadratic Equation Ax</a:t>
            </a:r>
            <a:r>
              <a:rPr lang="en-GB" sz="1100" dirty="0" smtClean="0"/>
              <a:t>^2 + Bx^2 + C = 0</a:t>
            </a:r>
            <a:endParaRPr lang="en-GB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324196" y="648393"/>
            <a:ext cx="254369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BEGIN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DECLARE </a:t>
            </a:r>
            <a:r>
              <a:rPr lang="en-GB" sz="1200" dirty="0" err="1" smtClean="0"/>
              <a:t>a,b,c</a:t>
            </a:r>
            <a:r>
              <a:rPr lang="en-GB" sz="1200" dirty="0" smtClean="0"/>
              <a:t>: INTEGER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DISPLAY “Enter the value for a= “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INPUT a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DISPLAY “Enter the value for b= “</a:t>
            </a:r>
          </a:p>
          <a:p>
            <a:r>
              <a:rPr lang="en-GB" sz="1200" dirty="0" smtClean="0"/>
              <a:t>    INPUT b</a:t>
            </a:r>
          </a:p>
          <a:p>
            <a:r>
              <a:rPr lang="en-GB" sz="1200" dirty="0" smtClean="0"/>
              <a:t>    DISPLAY “Enter the value for c= </a:t>
            </a:r>
            <a:r>
              <a:rPr lang="en-GB" sz="1200" dirty="0" smtClean="0"/>
              <a:t>“</a:t>
            </a:r>
          </a:p>
          <a:p>
            <a:r>
              <a:rPr lang="en-GB" sz="1200" dirty="0" smtClean="0"/>
              <a:t>    INPUT c</a:t>
            </a:r>
            <a:endParaRPr lang="en-GB" sz="1200" dirty="0" smtClean="0"/>
          </a:p>
          <a:p>
            <a:r>
              <a:rPr lang="en-GB" sz="1200" dirty="0"/>
              <a:t> </a:t>
            </a:r>
            <a:r>
              <a:rPr lang="en-GB" sz="1200" dirty="0" smtClean="0"/>
              <a:t>   x1 = (-b + (b^2 – 4ac)^1/2)/ 2a</a:t>
            </a:r>
          </a:p>
          <a:p>
            <a:r>
              <a:rPr lang="en-GB" sz="1200" dirty="0" smtClean="0"/>
              <a:t>    x2 =  (-b - (b^2 – 4ac)^1/2)/ 2a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DISPLAY x1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DISPLAY x2</a:t>
            </a:r>
          </a:p>
          <a:p>
            <a:r>
              <a:rPr lang="en-GB" sz="1200" dirty="0" smtClean="0"/>
              <a:t>END</a:t>
            </a:r>
          </a:p>
        </p:txBody>
      </p:sp>
      <p:sp>
        <p:nvSpPr>
          <p:cNvPr id="4" name="Oval 3"/>
          <p:cNvSpPr/>
          <p:nvPr/>
        </p:nvSpPr>
        <p:spPr>
          <a:xfrm>
            <a:off x="4243647" y="648393"/>
            <a:ext cx="1288473" cy="2410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Start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56116" y="1136165"/>
            <a:ext cx="1263534" cy="2853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Declare </a:t>
            </a:r>
            <a:r>
              <a:rPr lang="en-GB" sz="1200" dirty="0" err="1" smtClean="0">
                <a:solidFill>
                  <a:schemeClr val="tx1"/>
                </a:solidFill>
              </a:rPr>
              <a:t>a,b,c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4"/>
            <a:endCxn id="5" idx="0"/>
          </p:cNvCxnSpPr>
          <p:nvPr/>
        </p:nvCxnSpPr>
        <p:spPr>
          <a:xfrm flipH="1">
            <a:off x="4887883" y="889462"/>
            <a:ext cx="1" cy="246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ata 9"/>
          <p:cNvSpPr/>
          <p:nvPr/>
        </p:nvSpPr>
        <p:spPr>
          <a:xfrm>
            <a:off x="3919450" y="1598893"/>
            <a:ext cx="1936866" cy="440575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Display “Enter the value for a”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2"/>
            <a:endCxn id="10" idx="1"/>
          </p:cNvCxnSpPr>
          <p:nvPr/>
        </p:nvCxnSpPr>
        <p:spPr>
          <a:xfrm>
            <a:off x="4887883" y="1421476"/>
            <a:ext cx="0" cy="17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ata 15"/>
          <p:cNvSpPr/>
          <p:nvPr/>
        </p:nvSpPr>
        <p:spPr>
          <a:xfrm>
            <a:off x="3919450" y="2202718"/>
            <a:ext cx="1936866" cy="440575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Input a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0" idx="4"/>
            <a:endCxn id="16" idx="1"/>
          </p:cNvCxnSpPr>
          <p:nvPr/>
        </p:nvCxnSpPr>
        <p:spPr>
          <a:xfrm>
            <a:off x="4887883" y="2039468"/>
            <a:ext cx="0" cy="16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ata 22"/>
          <p:cNvSpPr/>
          <p:nvPr/>
        </p:nvSpPr>
        <p:spPr>
          <a:xfrm>
            <a:off x="3919450" y="2806543"/>
            <a:ext cx="1936866" cy="440575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Display “Enter the value for b”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6" idx="4"/>
            <a:endCxn id="23" idx="1"/>
          </p:cNvCxnSpPr>
          <p:nvPr/>
        </p:nvCxnSpPr>
        <p:spPr>
          <a:xfrm>
            <a:off x="4887883" y="2643293"/>
            <a:ext cx="0" cy="16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ata 45"/>
          <p:cNvSpPr/>
          <p:nvPr/>
        </p:nvSpPr>
        <p:spPr>
          <a:xfrm>
            <a:off x="3919450" y="3410368"/>
            <a:ext cx="1936866" cy="440575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Input b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23" idx="4"/>
            <a:endCxn id="46" idx="1"/>
          </p:cNvCxnSpPr>
          <p:nvPr/>
        </p:nvCxnSpPr>
        <p:spPr>
          <a:xfrm>
            <a:off x="4887883" y="3247118"/>
            <a:ext cx="0" cy="16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ata 50"/>
          <p:cNvSpPr/>
          <p:nvPr/>
        </p:nvSpPr>
        <p:spPr>
          <a:xfrm>
            <a:off x="3919450" y="4014193"/>
            <a:ext cx="1936866" cy="440575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Display “Enter the value for c”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46" idx="4"/>
            <a:endCxn id="51" idx="1"/>
          </p:cNvCxnSpPr>
          <p:nvPr/>
        </p:nvCxnSpPr>
        <p:spPr>
          <a:xfrm>
            <a:off x="4887883" y="3850943"/>
            <a:ext cx="0" cy="16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832166" y="4680065"/>
            <a:ext cx="2111433" cy="2909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X1 = (-b + (b^2 – 4ac)^1/2)/ 2a 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1" idx="4"/>
            <a:endCxn id="56" idx="0"/>
          </p:cNvCxnSpPr>
          <p:nvPr/>
        </p:nvCxnSpPr>
        <p:spPr>
          <a:xfrm>
            <a:off x="4887883" y="4454768"/>
            <a:ext cx="0" cy="22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832166" y="5156194"/>
            <a:ext cx="2111433" cy="2909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X2 = (-b - (b^2 – 4ac)^1/2)/ 2a 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stCxn id="56" idx="2"/>
            <a:endCxn id="61" idx="0"/>
          </p:cNvCxnSpPr>
          <p:nvPr/>
        </p:nvCxnSpPr>
        <p:spPr>
          <a:xfrm>
            <a:off x="4887883" y="4971011"/>
            <a:ext cx="0" cy="18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Data 65"/>
          <p:cNvSpPr/>
          <p:nvPr/>
        </p:nvSpPr>
        <p:spPr>
          <a:xfrm>
            <a:off x="3919449" y="5632324"/>
            <a:ext cx="1936866" cy="25539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Display x1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>
            <a:stCxn id="61" idx="2"/>
            <a:endCxn id="66" idx="1"/>
          </p:cNvCxnSpPr>
          <p:nvPr/>
        </p:nvCxnSpPr>
        <p:spPr>
          <a:xfrm flipH="1">
            <a:off x="4887882" y="5447140"/>
            <a:ext cx="1" cy="18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Data 71"/>
          <p:cNvSpPr/>
          <p:nvPr/>
        </p:nvSpPr>
        <p:spPr>
          <a:xfrm>
            <a:off x="3919449" y="6162205"/>
            <a:ext cx="1936866" cy="241754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Display x2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66" idx="4"/>
            <a:endCxn id="72" idx="1"/>
          </p:cNvCxnSpPr>
          <p:nvPr/>
        </p:nvCxnSpPr>
        <p:spPr>
          <a:xfrm>
            <a:off x="4887882" y="5887716"/>
            <a:ext cx="0" cy="27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243645" y="6616931"/>
            <a:ext cx="1288473" cy="2410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End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72" idx="4"/>
            <a:endCxn id="26" idx="0"/>
          </p:cNvCxnSpPr>
          <p:nvPr/>
        </p:nvCxnSpPr>
        <p:spPr>
          <a:xfrm>
            <a:off x="4887882" y="6403959"/>
            <a:ext cx="0" cy="212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1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24196" y="648393"/>
                <a:ext cx="2543696" cy="435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 smtClean="0"/>
                  <a:t>BEGIN</a:t>
                </a:r>
              </a:p>
              <a:p>
                <a:r>
                  <a:rPr lang="en-GB" sz="1000" dirty="0"/>
                  <a:t> </a:t>
                </a:r>
                <a:r>
                  <a:rPr lang="en-GB" sz="1000" dirty="0" smtClean="0"/>
                  <a:t>   DECLARE </a:t>
                </a:r>
                <a:r>
                  <a:rPr lang="en-GB" sz="1000" dirty="0" err="1" smtClean="0"/>
                  <a:t>a,b,c</a:t>
                </a:r>
                <a:r>
                  <a:rPr lang="en-GB" sz="1000" dirty="0" smtClean="0"/>
                  <a:t>: INTEGER</a:t>
                </a:r>
              </a:p>
              <a:p>
                <a:r>
                  <a:rPr lang="en-GB" sz="1000" dirty="0"/>
                  <a:t> </a:t>
                </a:r>
                <a:r>
                  <a:rPr lang="en-GB" sz="1000" dirty="0" smtClean="0"/>
                  <a:t>   DISPLAY “Enter the value for </a:t>
                </a:r>
                <a:r>
                  <a:rPr lang="en-GB" sz="1000" dirty="0" smtClean="0"/>
                  <a:t>A= </a:t>
                </a:r>
                <a:r>
                  <a:rPr lang="en-GB" sz="1000" dirty="0" smtClean="0"/>
                  <a:t>“</a:t>
                </a:r>
              </a:p>
              <a:p>
                <a:r>
                  <a:rPr lang="en-GB" sz="1000" dirty="0"/>
                  <a:t> </a:t>
                </a:r>
                <a:r>
                  <a:rPr lang="en-GB" sz="1000" dirty="0" smtClean="0"/>
                  <a:t>   INPUT </a:t>
                </a:r>
                <a:r>
                  <a:rPr lang="en-GB" sz="1000" dirty="0" smtClean="0"/>
                  <a:t>A</a:t>
                </a:r>
                <a:endParaRPr lang="en-GB" sz="1000" dirty="0" smtClean="0"/>
              </a:p>
              <a:p>
                <a:r>
                  <a:rPr lang="en-GB" sz="1000" dirty="0"/>
                  <a:t> </a:t>
                </a:r>
                <a:r>
                  <a:rPr lang="en-GB" sz="1000" dirty="0" smtClean="0"/>
                  <a:t>   DISPLAY “Enter the value for </a:t>
                </a:r>
                <a:r>
                  <a:rPr lang="en-GB" sz="1000" dirty="0"/>
                  <a:t>B</a:t>
                </a:r>
                <a:r>
                  <a:rPr lang="en-GB" sz="1000" dirty="0" smtClean="0"/>
                  <a:t>= </a:t>
                </a:r>
                <a:r>
                  <a:rPr lang="en-GB" sz="1000" dirty="0" smtClean="0"/>
                  <a:t>“</a:t>
                </a:r>
              </a:p>
              <a:p>
                <a:r>
                  <a:rPr lang="en-GB" sz="1000" dirty="0" smtClean="0"/>
                  <a:t>    INPUT </a:t>
                </a:r>
                <a:r>
                  <a:rPr lang="en-GB" sz="1000" dirty="0" smtClean="0"/>
                  <a:t>B</a:t>
                </a:r>
                <a:endParaRPr lang="en-GB" sz="1000" dirty="0" smtClean="0"/>
              </a:p>
              <a:p>
                <a:r>
                  <a:rPr lang="en-GB" sz="1000" dirty="0" smtClean="0"/>
                  <a:t>    DISPLAY “Enter the value for </a:t>
                </a:r>
                <a:r>
                  <a:rPr lang="en-GB" sz="1000" dirty="0" smtClean="0"/>
                  <a:t>C= “</a:t>
                </a:r>
              </a:p>
              <a:p>
                <a:r>
                  <a:rPr lang="en-GB" sz="1000" dirty="0"/>
                  <a:t> </a:t>
                </a:r>
                <a:r>
                  <a:rPr lang="en-GB" sz="1000" dirty="0" smtClean="0"/>
                  <a:t>   INPUT C</a:t>
                </a:r>
              </a:p>
              <a:p>
                <a:r>
                  <a:rPr lang="en-GB" sz="1000" dirty="0"/>
                  <a:t> </a:t>
                </a:r>
                <a:r>
                  <a:rPr lang="en-GB" sz="1000" dirty="0" smtClean="0"/>
                  <a:t>   DISPLAY “Enter the value for D=“ </a:t>
                </a:r>
              </a:p>
              <a:p>
                <a:r>
                  <a:rPr lang="en-GB" sz="1000" dirty="0"/>
                  <a:t> </a:t>
                </a:r>
                <a:r>
                  <a:rPr lang="en-GB" sz="1000" dirty="0" smtClean="0"/>
                  <a:t>   INPUT D</a:t>
                </a:r>
              </a:p>
              <a:p>
                <a:r>
                  <a:rPr lang="en-GB" sz="1000" dirty="0" smtClean="0"/>
                  <a:t>    COMPUTE a1= B/A</a:t>
                </a:r>
                <a:br>
                  <a:rPr lang="en-GB" sz="1000" dirty="0" smtClean="0"/>
                </a:br>
                <a:r>
                  <a:rPr lang="en-GB" sz="1000" dirty="0" smtClean="0"/>
                  <a:t>    COMPUTE a2=C/A</a:t>
                </a:r>
              </a:p>
              <a:p>
                <a:r>
                  <a:rPr lang="en-GB" sz="1000" dirty="0"/>
                  <a:t> </a:t>
                </a:r>
                <a:r>
                  <a:rPr lang="en-GB" sz="1000" dirty="0" smtClean="0"/>
                  <a:t>   COMPUTE a3=D/A</a:t>
                </a:r>
              </a:p>
              <a:p>
                <a:endParaRPr lang="en-GB" sz="1000" dirty="0"/>
              </a:p>
              <a:p>
                <a:r>
                  <a:rPr lang="en-GB" sz="1000" dirty="0" smtClean="0"/>
                  <a:t>    COMPUTE Q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GB" sz="1000" dirty="0" smtClean="0"/>
              </a:p>
              <a:p>
                <a:r>
                  <a:rPr lang="en-GB" sz="1000" dirty="0" smtClean="0"/>
                  <a:t>    COMPUTE R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−27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 −2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54</m:t>
                        </m:r>
                      </m:den>
                    </m:f>
                  </m:oMath>
                </a14:m>
                <a:endParaRPr lang="en-GB" sz="1000" dirty="0" smtClean="0"/>
              </a:p>
              <a:p>
                <a:r>
                  <a:rPr lang="en-GB" sz="1000" dirty="0"/>
                  <a:t> </a:t>
                </a:r>
                <a:r>
                  <a:rPr lang="en-GB" sz="1000" dirty="0" smtClean="0"/>
                  <a:t>   COMPUTE S =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GB" sz="100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ad>
                          <m:radPr>
                            <m:degHide m:val="on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p>
                              <m:sSup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rad>
                  </m:oMath>
                </a14:m>
                <a:endParaRPr lang="en-US" sz="1000" dirty="0" smtClean="0"/>
              </a:p>
              <a:p>
                <a:r>
                  <a:rPr lang="en-GB" sz="1000" dirty="0"/>
                  <a:t>    COMPUTE T = </a:t>
                </a:r>
                <a:r>
                  <a:rPr lang="en-GB" sz="1000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GB" sz="10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1000" i="1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p>
                              <m:sSup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rad>
                  </m:oMath>
                </a14:m>
                <a:endParaRPr lang="en-GB" sz="1000" dirty="0" smtClean="0"/>
              </a:p>
              <a:p>
                <a:r>
                  <a:rPr lang="en-GB" sz="1000" dirty="0"/>
                  <a:t> </a:t>
                </a:r>
                <a:r>
                  <a:rPr lang="en-GB" sz="1000" dirty="0" smtClean="0"/>
                  <a:t>   COMPUTE x1 = S + T 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sz="1000" dirty="0" smtClean="0"/>
              </a:p>
              <a:p>
                <a:r>
                  <a:rPr lang="en-GB" sz="1000" dirty="0"/>
                  <a:t> </a:t>
                </a:r>
                <a:r>
                  <a:rPr lang="en-GB" sz="1000" dirty="0" smtClean="0"/>
                  <a:t>   x1 = (-b + (b^2 – 4ac)^1/2)/ 2a</a:t>
                </a:r>
              </a:p>
              <a:p>
                <a:r>
                  <a:rPr lang="en-GB" sz="1000" dirty="0" smtClean="0"/>
                  <a:t>    x2 =  (-b - (b^2 – 4ac)^1/2)/ 2a</a:t>
                </a:r>
              </a:p>
              <a:p>
                <a:r>
                  <a:rPr lang="en-GB" sz="1000" dirty="0"/>
                  <a:t> </a:t>
                </a:r>
                <a:r>
                  <a:rPr lang="en-GB" sz="1000" dirty="0" smtClean="0"/>
                  <a:t>   DISPLAY x1</a:t>
                </a:r>
              </a:p>
              <a:p>
                <a:r>
                  <a:rPr lang="en-GB" sz="1000" dirty="0"/>
                  <a:t> </a:t>
                </a:r>
                <a:r>
                  <a:rPr lang="en-GB" sz="1000" dirty="0" smtClean="0"/>
                  <a:t>   DISPLAY x2</a:t>
                </a:r>
              </a:p>
              <a:p>
                <a:r>
                  <a:rPr lang="en-GB" sz="1000" dirty="0" smtClean="0"/>
                  <a:t>END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6" y="648393"/>
                <a:ext cx="2543696" cy="43540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38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423" y="148281"/>
            <a:ext cx="2603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3. Find the largest of three numbers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329514" y="700216"/>
            <a:ext cx="27102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BEGIN</a:t>
            </a:r>
          </a:p>
          <a:p>
            <a:r>
              <a:rPr lang="en-US" sz="1200" dirty="0" smtClean="0"/>
              <a:t>    OUTPUT “Enter the value for a= “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INPUT a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OUTPUT “Enter the value for b=“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INPUT b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OUTPUT “Enter the value for c=“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INPUT c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IF a &gt; b and a&gt;c THEN</a:t>
            </a:r>
          </a:p>
          <a:p>
            <a:r>
              <a:rPr lang="en-US" sz="1200" dirty="0" smtClean="0"/>
              <a:t>        DISPLAY “a is the largest”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IF b&gt;a and b&gt;c THEN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DISPLAY “b is the largest”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IF c&gt;b and c &gt;a THEN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DISPLAY “c is the largest”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ENDIF</a:t>
            </a:r>
          </a:p>
          <a:p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4" name="Oval 3"/>
          <p:cNvSpPr/>
          <p:nvPr/>
        </p:nvSpPr>
        <p:spPr>
          <a:xfrm>
            <a:off x="4959178" y="148281"/>
            <a:ext cx="889687" cy="2255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Start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lowchart: Data 4"/>
          <p:cNvSpPr/>
          <p:nvPr/>
        </p:nvSpPr>
        <p:spPr>
          <a:xfrm>
            <a:off x="4477264" y="550903"/>
            <a:ext cx="1853514" cy="280087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Output “Enter the value for a”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4"/>
            <a:endCxn id="5" idx="1"/>
          </p:cNvCxnSpPr>
          <p:nvPr/>
        </p:nvCxnSpPr>
        <p:spPr>
          <a:xfrm flipH="1">
            <a:off x="5404021" y="373790"/>
            <a:ext cx="1" cy="17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ata 7"/>
          <p:cNvSpPr/>
          <p:nvPr/>
        </p:nvSpPr>
        <p:spPr>
          <a:xfrm>
            <a:off x="4291913" y="1008103"/>
            <a:ext cx="1853514" cy="22757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Input a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4"/>
            <a:endCxn id="8" idx="0"/>
          </p:cNvCxnSpPr>
          <p:nvPr/>
        </p:nvCxnSpPr>
        <p:spPr>
          <a:xfrm>
            <a:off x="5404021" y="830990"/>
            <a:ext cx="0" cy="17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ata 26"/>
          <p:cNvSpPr/>
          <p:nvPr/>
        </p:nvSpPr>
        <p:spPr>
          <a:xfrm>
            <a:off x="4291913" y="1412788"/>
            <a:ext cx="1853514" cy="280087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Output “Enter the value for b”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8" idx="4"/>
            <a:endCxn id="27" idx="1"/>
          </p:cNvCxnSpPr>
          <p:nvPr/>
        </p:nvCxnSpPr>
        <p:spPr>
          <a:xfrm>
            <a:off x="5218670" y="1235675"/>
            <a:ext cx="0" cy="17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ata 35"/>
          <p:cNvSpPr/>
          <p:nvPr/>
        </p:nvSpPr>
        <p:spPr>
          <a:xfrm>
            <a:off x="4291913" y="1869988"/>
            <a:ext cx="1853514" cy="22757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Input b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7" idx="4"/>
            <a:endCxn id="36" idx="1"/>
          </p:cNvCxnSpPr>
          <p:nvPr/>
        </p:nvCxnSpPr>
        <p:spPr>
          <a:xfrm>
            <a:off x="5218670" y="1692875"/>
            <a:ext cx="0" cy="17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Data 41"/>
          <p:cNvSpPr/>
          <p:nvPr/>
        </p:nvSpPr>
        <p:spPr>
          <a:xfrm>
            <a:off x="4291913" y="2274673"/>
            <a:ext cx="1853514" cy="280087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Output “Enter the value for c”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36" idx="4"/>
            <a:endCxn id="42" idx="1"/>
          </p:cNvCxnSpPr>
          <p:nvPr/>
        </p:nvCxnSpPr>
        <p:spPr>
          <a:xfrm>
            <a:off x="5218670" y="2097560"/>
            <a:ext cx="0" cy="17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ata 45"/>
          <p:cNvSpPr/>
          <p:nvPr/>
        </p:nvSpPr>
        <p:spPr>
          <a:xfrm>
            <a:off x="4291913" y="2731873"/>
            <a:ext cx="1853514" cy="22757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Input 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42" idx="4"/>
            <a:endCxn id="46" idx="1"/>
          </p:cNvCxnSpPr>
          <p:nvPr/>
        </p:nvCxnSpPr>
        <p:spPr>
          <a:xfrm>
            <a:off x="5218670" y="2554760"/>
            <a:ext cx="0" cy="17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ecision 50"/>
          <p:cNvSpPr/>
          <p:nvPr/>
        </p:nvSpPr>
        <p:spPr>
          <a:xfrm>
            <a:off x="4662616" y="3136558"/>
            <a:ext cx="1112108" cy="749643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If a&gt;b and a&gt;c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46" idx="4"/>
            <a:endCxn id="51" idx="0"/>
          </p:cNvCxnSpPr>
          <p:nvPr/>
        </p:nvCxnSpPr>
        <p:spPr>
          <a:xfrm>
            <a:off x="5218670" y="2959445"/>
            <a:ext cx="0" cy="17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3"/>
            <a:endCxn id="59" idx="2"/>
          </p:cNvCxnSpPr>
          <p:nvPr/>
        </p:nvCxnSpPr>
        <p:spPr>
          <a:xfrm flipV="1">
            <a:off x="5774724" y="3511379"/>
            <a:ext cx="2290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Data 58"/>
          <p:cNvSpPr/>
          <p:nvPr/>
        </p:nvSpPr>
        <p:spPr>
          <a:xfrm>
            <a:off x="5848865" y="3371335"/>
            <a:ext cx="1548713" cy="280087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Output “a is the largest”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574691" y="3398623"/>
            <a:ext cx="889687" cy="2255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59" idx="5"/>
            <a:endCxn id="64" idx="2"/>
          </p:cNvCxnSpPr>
          <p:nvPr/>
        </p:nvCxnSpPr>
        <p:spPr>
          <a:xfrm flipV="1">
            <a:off x="7242707" y="3511378"/>
            <a:ext cx="3319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634681" y="3275512"/>
            <a:ext cx="42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cxnSp>
        <p:nvCxnSpPr>
          <p:cNvPr id="71" name="Straight Arrow Connector 70"/>
          <p:cNvCxnSpPr>
            <a:stCxn id="51" idx="2"/>
            <a:endCxn id="74" idx="0"/>
          </p:cNvCxnSpPr>
          <p:nvPr/>
        </p:nvCxnSpPr>
        <p:spPr>
          <a:xfrm>
            <a:off x="5218670" y="3886201"/>
            <a:ext cx="0" cy="17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Decision 73"/>
          <p:cNvSpPr/>
          <p:nvPr/>
        </p:nvSpPr>
        <p:spPr>
          <a:xfrm>
            <a:off x="4662616" y="4063314"/>
            <a:ext cx="1112108" cy="749643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If b&gt;b and b&gt;c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stCxn id="74" idx="3"/>
            <a:endCxn id="78" idx="2"/>
          </p:cNvCxnSpPr>
          <p:nvPr/>
        </p:nvCxnSpPr>
        <p:spPr>
          <a:xfrm flipV="1">
            <a:off x="5774724" y="4438135"/>
            <a:ext cx="2290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Data 77"/>
          <p:cNvSpPr/>
          <p:nvPr/>
        </p:nvSpPr>
        <p:spPr>
          <a:xfrm>
            <a:off x="5848864" y="4298091"/>
            <a:ext cx="1548713" cy="280087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Output “b is the largest”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>
            <a:stCxn id="78" idx="5"/>
            <a:endCxn id="84" idx="2"/>
          </p:cNvCxnSpPr>
          <p:nvPr/>
        </p:nvCxnSpPr>
        <p:spPr>
          <a:xfrm flipV="1">
            <a:off x="7242706" y="4438134"/>
            <a:ext cx="3319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7574690" y="4325379"/>
            <a:ext cx="889687" cy="2255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>
            <a:stCxn id="74" idx="2"/>
            <a:endCxn id="91" idx="0"/>
          </p:cNvCxnSpPr>
          <p:nvPr/>
        </p:nvCxnSpPr>
        <p:spPr>
          <a:xfrm>
            <a:off x="5218670" y="4812957"/>
            <a:ext cx="0" cy="17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Decision 90"/>
          <p:cNvSpPr/>
          <p:nvPr/>
        </p:nvSpPr>
        <p:spPr>
          <a:xfrm>
            <a:off x="4662616" y="4990070"/>
            <a:ext cx="1112108" cy="749643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If c&gt;b and c&gt;a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>
            <a:stCxn id="91" idx="3"/>
            <a:endCxn id="96" idx="2"/>
          </p:cNvCxnSpPr>
          <p:nvPr/>
        </p:nvCxnSpPr>
        <p:spPr>
          <a:xfrm flipV="1">
            <a:off x="5774724" y="5364891"/>
            <a:ext cx="2693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Data 95"/>
          <p:cNvSpPr/>
          <p:nvPr/>
        </p:nvSpPr>
        <p:spPr>
          <a:xfrm>
            <a:off x="5889229" y="5224847"/>
            <a:ext cx="1548713" cy="280087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Output “c is the largest”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7574690" y="5252135"/>
            <a:ext cx="889687" cy="2255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/>
          <p:cNvCxnSpPr>
            <a:stCxn id="96" idx="5"/>
            <a:endCxn id="99" idx="2"/>
          </p:cNvCxnSpPr>
          <p:nvPr/>
        </p:nvCxnSpPr>
        <p:spPr>
          <a:xfrm flipV="1">
            <a:off x="7283071" y="5364890"/>
            <a:ext cx="291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773826" y="5908071"/>
            <a:ext cx="889687" cy="2255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/>
          <p:cNvCxnSpPr>
            <a:stCxn id="91" idx="2"/>
            <a:endCxn id="104" idx="0"/>
          </p:cNvCxnSpPr>
          <p:nvPr/>
        </p:nvCxnSpPr>
        <p:spPr>
          <a:xfrm>
            <a:off x="5218670" y="5739713"/>
            <a:ext cx="0" cy="16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21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183" y="127686"/>
            <a:ext cx="2660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4. Find the GCD and LCM of two numbers.</a:t>
            </a:r>
          </a:p>
          <a:p>
            <a:r>
              <a:rPr lang="en-US" sz="1100" dirty="0"/>
              <a:t>	</a:t>
            </a:r>
            <a:r>
              <a:rPr lang="en-US" sz="1100" dirty="0" smtClean="0"/>
              <a:t>(GCD)</a:t>
            </a:r>
            <a:endParaRPr 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-65922" y="475293"/>
            <a:ext cx="261551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BEGIN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DISPLAY “Enter the value for a=“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INPUT a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DISPLAY “Enter the value for b=“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INPUT b</a:t>
            </a:r>
          </a:p>
          <a:p>
            <a:r>
              <a:rPr lang="en-US" sz="1000" dirty="0" smtClean="0"/>
              <a:t>    DECLARE d : INTEGER</a:t>
            </a:r>
          </a:p>
          <a:p>
            <a:r>
              <a:rPr lang="en-US" sz="1000" dirty="0" smtClean="0"/>
              <a:t>    IF a &gt; b THEN</a:t>
            </a:r>
          </a:p>
          <a:p>
            <a:r>
              <a:rPr lang="en-US" sz="1000" dirty="0" smtClean="0"/>
              <a:t>        d = a – b</a:t>
            </a:r>
          </a:p>
          <a:p>
            <a:r>
              <a:rPr lang="en-US" sz="1000" dirty="0" smtClean="0"/>
              <a:t>        </a:t>
            </a:r>
            <a:r>
              <a:rPr lang="en-US" sz="1000" dirty="0"/>
              <a:t> IF (a mod d) and (b mod d) = 0 THEN</a:t>
            </a:r>
          </a:p>
          <a:p>
            <a:r>
              <a:rPr lang="en-US" sz="1000" dirty="0"/>
              <a:t>        </a:t>
            </a:r>
            <a:r>
              <a:rPr lang="en-US" sz="1000" dirty="0" smtClean="0"/>
              <a:t>    DISPLAY </a:t>
            </a:r>
            <a:r>
              <a:rPr lang="en-US" sz="1000" dirty="0"/>
              <a:t>“d is the HCF”</a:t>
            </a:r>
          </a:p>
          <a:p>
            <a:r>
              <a:rPr lang="en-US" sz="1000" dirty="0"/>
              <a:t>    </a:t>
            </a:r>
            <a:r>
              <a:rPr lang="en-US" sz="1000" dirty="0" smtClean="0"/>
              <a:t>     ELSE</a:t>
            </a:r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smtClean="0"/>
              <a:t>    c </a:t>
            </a:r>
            <a:r>
              <a:rPr lang="en-US" sz="1000" dirty="0"/>
              <a:t>= d</a:t>
            </a:r>
          </a:p>
          <a:p>
            <a:r>
              <a:rPr lang="en-US" sz="1000" dirty="0"/>
              <a:t>        </a:t>
            </a:r>
            <a:r>
              <a:rPr lang="en-US" sz="1000" dirty="0" smtClean="0"/>
              <a:t>    WHILE </a:t>
            </a:r>
            <a:r>
              <a:rPr lang="en-US" sz="1000" dirty="0"/>
              <a:t>c !=0</a:t>
            </a:r>
          </a:p>
          <a:p>
            <a:r>
              <a:rPr lang="en-US" sz="1000" dirty="0"/>
              <a:t>            </a:t>
            </a:r>
            <a:r>
              <a:rPr lang="en-US" sz="1000" dirty="0" smtClean="0"/>
              <a:t>    IF </a:t>
            </a:r>
            <a:r>
              <a:rPr lang="en-US" sz="1000" dirty="0"/>
              <a:t>(a mod c) and (b mod c) = 0 THEN </a:t>
            </a:r>
          </a:p>
          <a:p>
            <a:r>
              <a:rPr lang="en-US" sz="1000" dirty="0"/>
              <a:t>                </a:t>
            </a:r>
            <a:r>
              <a:rPr lang="en-US" sz="1000" dirty="0" smtClean="0"/>
              <a:t>    DISPLAY </a:t>
            </a:r>
            <a:r>
              <a:rPr lang="en-US" sz="1000" dirty="0"/>
              <a:t>“c is the HCF”</a:t>
            </a:r>
          </a:p>
          <a:p>
            <a:r>
              <a:rPr lang="en-US" sz="1000" dirty="0"/>
              <a:t>                </a:t>
            </a:r>
            <a:r>
              <a:rPr lang="en-US" sz="1000" dirty="0" smtClean="0"/>
              <a:t>    END</a:t>
            </a:r>
            <a:endParaRPr lang="en-US" sz="1000" dirty="0"/>
          </a:p>
          <a:p>
            <a:r>
              <a:rPr lang="en-US" sz="1000" dirty="0"/>
              <a:t>            </a:t>
            </a:r>
            <a:r>
              <a:rPr lang="en-US" sz="1000" dirty="0" smtClean="0"/>
              <a:t>    ELSE</a:t>
            </a:r>
            <a:endParaRPr lang="en-US" sz="1000" dirty="0"/>
          </a:p>
          <a:p>
            <a:r>
              <a:rPr lang="en-US" sz="1000" dirty="0"/>
              <a:t>                </a:t>
            </a:r>
            <a:r>
              <a:rPr lang="en-US" sz="1000" dirty="0" smtClean="0"/>
              <a:t>    DECREMENT </a:t>
            </a:r>
            <a:r>
              <a:rPr lang="en-US" sz="1000" dirty="0"/>
              <a:t>c by 1</a:t>
            </a:r>
          </a:p>
          <a:p>
            <a:r>
              <a:rPr lang="en-US" sz="1000" dirty="0"/>
              <a:t>           </a:t>
            </a:r>
            <a:r>
              <a:rPr lang="en-US" sz="1000" dirty="0" smtClean="0"/>
              <a:t>     ENDIF</a:t>
            </a:r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smtClean="0"/>
              <a:t>    ENDWHILE</a:t>
            </a:r>
            <a:endParaRPr lang="en-US" sz="1000" dirty="0"/>
          </a:p>
          <a:p>
            <a:r>
              <a:rPr lang="en-US" sz="1000" dirty="0"/>
              <a:t>    </a:t>
            </a:r>
            <a:r>
              <a:rPr lang="en-US" sz="1000" dirty="0" smtClean="0"/>
              <a:t>    ENDIF</a:t>
            </a:r>
          </a:p>
          <a:p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  ELSE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d = b – a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</a:t>
            </a:r>
            <a:r>
              <a:rPr lang="en-US" sz="1000" dirty="0"/>
              <a:t>IF (a mod d) and (b mod d) = 0 THEN</a:t>
            </a:r>
          </a:p>
          <a:p>
            <a:r>
              <a:rPr lang="en-US" sz="1000" dirty="0"/>
              <a:t>            DISPLAY “d is the HCF”</a:t>
            </a:r>
          </a:p>
          <a:p>
            <a:r>
              <a:rPr lang="en-US" sz="1000" dirty="0"/>
              <a:t>        </a:t>
            </a:r>
            <a:r>
              <a:rPr lang="en-US" sz="1000" dirty="0" smtClean="0"/>
              <a:t>ELSE</a:t>
            </a:r>
            <a:endParaRPr lang="en-US" sz="1000" dirty="0"/>
          </a:p>
          <a:p>
            <a:r>
              <a:rPr lang="en-US" sz="1000" dirty="0"/>
              <a:t>            c = d</a:t>
            </a:r>
          </a:p>
          <a:p>
            <a:r>
              <a:rPr lang="en-US" sz="1000" dirty="0"/>
              <a:t>            WHILE c !=0</a:t>
            </a:r>
          </a:p>
          <a:p>
            <a:r>
              <a:rPr lang="en-US" sz="1000" dirty="0"/>
              <a:t>                IF (a mod c) and (b mod c) = 0 THEN </a:t>
            </a:r>
          </a:p>
          <a:p>
            <a:r>
              <a:rPr lang="en-US" sz="1000" dirty="0"/>
              <a:t>                    DISPLAY “c is the HCF”</a:t>
            </a:r>
          </a:p>
          <a:p>
            <a:r>
              <a:rPr lang="en-US" sz="1000" dirty="0"/>
              <a:t>                    END</a:t>
            </a:r>
          </a:p>
          <a:p>
            <a:r>
              <a:rPr lang="en-US" sz="1000" dirty="0"/>
              <a:t>                ELSE</a:t>
            </a:r>
          </a:p>
          <a:p>
            <a:r>
              <a:rPr lang="en-US" sz="1000" dirty="0"/>
              <a:t>                    DECREMENT c by 1</a:t>
            </a:r>
          </a:p>
          <a:p>
            <a:r>
              <a:rPr lang="en-US" sz="1000" dirty="0"/>
              <a:t>                ENDIF</a:t>
            </a:r>
          </a:p>
          <a:p>
            <a:r>
              <a:rPr lang="en-US" sz="1000" dirty="0"/>
              <a:t>            ENDWHILE</a:t>
            </a:r>
          </a:p>
          <a:p>
            <a:r>
              <a:rPr lang="en-US" sz="1000" dirty="0"/>
              <a:t>        </a:t>
            </a:r>
            <a:r>
              <a:rPr lang="en-US" sz="1000" dirty="0" smtClean="0"/>
              <a:t>ENDIF</a:t>
            </a:r>
          </a:p>
          <a:p>
            <a:r>
              <a:rPr lang="en-US" sz="1000" dirty="0" smtClean="0"/>
              <a:t>        </a:t>
            </a:r>
          </a:p>
          <a:p>
            <a:r>
              <a:rPr lang="en-US" sz="1000" dirty="0" smtClean="0"/>
              <a:t>    ENDIF</a:t>
            </a:r>
          </a:p>
          <a:p>
            <a:r>
              <a:rPr lang="en-US" sz="1000" dirty="0" smtClean="0"/>
              <a:t>END</a:t>
            </a:r>
          </a:p>
        </p:txBody>
      </p:sp>
      <p:sp>
        <p:nvSpPr>
          <p:cNvPr id="4" name="Oval 3"/>
          <p:cNvSpPr/>
          <p:nvPr/>
        </p:nvSpPr>
        <p:spPr>
          <a:xfrm>
            <a:off x="6903308" y="147280"/>
            <a:ext cx="1021492" cy="2224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Start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lowchart: Data 4"/>
          <p:cNvSpPr/>
          <p:nvPr/>
        </p:nvSpPr>
        <p:spPr>
          <a:xfrm>
            <a:off x="6590270" y="560173"/>
            <a:ext cx="1647567" cy="28008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Display “Enter the value for a”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4"/>
            <a:endCxn id="5" idx="1"/>
          </p:cNvCxnSpPr>
          <p:nvPr/>
        </p:nvCxnSpPr>
        <p:spPr>
          <a:xfrm>
            <a:off x="7414054" y="369702"/>
            <a:ext cx="0" cy="190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ata 7"/>
          <p:cNvSpPr/>
          <p:nvPr/>
        </p:nvSpPr>
        <p:spPr>
          <a:xfrm>
            <a:off x="6590269" y="973064"/>
            <a:ext cx="1647567" cy="159519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Input a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4"/>
            <a:endCxn id="8" idx="1"/>
          </p:cNvCxnSpPr>
          <p:nvPr/>
        </p:nvCxnSpPr>
        <p:spPr>
          <a:xfrm flipH="1">
            <a:off x="7414053" y="840259"/>
            <a:ext cx="1" cy="13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ata 15"/>
          <p:cNvSpPr/>
          <p:nvPr/>
        </p:nvSpPr>
        <p:spPr>
          <a:xfrm>
            <a:off x="6590268" y="1280861"/>
            <a:ext cx="1647567" cy="28008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Display “Enter the value for b”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4"/>
            <a:endCxn id="16" idx="1"/>
          </p:cNvCxnSpPr>
          <p:nvPr/>
        </p:nvCxnSpPr>
        <p:spPr>
          <a:xfrm flipH="1">
            <a:off x="7414052" y="1132583"/>
            <a:ext cx="1" cy="148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ata 20"/>
          <p:cNvSpPr/>
          <p:nvPr/>
        </p:nvSpPr>
        <p:spPr>
          <a:xfrm>
            <a:off x="6590267" y="1716850"/>
            <a:ext cx="1647567" cy="144663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Input b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6" idx="4"/>
            <a:endCxn id="21" idx="1"/>
          </p:cNvCxnSpPr>
          <p:nvPr/>
        </p:nvCxnSpPr>
        <p:spPr>
          <a:xfrm flipH="1">
            <a:off x="7414051" y="1560947"/>
            <a:ext cx="1" cy="15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792093" y="2009174"/>
            <a:ext cx="1243914" cy="274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Declare d: Integer 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1" idx="4"/>
            <a:endCxn id="29" idx="0"/>
          </p:cNvCxnSpPr>
          <p:nvPr/>
        </p:nvCxnSpPr>
        <p:spPr>
          <a:xfrm flipH="1">
            <a:off x="7414050" y="1861513"/>
            <a:ext cx="1" cy="14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ecision 33"/>
          <p:cNvSpPr/>
          <p:nvPr/>
        </p:nvSpPr>
        <p:spPr>
          <a:xfrm>
            <a:off x="6893008" y="2431444"/>
            <a:ext cx="1042083" cy="61783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If a&gt;b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29" idx="2"/>
            <a:endCxn id="34" idx="0"/>
          </p:cNvCxnSpPr>
          <p:nvPr/>
        </p:nvCxnSpPr>
        <p:spPr>
          <a:xfrm>
            <a:off x="7414050" y="2283783"/>
            <a:ext cx="0" cy="14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1"/>
            <a:endCxn id="44" idx="3"/>
          </p:cNvCxnSpPr>
          <p:nvPr/>
        </p:nvCxnSpPr>
        <p:spPr>
          <a:xfrm flipH="1" flipV="1">
            <a:off x="6590265" y="2738104"/>
            <a:ext cx="302743" cy="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3"/>
            <a:endCxn id="118" idx="1"/>
          </p:cNvCxnSpPr>
          <p:nvPr/>
        </p:nvCxnSpPr>
        <p:spPr>
          <a:xfrm flipV="1">
            <a:off x="7935091" y="2738104"/>
            <a:ext cx="302742" cy="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346351" y="2600799"/>
            <a:ext cx="1243914" cy="274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 = a -b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55257" y="2546875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7849627" y="2546874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False</a:t>
            </a:r>
            <a:endParaRPr lang="en-US" sz="1000" dirty="0"/>
          </a:p>
        </p:txBody>
      </p:sp>
      <p:sp>
        <p:nvSpPr>
          <p:cNvPr id="48" name="Flowchart: Decision 47"/>
          <p:cNvSpPr/>
          <p:nvPr/>
        </p:nvSpPr>
        <p:spPr>
          <a:xfrm>
            <a:off x="5111573" y="3049282"/>
            <a:ext cx="1713470" cy="64188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If (a mod d) and (b mod d) = 0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4" idx="2"/>
            <a:endCxn id="48" idx="0"/>
          </p:cNvCxnSpPr>
          <p:nvPr/>
        </p:nvCxnSpPr>
        <p:spPr>
          <a:xfrm>
            <a:off x="5968308" y="2875408"/>
            <a:ext cx="0" cy="17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8" idx="1"/>
            <a:endCxn id="55" idx="5"/>
          </p:cNvCxnSpPr>
          <p:nvPr/>
        </p:nvCxnSpPr>
        <p:spPr>
          <a:xfrm flipH="1" flipV="1">
            <a:off x="4692678" y="3370225"/>
            <a:ext cx="4188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Data 54"/>
          <p:cNvSpPr/>
          <p:nvPr/>
        </p:nvSpPr>
        <p:spPr>
          <a:xfrm>
            <a:off x="3443396" y="3230182"/>
            <a:ext cx="1388091" cy="28008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Display “d is the HCF”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3826474" y="3663394"/>
            <a:ext cx="626074" cy="2224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55" idx="4"/>
            <a:endCxn id="59" idx="0"/>
          </p:cNvCxnSpPr>
          <p:nvPr/>
        </p:nvCxnSpPr>
        <p:spPr>
          <a:xfrm>
            <a:off x="4137442" y="3510268"/>
            <a:ext cx="2069" cy="153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8" idx="2"/>
            <a:endCxn id="68" idx="0"/>
          </p:cNvCxnSpPr>
          <p:nvPr/>
        </p:nvCxnSpPr>
        <p:spPr>
          <a:xfrm>
            <a:off x="5968308" y="3691169"/>
            <a:ext cx="0" cy="17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346351" y="3865044"/>
            <a:ext cx="1243914" cy="171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 = 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Flowchart: Decision 70"/>
          <p:cNvSpPr/>
          <p:nvPr/>
        </p:nvSpPr>
        <p:spPr>
          <a:xfrm>
            <a:off x="5447266" y="4233000"/>
            <a:ext cx="1042083" cy="61783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While c !=0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>
            <a:stCxn id="68" idx="2"/>
            <a:endCxn id="71" idx="0"/>
          </p:cNvCxnSpPr>
          <p:nvPr/>
        </p:nvCxnSpPr>
        <p:spPr>
          <a:xfrm>
            <a:off x="5968308" y="4036542"/>
            <a:ext cx="0" cy="196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/>
          <p:cNvSpPr/>
          <p:nvPr/>
        </p:nvSpPr>
        <p:spPr>
          <a:xfrm>
            <a:off x="5111573" y="5059518"/>
            <a:ext cx="1713470" cy="64188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If (a mod d) and (b mod d) = 0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1" name="Flowchart: Data 80"/>
          <p:cNvSpPr/>
          <p:nvPr/>
        </p:nvSpPr>
        <p:spPr>
          <a:xfrm>
            <a:off x="3585502" y="5240418"/>
            <a:ext cx="1266578" cy="28008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Display “d is the HCF”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>
            <a:stCxn id="80" idx="1"/>
            <a:endCxn id="81" idx="5"/>
          </p:cNvCxnSpPr>
          <p:nvPr/>
        </p:nvCxnSpPr>
        <p:spPr>
          <a:xfrm flipH="1" flipV="1">
            <a:off x="4725422" y="5380461"/>
            <a:ext cx="3861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2965620" y="5269250"/>
            <a:ext cx="537514" cy="2224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>
            <a:stCxn id="81" idx="2"/>
            <a:endCxn id="86" idx="6"/>
          </p:cNvCxnSpPr>
          <p:nvPr/>
        </p:nvCxnSpPr>
        <p:spPr>
          <a:xfrm flipH="1">
            <a:off x="3503134" y="5380461"/>
            <a:ext cx="20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1" idx="2"/>
            <a:endCxn id="80" idx="0"/>
          </p:cNvCxnSpPr>
          <p:nvPr/>
        </p:nvCxnSpPr>
        <p:spPr>
          <a:xfrm>
            <a:off x="5968308" y="4850838"/>
            <a:ext cx="0" cy="20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0" idx="2"/>
            <a:endCxn id="100" idx="0"/>
          </p:cNvCxnSpPr>
          <p:nvPr/>
        </p:nvCxnSpPr>
        <p:spPr>
          <a:xfrm flipH="1">
            <a:off x="5968307" y="5701405"/>
            <a:ext cx="1" cy="233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346350" y="5934799"/>
            <a:ext cx="1243914" cy="171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Decrement c by 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3" name="Elbow Connector 102"/>
          <p:cNvCxnSpPr>
            <a:stCxn id="100" idx="3"/>
            <a:endCxn id="71" idx="3"/>
          </p:cNvCxnSpPr>
          <p:nvPr/>
        </p:nvCxnSpPr>
        <p:spPr>
          <a:xfrm flipH="1" flipV="1">
            <a:off x="6489349" y="4541919"/>
            <a:ext cx="100915" cy="1478629"/>
          </a:xfrm>
          <a:prstGeom prst="bentConnector3">
            <a:avLst>
              <a:gd name="adj1" fmla="val -5040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920946" y="4820637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773820" y="3141695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False</a:t>
            </a:r>
            <a:endParaRPr lang="en-US" sz="1000" dirty="0"/>
          </a:p>
        </p:txBody>
      </p:sp>
      <p:cxnSp>
        <p:nvCxnSpPr>
          <p:cNvPr id="108" name="Straight Arrow Connector 107"/>
          <p:cNvCxnSpPr>
            <a:stCxn id="71" idx="1"/>
            <a:endCxn id="110" idx="6"/>
          </p:cNvCxnSpPr>
          <p:nvPr/>
        </p:nvCxnSpPr>
        <p:spPr>
          <a:xfrm flipH="1">
            <a:off x="5018898" y="4541919"/>
            <a:ext cx="428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4452548" y="4430708"/>
            <a:ext cx="566350" cy="2224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050821" y="4359964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False</a:t>
            </a:r>
            <a:endParaRPr lang="en-US" sz="1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800590" y="5187324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955955" y="5651217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False</a:t>
            </a:r>
            <a:endParaRPr lang="en-US" sz="1000" dirty="0"/>
          </a:p>
        </p:txBody>
      </p:sp>
      <p:sp>
        <p:nvSpPr>
          <p:cNvPr id="118" name="Rectangle 117"/>
          <p:cNvSpPr/>
          <p:nvPr/>
        </p:nvSpPr>
        <p:spPr>
          <a:xfrm>
            <a:off x="8237833" y="2600799"/>
            <a:ext cx="1243914" cy="274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 = b - 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0" name="Flowchart: Decision 179"/>
          <p:cNvSpPr/>
          <p:nvPr/>
        </p:nvSpPr>
        <p:spPr>
          <a:xfrm>
            <a:off x="9728879" y="3028684"/>
            <a:ext cx="1713470" cy="64188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If (a mod d) and (b mod d) = 0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81" name="Straight Arrow Connector 180"/>
          <p:cNvCxnSpPr>
            <a:stCxn id="180" idx="1"/>
            <a:endCxn id="182" idx="5"/>
          </p:cNvCxnSpPr>
          <p:nvPr/>
        </p:nvCxnSpPr>
        <p:spPr>
          <a:xfrm flipH="1" flipV="1">
            <a:off x="9309984" y="3349627"/>
            <a:ext cx="4188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Flowchart: Data 181"/>
          <p:cNvSpPr/>
          <p:nvPr/>
        </p:nvSpPr>
        <p:spPr>
          <a:xfrm>
            <a:off x="8060702" y="3209584"/>
            <a:ext cx="1388091" cy="28008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Display “d is the HCF”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3" name="Oval 182"/>
          <p:cNvSpPr/>
          <p:nvPr/>
        </p:nvSpPr>
        <p:spPr>
          <a:xfrm>
            <a:off x="8443780" y="3642796"/>
            <a:ext cx="626074" cy="2224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4" name="Straight Arrow Connector 183"/>
          <p:cNvCxnSpPr>
            <a:stCxn id="182" idx="4"/>
            <a:endCxn id="183" idx="0"/>
          </p:cNvCxnSpPr>
          <p:nvPr/>
        </p:nvCxnSpPr>
        <p:spPr>
          <a:xfrm>
            <a:off x="8754748" y="3489670"/>
            <a:ext cx="2069" cy="153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80" idx="2"/>
            <a:endCxn id="186" idx="0"/>
          </p:cNvCxnSpPr>
          <p:nvPr/>
        </p:nvCxnSpPr>
        <p:spPr>
          <a:xfrm>
            <a:off x="10585614" y="3670571"/>
            <a:ext cx="0" cy="17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9963657" y="3844446"/>
            <a:ext cx="1243914" cy="171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 = 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7" name="Flowchart: Decision 186"/>
          <p:cNvSpPr/>
          <p:nvPr/>
        </p:nvSpPr>
        <p:spPr>
          <a:xfrm>
            <a:off x="10064572" y="4212402"/>
            <a:ext cx="1042083" cy="61783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While c !=0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8" name="Straight Arrow Connector 187"/>
          <p:cNvCxnSpPr>
            <a:stCxn id="186" idx="2"/>
            <a:endCxn id="187" idx="0"/>
          </p:cNvCxnSpPr>
          <p:nvPr/>
        </p:nvCxnSpPr>
        <p:spPr>
          <a:xfrm>
            <a:off x="10585614" y="4015944"/>
            <a:ext cx="0" cy="196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Flowchart: Decision 188"/>
          <p:cNvSpPr/>
          <p:nvPr/>
        </p:nvSpPr>
        <p:spPr>
          <a:xfrm>
            <a:off x="9728879" y="5038920"/>
            <a:ext cx="1713470" cy="64188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If (a mod d) and (b mod d) = 0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0" name="Flowchart: Data 189"/>
          <p:cNvSpPr/>
          <p:nvPr/>
        </p:nvSpPr>
        <p:spPr>
          <a:xfrm>
            <a:off x="8202808" y="5219820"/>
            <a:ext cx="1266578" cy="28008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Display “d is the HCF”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91" name="Straight Arrow Connector 190"/>
          <p:cNvCxnSpPr>
            <a:stCxn id="189" idx="1"/>
            <a:endCxn id="190" idx="5"/>
          </p:cNvCxnSpPr>
          <p:nvPr/>
        </p:nvCxnSpPr>
        <p:spPr>
          <a:xfrm flipH="1" flipV="1">
            <a:off x="9342728" y="5359863"/>
            <a:ext cx="3861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/>
          <p:cNvSpPr/>
          <p:nvPr/>
        </p:nvSpPr>
        <p:spPr>
          <a:xfrm>
            <a:off x="7582926" y="5248652"/>
            <a:ext cx="537514" cy="2224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93" name="Straight Arrow Connector 192"/>
          <p:cNvCxnSpPr>
            <a:stCxn id="190" idx="2"/>
            <a:endCxn id="192" idx="6"/>
          </p:cNvCxnSpPr>
          <p:nvPr/>
        </p:nvCxnSpPr>
        <p:spPr>
          <a:xfrm flipH="1">
            <a:off x="8120440" y="5359863"/>
            <a:ext cx="20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87" idx="2"/>
            <a:endCxn id="189" idx="0"/>
          </p:cNvCxnSpPr>
          <p:nvPr/>
        </p:nvCxnSpPr>
        <p:spPr>
          <a:xfrm>
            <a:off x="10585614" y="4830240"/>
            <a:ext cx="0" cy="20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9" idx="2"/>
            <a:endCxn id="196" idx="0"/>
          </p:cNvCxnSpPr>
          <p:nvPr/>
        </p:nvCxnSpPr>
        <p:spPr>
          <a:xfrm flipH="1">
            <a:off x="10585613" y="5680807"/>
            <a:ext cx="1" cy="233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9963656" y="5914201"/>
            <a:ext cx="1243914" cy="171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Decrement c by 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97" name="Elbow Connector 196"/>
          <p:cNvCxnSpPr>
            <a:stCxn id="196" idx="3"/>
            <a:endCxn id="187" idx="3"/>
          </p:cNvCxnSpPr>
          <p:nvPr/>
        </p:nvCxnSpPr>
        <p:spPr>
          <a:xfrm flipH="1" flipV="1">
            <a:off x="11106655" y="4521321"/>
            <a:ext cx="100915" cy="1478629"/>
          </a:xfrm>
          <a:prstGeom prst="bentConnector3">
            <a:avLst>
              <a:gd name="adj1" fmla="val -5040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10538252" y="4800039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sp>
        <p:nvSpPr>
          <p:cNvPr id="199" name="TextBox 198"/>
          <p:cNvSpPr txBox="1"/>
          <p:nvPr/>
        </p:nvSpPr>
        <p:spPr>
          <a:xfrm>
            <a:off x="9391126" y="3121097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False</a:t>
            </a:r>
            <a:endParaRPr lang="en-US" sz="1000" dirty="0"/>
          </a:p>
        </p:txBody>
      </p:sp>
      <p:cxnSp>
        <p:nvCxnSpPr>
          <p:cNvPr id="200" name="Straight Arrow Connector 199"/>
          <p:cNvCxnSpPr>
            <a:stCxn id="187" idx="1"/>
            <a:endCxn id="201" idx="6"/>
          </p:cNvCxnSpPr>
          <p:nvPr/>
        </p:nvCxnSpPr>
        <p:spPr>
          <a:xfrm flipH="1">
            <a:off x="9636204" y="4521321"/>
            <a:ext cx="428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Oval 200"/>
          <p:cNvSpPr/>
          <p:nvPr/>
        </p:nvSpPr>
        <p:spPr>
          <a:xfrm>
            <a:off x="9069854" y="4410110"/>
            <a:ext cx="566350" cy="2224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9668127" y="4339366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False</a:t>
            </a:r>
            <a:endParaRPr lang="en-US" sz="1000" dirty="0"/>
          </a:p>
        </p:txBody>
      </p:sp>
      <p:sp>
        <p:nvSpPr>
          <p:cNvPr id="203" name="TextBox 202"/>
          <p:cNvSpPr txBox="1"/>
          <p:nvPr/>
        </p:nvSpPr>
        <p:spPr>
          <a:xfrm>
            <a:off x="9417896" y="5166726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sp>
        <p:nvSpPr>
          <p:cNvPr id="204" name="TextBox 203"/>
          <p:cNvSpPr txBox="1"/>
          <p:nvPr/>
        </p:nvSpPr>
        <p:spPr>
          <a:xfrm>
            <a:off x="10573261" y="5630619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False</a:t>
            </a:r>
            <a:endParaRPr lang="en-US" sz="1000" dirty="0"/>
          </a:p>
        </p:txBody>
      </p:sp>
      <p:cxnSp>
        <p:nvCxnSpPr>
          <p:cNvPr id="206" name="Elbow Connector 205"/>
          <p:cNvCxnSpPr>
            <a:stCxn id="118" idx="3"/>
            <a:endCxn id="180" idx="0"/>
          </p:cNvCxnSpPr>
          <p:nvPr/>
        </p:nvCxnSpPr>
        <p:spPr>
          <a:xfrm>
            <a:off x="9481747" y="2738104"/>
            <a:ext cx="1103867" cy="290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807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5922" y="475293"/>
            <a:ext cx="2615516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BEGIN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DISPLAY “Enter the value for a=“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INPUT a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DISPLAY “Enter the value for b=“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INPUT b</a:t>
            </a:r>
          </a:p>
          <a:p>
            <a:r>
              <a:rPr lang="en-US" sz="1000" dirty="0" smtClean="0"/>
              <a:t>    DECLARE d : INTEGER</a:t>
            </a:r>
          </a:p>
          <a:p>
            <a:r>
              <a:rPr lang="en-US" sz="1000" dirty="0" smtClean="0"/>
              <a:t>    IF a &gt; b THEN</a:t>
            </a:r>
          </a:p>
          <a:p>
            <a:r>
              <a:rPr lang="en-US" sz="1000" dirty="0" smtClean="0"/>
              <a:t>        d = a – b</a:t>
            </a:r>
          </a:p>
          <a:p>
            <a:r>
              <a:rPr lang="en-US" sz="1000" dirty="0" smtClean="0"/>
              <a:t>        </a:t>
            </a:r>
            <a:r>
              <a:rPr lang="en-US" sz="1000" dirty="0"/>
              <a:t> IF (a mod d) and (b mod d) = 0 </a:t>
            </a:r>
            <a:r>
              <a:rPr lang="en-US" sz="1000" dirty="0" smtClean="0"/>
              <a:t>THEN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    e = (a * b)/ c</a:t>
            </a:r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smtClean="0"/>
              <a:t>    DISPLAY “e </a:t>
            </a:r>
            <a:r>
              <a:rPr lang="en-US" sz="1000" dirty="0"/>
              <a:t>is the </a:t>
            </a:r>
            <a:r>
              <a:rPr lang="en-US" sz="1000" dirty="0" smtClean="0"/>
              <a:t>LCM”</a:t>
            </a:r>
            <a:endParaRPr lang="en-US" sz="1000" dirty="0"/>
          </a:p>
          <a:p>
            <a:r>
              <a:rPr lang="en-US" sz="1000" dirty="0"/>
              <a:t>    </a:t>
            </a:r>
            <a:r>
              <a:rPr lang="en-US" sz="1000" dirty="0" smtClean="0"/>
              <a:t>     ELSE</a:t>
            </a:r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smtClean="0"/>
              <a:t>    c </a:t>
            </a:r>
            <a:r>
              <a:rPr lang="en-US" sz="1000" dirty="0"/>
              <a:t>= d</a:t>
            </a:r>
          </a:p>
          <a:p>
            <a:r>
              <a:rPr lang="en-US" sz="1000" dirty="0"/>
              <a:t>        </a:t>
            </a:r>
            <a:r>
              <a:rPr lang="en-US" sz="1000" dirty="0" smtClean="0"/>
              <a:t>    WHILE </a:t>
            </a:r>
            <a:r>
              <a:rPr lang="en-US" sz="1000" dirty="0"/>
              <a:t>c !=0</a:t>
            </a:r>
          </a:p>
          <a:p>
            <a:r>
              <a:rPr lang="en-US" sz="1000" dirty="0"/>
              <a:t>            </a:t>
            </a:r>
            <a:r>
              <a:rPr lang="en-US" sz="1000" dirty="0" smtClean="0"/>
              <a:t>    IF </a:t>
            </a:r>
            <a:r>
              <a:rPr lang="en-US" sz="1000" dirty="0"/>
              <a:t>(a mod c) and (b mod c) = 0 </a:t>
            </a:r>
            <a:r>
              <a:rPr lang="en-US" sz="1000" dirty="0" smtClean="0"/>
              <a:t>THEN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            e = (a * b) /c </a:t>
            </a:r>
            <a:endParaRPr lang="en-US" sz="1000" dirty="0"/>
          </a:p>
          <a:p>
            <a:r>
              <a:rPr lang="en-US" sz="1000" dirty="0"/>
              <a:t>                </a:t>
            </a:r>
            <a:r>
              <a:rPr lang="en-US" sz="1000" dirty="0" smtClean="0"/>
              <a:t>    DISPLAY “ e is </a:t>
            </a:r>
            <a:r>
              <a:rPr lang="en-US" sz="1000" dirty="0"/>
              <a:t>the </a:t>
            </a:r>
            <a:r>
              <a:rPr lang="en-US" sz="1000" dirty="0" smtClean="0"/>
              <a:t>LCM”</a:t>
            </a:r>
            <a:endParaRPr lang="en-US" sz="1000" dirty="0"/>
          </a:p>
          <a:p>
            <a:r>
              <a:rPr lang="en-US" sz="1000" dirty="0"/>
              <a:t>                </a:t>
            </a:r>
            <a:r>
              <a:rPr lang="en-US" sz="1000" dirty="0" smtClean="0"/>
              <a:t>    END</a:t>
            </a:r>
            <a:endParaRPr lang="en-US" sz="1000" dirty="0"/>
          </a:p>
          <a:p>
            <a:r>
              <a:rPr lang="en-US" sz="1000" dirty="0"/>
              <a:t>            </a:t>
            </a:r>
            <a:r>
              <a:rPr lang="en-US" sz="1000" dirty="0" smtClean="0"/>
              <a:t>    ELSE</a:t>
            </a:r>
            <a:endParaRPr lang="en-US" sz="1000" dirty="0"/>
          </a:p>
          <a:p>
            <a:r>
              <a:rPr lang="en-US" sz="1000" dirty="0"/>
              <a:t>                </a:t>
            </a:r>
            <a:r>
              <a:rPr lang="en-US" sz="1000" dirty="0" smtClean="0"/>
              <a:t>    DECREMENT </a:t>
            </a:r>
            <a:r>
              <a:rPr lang="en-US" sz="1000" dirty="0"/>
              <a:t>c by 1</a:t>
            </a:r>
          </a:p>
          <a:p>
            <a:r>
              <a:rPr lang="en-US" sz="1000" dirty="0"/>
              <a:t>           </a:t>
            </a:r>
            <a:r>
              <a:rPr lang="en-US" sz="1000" dirty="0" smtClean="0"/>
              <a:t>     ENDIF</a:t>
            </a:r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smtClean="0"/>
              <a:t>    ENDWHILE</a:t>
            </a:r>
            <a:endParaRPr lang="en-US" sz="1000" dirty="0"/>
          </a:p>
          <a:p>
            <a:r>
              <a:rPr lang="en-US" sz="1000" dirty="0"/>
              <a:t>    </a:t>
            </a:r>
            <a:r>
              <a:rPr lang="en-US" sz="1000" dirty="0" smtClean="0"/>
              <a:t>    ENDIF</a:t>
            </a:r>
          </a:p>
          <a:p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  ELSE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d = b – a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</a:t>
            </a:r>
            <a:r>
              <a:rPr lang="en-US" sz="1000" dirty="0"/>
              <a:t>IF (a mod d) and (b mod d) = 0 </a:t>
            </a:r>
            <a:r>
              <a:rPr lang="en-US" sz="1000" dirty="0" smtClean="0"/>
              <a:t>THEN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    e = (a * b)/c</a:t>
            </a:r>
            <a:endParaRPr lang="en-US" sz="1000" dirty="0"/>
          </a:p>
          <a:p>
            <a:r>
              <a:rPr lang="en-US" sz="1000" dirty="0" smtClean="0"/>
              <a:t>            DISPLAY “e is the LCM”</a:t>
            </a:r>
          </a:p>
          <a:p>
            <a:r>
              <a:rPr lang="en-US" sz="1000" dirty="0" smtClean="0"/>
              <a:t>        ELSE</a:t>
            </a:r>
          </a:p>
          <a:p>
            <a:r>
              <a:rPr lang="en-US" sz="1000" dirty="0" smtClean="0"/>
              <a:t>            </a:t>
            </a:r>
            <a:r>
              <a:rPr lang="en-US" sz="1000" dirty="0"/>
              <a:t>c = d</a:t>
            </a:r>
          </a:p>
          <a:p>
            <a:r>
              <a:rPr lang="en-US" sz="1000" dirty="0"/>
              <a:t>            WHILE c !=0</a:t>
            </a:r>
          </a:p>
          <a:p>
            <a:r>
              <a:rPr lang="en-US" sz="1000" dirty="0"/>
              <a:t>                IF (a mod c) and (b mod c) = 0 </a:t>
            </a:r>
            <a:r>
              <a:rPr lang="en-US" sz="1000" dirty="0" smtClean="0"/>
              <a:t>THEN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            e = (a * b)/c </a:t>
            </a:r>
            <a:endParaRPr lang="en-US" sz="1000" dirty="0"/>
          </a:p>
          <a:p>
            <a:r>
              <a:rPr lang="en-US" sz="1000" dirty="0"/>
              <a:t>                    DISPLAY </a:t>
            </a:r>
            <a:r>
              <a:rPr lang="en-US" sz="1000" dirty="0" smtClean="0"/>
              <a:t>“e </a:t>
            </a:r>
            <a:r>
              <a:rPr lang="en-US" sz="1000" dirty="0"/>
              <a:t>is the </a:t>
            </a:r>
            <a:r>
              <a:rPr lang="en-US" sz="1000" dirty="0" smtClean="0"/>
              <a:t>LCM”</a:t>
            </a:r>
            <a:endParaRPr lang="en-US" sz="1000" dirty="0"/>
          </a:p>
          <a:p>
            <a:r>
              <a:rPr lang="en-US" sz="1000" dirty="0"/>
              <a:t>                    END</a:t>
            </a:r>
          </a:p>
          <a:p>
            <a:r>
              <a:rPr lang="en-US" sz="1000" dirty="0"/>
              <a:t>                ELSE</a:t>
            </a:r>
          </a:p>
          <a:p>
            <a:r>
              <a:rPr lang="en-US" sz="1000" dirty="0"/>
              <a:t>                    DECREMENT c by 1</a:t>
            </a:r>
          </a:p>
          <a:p>
            <a:r>
              <a:rPr lang="en-US" sz="1000" dirty="0"/>
              <a:t>                ENDIF</a:t>
            </a:r>
          </a:p>
          <a:p>
            <a:r>
              <a:rPr lang="en-US" sz="1000" dirty="0"/>
              <a:t>            ENDWHILE</a:t>
            </a:r>
          </a:p>
          <a:p>
            <a:r>
              <a:rPr lang="en-US" sz="1000" dirty="0"/>
              <a:t>        </a:t>
            </a:r>
            <a:r>
              <a:rPr lang="en-US" sz="1000" dirty="0" smtClean="0"/>
              <a:t>ENDIF</a:t>
            </a:r>
          </a:p>
          <a:p>
            <a:r>
              <a:rPr lang="en-US" sz="1000" dirty="0" smtClean="0"/>
              <a:t>        </a:t>
            </a:r>
          </a:p>
          <a:p>
            <a:r>
              <a:rPr lang="en-US" sz="1000" dirty="0" smtClean="0"/>
              <a:t>    ENDIF</a:t>
            </a:r>
          </a:p>
          <a:p>
            <a:r>
              <a:rPr lang="en-US" sz="1000" dirty="0" smtClean="0"/>
              <a:t>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183" y="127686"/>
            <a:ext cx="2660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4. Find the GCD and LCM of two numbers.</a:t>
            </a:r>
          </a:p>
          <a:p>
            <a:r>
              <a:rPr lang="en-US" sz="1100" dirty="0"/>
              <a:t>	</a:t>
            </a:r>
            <a:r>
              <a:rPr lang="en-US" sz="1100" dirty="0" smtClean="0"/>
              <a:t>(LCM)</a:t>
            </a:r>
            <a:endParaRPr lang="en-US" sz="1100" dirty="0"/>
          </a:p>
        </p:txBody>
      </p:sp>
      <p:sp>
        <p:nvSpPr>
          <p:cNvPr id="6" name="Oval 5"/>
          <p:cNvSpPr/>
          <p:nvPr/>
        </p:nvSpPr>
        <p:spPr>
          <a:xfrm>
            <a:off x="6903308" y="147280"/>
            <a:ext cx="1021492" cy="2224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Start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Flowchart: Data 6"/>
          <p:cNvSpPr/>
          <p:nvPr/>
        </p:nvSpPr>
        <p:spPr>
          <a:xfrm>
            <a:off x="6590270" y="560173"/>
            <a:ext cx="1647567" cy="28008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Display “Enter the value for a”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4"/>
            <a:endCxn id="7" idx="1"/>
          </p:cNvCxnSpPr>
          <p:nvPr/>
        </p:nvCxnSpPr>
        <p:spPr>
          <a:xfrm>
            <a:off x="7414054" y="369702"/>
            <a:ext cx="0" cy="190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ata 8"/>
          <p:cNvSpPr/>
          <p:nvPr/>
        </p:nvSpPr>
        <p:spPr>
          <a:xfrm>
            <a:off x="6590269" y="973064"/>
            <a:ext cx="1647567" cy="159519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Input a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7" idx="4"/>
            <a:endCxn id="9" idx="1"/>
          </p:cNvCxnSpPr>
          <p:nvPr/>
        </p:nvCxnSpPr>
        <p:spPr>
          <a:xfrm flipH="1">
            <a:off x="7414053" y="840259"/>
            <a:ext cx="1" cy="13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ata 10"/>
          <p:cNvSpPr/>
          <p:nvPr/>
        </p:nvSpPr>
        <p:spPr>
          <a:xfrm>
            <a:off x="6590268" y="1280861"/>
            <a:ext cx="1647567" cy="28008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Display “Enter the value for b”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9" idx="4"/>
            <a:endCxn id="11" idx="1"/>
          </p:cNvCxnSpPr>
          <p:nvPr/>
        </p:nvCxnSpPr>
        <p:spPr>
          <a:xfrm flipH="1">
            <a:off x="7414052" y="1132583"/>
            <a:ext cx="1" cy="148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ata 12"/>
          <p:cNvSpPr/>
          <p:nvPr/>
        </p:nvSpPr>
        <p:spPr>
          <a:xfrm>
            <a:off x="6590267" y="1716850"/>
            <a:ext cx="1647567" cy="144663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Input b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1" idx="4"/>
            <a:endCxn id="13" idx="1"/>
          </p:cNvCxnSpPr>
          <p:nvPr/>
        </p:nvCxnSpPr>
        <p:spPr>
          <a:xfrm flipH="1">
            <a:off x="7414051" y="1560947"/>
            <a:ext cx="1" cy="15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792093" y="2009174"/>
            <a:ext cx="1243914" cy="274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Declare d: Integer 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3" idx="4"/>
            <a:endCxn id="15" idx="0"/>
          </p:cNvCxnSpPr>
          <p:nvPr/>
        </p:nvCxnSpPr>
        <p:spPr>
          <a:xfrm flipH="1">
            <a:off x="7414050" y="1861513"/>
            <a:ext cx="1" cy="14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6893008" y="2431444"/>
            <a:ext cx="1042083" cy="61783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If a&gt;b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5" idx="2"/>
            <a:endCxn id="17" idx="0"/>
          </p:cNvCxnSpPr>
          <p:nvPr/>
        </p:nvCxnSpPr>
        <p:spPr>
          <a:xfrm>
            <a:off x="7414050" y="2283783"/>
            <a:ext cx="0" cy="14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1"/>
            <a:endCxn id="21" idx="3"/>
          </p:cNvCxnSpPr>
          <p:nvPr/>
        </p:nvCxnSpPr>
        <p:spPr>
          <a:xfrm flipH="1" flipV="1">
            <a:off x="6590264" y="2738104"/>
            <a:ext cx="302744" cy="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3"/>
            <a:endCxn id="50" idx="1"/>
          </p:cNvCxnSpPr>
          <p:nvPr/>
        </p:nvCxnSpPr>
        <p:spPr>
          <a:xfrm flipV="1">
            <a:off x="7935091" y="2738104"/>
            <a:ext cx="302742" cy="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57103" y="2600799"/>
            <a:ext cx="733161" cy="274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 = a -b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55257" y="2546875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7849627" y="2546874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False</a:t>
            </a:r>
            <a:endParaRPr lang="en-US" sz="1000" dirty="0"/>
          </a:p>
        </p:txBody>
      </p:sp>
      <p:sp>
        <p:nvSpPr>
          <p:cNvPr id="24" name="Flowchart: Decision 23"/>
          <p:cNvSpPr/>
          <p:nvPr/>
        </p:nvSpPr>
        <p:spPr>
          <a:xfrm>
            <a:off x="5366951" y="3049282"/>
            <a:ext cx="1713470" cy="64188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If (a mod d) and (b mod d) = 0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1" idx="2"/>
            <a:endCxn id="24" idx="0"/>
          </p:cNvCxnSpPr>
          <p:nvPr/>
        </p:nvCxnSpPr>
        <p:spPr>
          <a:xfrm>
            <a:off x="6223684" y="2875408"/>
            <a:ext cx="2" cy="17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1"/>
            <a:endCxn id="80" idx="3"/>
          </p:cNvCxnSpPr>
          <p:nvPr/>
        </p:nvCxnSpPr>
        <p:spPr>
          <a:xfrm flipH="1" flipV="1">
            <a:off x="4798536" y="3364990"/>
            <a:ext cx="568415" cy="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ata 26"/>
          <p:cNvSpPr/>
          <p:nvPr/>
        </p:nvSpPr>
        <p:spPr>
          <a:xfrm>
            <a:off x="2493989" y="3222887"/>
            <a:ext cx="1388091" cy="28008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Display “e is the LCM”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870880" y="3644471"/>
            <a:ext cx="626074" cy="2224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7" idx="4"/>
            <a:endCxn id="28" idx="0"/>
          </p:cNvCxnSpPr>
          <p:nvPr/>
        </p:nvCxnSpPr>
        <p:spPr>
          <a:xfrm flipH="1">
            <a:off x="3183917" y="3502973"/>
            <a:ext cx="4118" cy="141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2"/>
            <a:endCxn id="31" idx="0"/>
          </p:cNvCxnSpPr>
          <p:nvPr/>
        </p:nvCxnSpPr>
        <p:spPr>
          <a:xfrm flipH="1">
            <a:off x="6222653" y="3691169"/>
            <a:ext cx="1033" cy="17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813851" y="3865043"/>
            <a:ext cx="817603" cy="196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 = 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" name="Flowchart: Decision 31"/>
          <p:cNvSpPr/>
          <p:nvPr/>
        </p:nvSpPr>
        <p:spPr>
          <a:xfrm>
            <a:off x="5702644" y="4233000"/>
            <a:ext cx="1042083" cy="61783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While c !=0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31" idx="2"/>
            <a:endCxn id="32" idx="0"/>
          </p:cNvCxnSpPr>
          <p:nvPr/>
        </p:nvCxnSpPr>
        <p:spPr>
          <a:xfrm>
            <a:off x="6222653" y="4061502"/>
            <a:ext cx="1033" cy="171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ecision 33"/>
          <p:cNvSpPr/>
          <p:nvPr/>
        </p:nvSpPr>
        <p:spPr>
          <a:xfrm>
            <a:off x="5366948" y="5059518"/>
            <a:ext cx="1713470" cy="64188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If (a mod d) and (b mod d) = 0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5" name="Flowchart: Data 34"/>
          <p:cNvSpPr/>
          <p:nvPr/>
        </p:nvSpPr>
        <p:spPr>
          <a:xfrm>
            <a:off x="2839927" y="5239390"/>
            <a:ext cx="1266578" cy="28008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Display “d is the HCF”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4" idx="1"/>
            <a:endCxn id="129" idx="3"/>
          </p:cNvCxnSpPr>
          <p:nvPr/>
        </p:nvCxnSpPr>
        <p:spPr>
          <a:xfrm flipH="1">
            <a:off x="5071380" y="5380462"/>
            <a:ext cx="295568" cy="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174593" y="5686293"/>
            <a:ext cx="597245" cy="2224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5" idx="4"/>
            <a:endCxn id="37" idx="0"/>
          </p:cNvCxnSpPr>
          <p:nvPr/>
        </p:nvCxnSpPr>
        <p:spPr>
          <a:xfrm>
            <a:off x="3473216" y="5519476"/>
            <a:ext cx="0" cy="166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2" idx="2"/>
            <a:endCxn id="34" idx="0"/>
          </p:cNvCxnSpPr>
          <p:nvPr/>
        </p:nvCxnSpPr>
        <p:spPr>
          <a:xfrm flipH="1">
            <a:off x="6223683" y="4850838"/>
            <a:ext cx="3" cy="20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2"/>
            <a:endCxn id="41" idx="0"/>
          </p:cNvCxnSpPr>
          <p:nvPr/>
        </p:nvCxnSpPr>
        <p:spPr>
          <a:xfrm flipH="1">
            <a:off x="6223682" y="5701405"/>
            <a:ext cx="1" cy="233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601725" y="5934799"/>
            <a:ext cx="1243914" cy="171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Decrement c by 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2" name="Elbow Connector 41"/>
          <p:cNvCxnSpPr>
            <a:stCxn id="41" idx="3"/>
            <a:endCxn id="32" idx="3"/>
          </p:cNvCxnSpPr>
          <p:nvPr/>
        </p:nvCxnSpPr>
        <p:spPr>
          <a:xfrm flipH="1" flipV="1">
            <a:off x="6744727" y="4541919"/>
            <a:ext cx="100912" cy="1478629"/>
          </a:xfrm>
          <a:prstGeom prst="bentConnector3">
            <a:avLst>
              <a:gd name="adj1" fmla="val -3244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855042" y="4820637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4773820" y="3141695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cxnSp>
        <p:nvCxnSpPr>
          <p:cNvPr id="45" name="Straight Arrow Connector 44"/>
          <p:cNvCxnSpPr>
            <a:stCxn id="32" idx="1"/>
            <a:endCxn id="46" idx="6"/>
          </p:cNvCxnSpPr>
          <p:nvPr/>
        </p:nvCxnSpPr>
        <p:spPr>
          <a:xfrm flipH="1">
            <a:off x="5397840" y="4541919"/>
            <a:ext cx="304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831490" y="4430708"/>
            <a:ext cx="566350" cy="2224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30913" y="4359964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False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5039488" y="5030802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5848861" y="5651217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False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37833" y="2600799"/>
            <a:ext cx="653877" cy="274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 = b - 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Flowchart: Decision 50"/>
          <p:cNvSpPr/>
          <p:nvPr/>
        </p:nvSpPr>
        <p:spPr>
          <a:xfrm>
            <a:off x="10272584" y="3028684"/>
            <a:ext cx="1713470" cy="64188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If (a mod d) and (b mod d) = 0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51" idx="1"/>
            <a:endCxn id="109" idx="3"/>
          </p:cNvCxnSpPr>
          <p:nvPr/>
        </p:nvCxnSpPr>
        <p:spPr>
          <a:xfrm flipH="1">
            <a:off x="10031629" y="3349628"/>
            <a:ext cx="240955" cy="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ata 52"/>
          <p:cNvSpPr/>
          <p:nvPr/>
        </p:nvSpPr>
        <p:spPr>
          <a:xfrm>
            <a:off x="7724002" y="3212937"/>
            <a:ext cx="1388091" cy="28008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Display “d is the HCF”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8105010" y="3617933"/>
            <a:ext cx="626074" cy="2224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53" idx="4"/>
            <a:endCxn id="54" idx="0"/>
          </p:cNvCxnSpPr>
          <p:nvPr/>
        </p:nvCxnSpPr>
        <p:spPr>
          <a:xfrm flipH="1">
            <a:off x="8418047" y="3493023"/>
            <a:ext cx="1" cy="124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2"/>
            <a:endCxn id="57" idx="0"/>
          </p:cNvCxnSpPr>
          <p:nvPr/>
        </p:nvCxnSpPr>
        <p:spPr>
          <a:xfrm>
            <a:off x="11129319" y="3670571"/>
            <a:ext cx="6179" cy="17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0725669" y="3844446"/>
            <a:ext cx="819658" cy="196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 = 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Flowchart: Decision 57"/>
          <p:cNvSpPr/>
          <p:nvPr/>
        </p:nvSpPr>
        <p:spPr>
          <a:xfrm>
            <a:off x="10624746" y="4212402"/>
            <a:ext cx="1042083" cy="61783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While c !=0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57" idx="2"/>
            <a:endCxn id="58" idx="0"/>
          </p:cNvCxnSpPr>
          <p:nvPr/>
        </p:nvCxnSpPr>
        <p:spPr>
          <a:xfrm>
            <a:off x="11135498" y="4040904"/>
            <a:ext cx="10290" cy="171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Decision 59"/>
          <p:cNvSpPr/>
          <p:nvPr/>
        </p:nvSpPr>
        <p:spPr>
          <a:xfrm>
            <a:off x="10289054" y="5038920"/>
            <a:ext cx="1713470" cy="64188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If (a mod d) and (b mod d) = 0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1" name="Flowchart: Data 60"/>
          <p:cNvSpPr/>
          <p:nvPr/>
        </p:nvSpPr>
        <p:spPr>
          <a:xfrm>
            <a:off x="7881529" y="5219820"/>
            <a:ext cx="1266578" cy="28008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Display “d is the HCF”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stCxn id="60" idx="1"/>
            <a:endCxn id="155" idx="3"/>
          </p:cNvCxnSpPr>
          <p:nvPr/>
        </p:nvCxnSpPr>
        <p:spPr>
          <a:xfrm flipH="1">
            <a:off x="10100600" y="5359864"/>
            <a:ext cx="188454" cy="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8116260" y="5670894"/>
            <a:ext cx="537514" cy="2224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stCxn id="61" idx="3"/>
            <a:endCxn id="63" idx="0"/>
          </p:cNvCxnSpPr>
          <p:nvPr/>
        </p:nvCxnSpPr>
        <p:spPr>
          <a:xfrm flipH="1">
            <a:off x="8385017" y="5499906"/>
            <a:ext cx="3143" cy="170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8" idx="2"/>
            <a:endCxn id="60" idx="0"/>
          </p:cNvCxnSpPr>
          <p:nvPr/>
        </p:nvCxnSpPr>
        <p:spPr>
          <a:xfrm>
            <a:off x="11145788" y="4830240"/>
            <a:ext cx="1" cy="20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0" idx="2"/>
            <a:endCxn id="67" idx="0"/>
          </p:cNvCxnSpPr>
          <p:nvPr/>
        </p:nvCxnSpPr>
        <p:spPr>
          <a:xfrm>
            <a:off x="11145789" y="5680807"/>
            <a:ext cx="8240" cy="233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0532072" y="5914201"/>
            <a:ext cx="1243914" cy="171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Decrement c by 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>
            <a:stCxn id="67" idx="3"/>
            <a:endCxn id="58" idx="3"/>
          </p:cNvCxnSpPr>
          <p:nvPr/>
        </p:nvCxnSpPr>
        <p:spPr>
          <a:xfrm flipH="1" flipV="1">
            <a:off x="11666829" y="4521321"/>
            <a:ext cx="109157" cy="1478629"/>
          </a:xfrm>
          <a:prstGeom prst="bentConnector3">
            <a:avLst>
              <a:gd name="adj1" fmla="val -2848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538252" y="4800039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9186726" y="3828967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False</a:t>
            </a:r>
            <a:endParaRPr lang="en-US" sz="1000" dirty="0"/>
          </a:p>
        </p:txBody>
      </p:sp>
      <p:cxnSp>
        <p:nvCxnSpPr>
          <p:cNvPr id="71" name="Straight Arrow Connector 70"/>
          <p:cNvCxnSpPr>
            <a:stCxn id="58" idx="1"/>
            <a:endCxn id="72" idx="6"/>
          </p:cNvCxnSpPr>
          <p:nvPr/>
        </p:nvCxnSpPr>
        <p:spPr>
          <a:xfrm flipH="1">
            <a:off x="9636204" y="4521321"/>
            <a:ext cx="988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9069854" y="4410110"/>
            <a:ext cx="566350" cy="2224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668127" y="4339366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False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9543539" y="4797398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10663879" y="5647095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False</a:t>
            </a:r>
            <a:endParaRPr lang="en-US" sz="1000" dirty="0"/>
          </a:p>
        </p:txBody>
      </p:sp>
      <p:cxnSp>
        <p:nvCxnSpPr>
          <p:cNvPr id="76" name="Elbow Connector 75"/>
          <p:cNvCxnSpPr>
            <a:stCxn id="50" idx="3"/>
            <a:endCxn id="51" idx="0"/>
          </p:cNvCxnSpPr>
          <p:nvPr/>
        </p:nvCxnSpPr>
        <p:spPr>
          <a:xfrm>
            <a:off x="8891710" y="2738104"/>
            <a:ext cx="2237609" cy="290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995342" y="3264805"/>
            <a:ext cx="803194" cy="2003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 = (a * b)/c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>
            <a:stCxn id="80" idx="1"/>
            <a:endCxn id="27" idx="5"/>
          </p:cNvCxnSpPr>
          <p:nvPr/>
        </p:nvCxnSpPr>
        <p:spPr>
          <a:xfrm flipH="1" flipV="1">
            <a:off x="3743271" y="3362930"/>
            <a:ext cx="252071" cy="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9228435" y="3252154"/>
            <a:ext cx="803194" cy="2003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 = (a * b)/c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>
            <a:stCxn id="109" idx="1"/>
            <a:endCxn id="53" idx="5"/>
          </p:cNvCxnSpPr>
          <p:nvPr/>
        </p:nvCxnSpPr>
        <p:spPr>
          <a:xfrm flipH="1">
            <a:off x="8973284" y="3352339"/>
            <a:ext cx="255151" cy="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4268186" y="5284204"/>
            <a:ext cx="803194" cy="2003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 = (a * b)/c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9" name="Straight Arrow Connector 138"/>
          <p:cNvCxnSpPr>
            <a:stCxn id="129" idx="1"/>
            <a:endCxn id="35" idx="5"/>
          </p:cNvCxnSpPr>
          <p:nvPr/>
        </p:nvCxnSpPr>
        <p:spPr>
          <a:xfrm flipH="1" flipV="1">
            <a:off x="3979847" y="5379433"/>
            <a:ext cx="288339" cy="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5804584" y="3646377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False</a:t>
            </a:r>
            <a:endParaRPr lang="en-US" sz="1000" dirty="0"/>
          </a:p>
        </p:txBody>
      </p:sp>
      <p:sp>
        <p:nvSpPr>
          <p:cNvPr id="155" name="Rectangle 154"/>
          <p:cNvSpPr/>
          <p:nvPr/>
        </p:nvSpPr>
        <p:spPr>
          <a:xfrm>
            <a:off x="9297406" y="5260681"/>
            <a:ext cx="803194" cy="2003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 = (a * b)/c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63" name="Straight Arrow Connector 162"/>
          <p:cNvCxnSpPr>
            <a:stCxn id="155" idx="1"/>
            <a:endCxn id="61" idx="5"/>
          </p:cNvCxnSpPr>
          <p:nvPr/>
        </p:nvCxnSpPr>
        <p:spPr>
          <a:xfrm flipH="1" flipV="1">
            <a:off x="9021449" y="5359863"/>
            <a:ext cx="275957" cy="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43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1204</Words>
  <Application>Microsoft Office PowerPoint</Application>
  <PresentationFormat>Widescreen</PresentationFormat>
  <Paragraphs>258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SST-LAB</dc:creator>
  <cp:lastModifiedBy>Students</cp:lastModifiedBy>
  <cp:revision>27</cp:revision>
  <dcterms:created xsi:type="dcterms:W3CDTF">2021-04-26T16:29:54Z</dcterms:created>
  <dcterms:modified xsi:type="dcterms:W3CDTF">2021-04-26T20:33:56Z</dcterms:modified>
</cp:coreProperties>
</file>