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" y="124691"/>
            <a:ext cx="46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 Algorithm to find the root of a Quadratic Equation Ax</a:t>
            </a:r>
            <a:r>
              <a:rPr lang="en-GB" sz="1100" dirty="0" smtClean="0"/>
              <a:t>^2 + Bx^2 + C = 0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4196" y="648393"/>
            <a:ext cx="25436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BEGIN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DECLARE </a:t>
            </a:r>
            <a:r>
              <a:rPr lang="en-GB" sz="1200" dirty="0" err="1" smtClean="0"/>
              <a:t>a,b,c</a:t>
            </a:r>
            <a:r>
              <a:rPr lang="en-GB" sz="1200" dirty="0" smtClean="0"/>
              <a:t>: INTEGER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a=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INPUT 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b= “</a:t>
            </a:r>
          </a:p>
          <a:p>
            <a:r>
              <a:rPr lang="en-GB" sz="1200" dirty="0" smtClean="0"/>
              <a:t>    INPUT b</a:t>
            </a:r>
          </a:p>
          <a:p>
            <a:r>
              <a:rPr lang="en-GB" sz="1200" dirty="0" smtClean="0"/>
              <a:t>    DISPLAY “Enter the value for c= </a:t>
            </a:r>
            <a:r>
              <a:rPr lang="en-GB" sz="1200" dirty="0" smtClean="0"/>
              <a:t>“</a:t>
            </a:r>
          </a:p>
          <a:p>
            <a:r>
              <a:rPr lang="en-GB" sz="1200" dirty="0" smtClean="0"/>
              <a:t>    INPUT c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x1 = (-b + (b^2 – 4ac)^1/2)/ 2a</a:t>
            </a:r>
          </a:p>
          <a:p>
            <a:r>
              <a:rPr lang="en-GB" sz="1200" dirty="0" smtClean="0"/>
              <a:t>    x2 =  (-b - (b^2 – 4ac)^1/2)/ 2a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x2</a:t>
            </a:r>
          </a:p>
          <a:p>
            <a:r>
              <a:rPr lang="en-GB" sz="12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4243647" y="648393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116" y="1136165"/>
            <a:ext cx="1263534" cy="28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Declare </a:t>
            </a:r>
            <a:r>
              <a:rPr lang="en-GB" sz="1200" dirty="0" err="1" smtClean="0">
                <a:solidFill>
                  <a:schemeClr val="tx1"/>
                </a:solidFill>
              </a:rPr>
              <a:t>a,b,c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887883" y="889462"/>
            <a:ext cx="1" cy="2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19450" y="15988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a”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>
          <a:xfrm>
            <a:off x="4887883" y="1421476"/>
            <a:ext cx="0" cy="1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919450" y="2186242"/>
            <a:ext cx="1936866" cy="24177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4"/>
            <a:endCxn id="16" idx="1"/>
          </p:cNvCxnSpPr>
          <p:nvPr/>
        </p:nvCxnSpPr>
        <p:spPr>
          <a:xfrm>
            <a:off x="4887883" y="2039468"/>
            <a:ext cx="0" cy="1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919450" y="2608832"/>
            <a:ext cx="1936866" cy="38402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b”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4"/>
            <a:endCxn id="23" idx="1"/>
          </p:cNvCxnSpPr>
          <p:nvPr/>
        </p:nvCxnSpPr>
        <p:spPr>
          <a:xfrm>
            <a:off x="4887883" y="2428015"/>
            <a:ext cx="0" cy="18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3919450" y="3171467"/>
            <a:ext cx="1936866" cy="21527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b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4"/>
            <a:endCxn id="46" idx="1"/>
          </p:cNvCxnSpPr>
          <p:nvPr/>
        </p:nvCxnSpPr>
        <p:spPr>
          <a:xfrm>
            <a:off x="4887883" y="2992860"/>
            <a:ext cx="0" cy="17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19450" y="3528157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c”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1"/>
          </p:cNvCxnSpPr>
          <p:nvPr/>
        </p:nvCxnSpPr>
        <p:spPr>
          <a:xfrm>
            <a:off x="4887883" y="3386745"/>
            <a:ext cx="0" cy="14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2166" y="4638875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X1 = (-b +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4"/>
            <a:endCxn id="39" idx="1"/>
          </p:cNvCxnSpPr>
          <p:nvPr/>
        </p:nvCxnSpPr>
        <p:spPr>
          <a:xfrm flipH="1">
            <a:off x="4887882" y="3968732"/>
            <a:ext cx="1" cy="2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2166" y="5156194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X2 = (-b -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6" idx="2"/>
            <a:endCxn id="61" idx="0"/>
          </p:cNvCxnSpPr>
          <p:nvPr/>
        </p:nvCxnSpPr>
        <p:spPr>
          <a:xfrm>
            <a:off x="4887883" y="4929821"/>
            <a:ext cx="0" cy="22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3919449" y="5632324"/>
            <a:ext cx="1936866" cy="2553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1"/>
          </p:cNvCxnSpPr>
          <p:nvPr/>
        </p:nvCxnSpPr>
        <p:spPr>
          <a:xfrm flipH="1">
            <a:off x="4887882" y="5447140"/>
            <a:ext cx="1" cy="18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3919449" y="6162205"/>
            <a:ext cx="1936866" cy="2417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4"/>
            <a:endCxn id="72" idx="1"/>
          </p:cNvCxnSpPr>
          <p:nvPr/>
        </p:nvCxnSpPr>
        <p:spPr>
          <a:xfrm>
            <a:off x="4887882" y="5887716"/>
            <a:ext cx="0" cy="27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3645" y="6616931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72" idx="4"/>
            <a:endCxn id="26" idx="0"/>
          </p:cNvCxnSpPr>
          <p:nvPr/>
        </p:nvCxnSpPr>
        <p:spPr>
          <a:xfrm>
            <a:off x="4887882" y="6403959"/>
            <a:ext cx="0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ata 38"/>
          <p:cNvSpPr/>
          <p:nvPr/>
        </p:nvSpPr>
        <p:spPr>
          <a:xfrm>
            <a:off x="3919449" y="4190298"/>
            <a:ext cx="1936866" cy="21527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</a:t>
            </a:r>
            <a:r>
              <a:rPr lang="en-GB" sz="1200" dirty="0" smtClean="0">
                <a:solidFill>
                  <a:schemeClr val="tx1"/>
                </a:solidFill>
              </a:rPr>
              <a:t>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4"/>
            <a:endCxn id="56" idx="0"/>
          </p:cNvCxnSpPr>
          <p:nvPr/>
        </p:nvCxnSpPr>
        <p:spPr>
          <a:xfrm>
            <a:off x="4887882" y="4405576"/>
            <a:ext cx="1" cy="2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4196" y="648393"/>
                <a:ext cx="2732042" cy="467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BEGIN</a:t>
                </a:r>
              </a:p>
              <a:p>
                <a:r>
                  <a:rPr lang="en-GB" sz="1000" dirty="0" smtClean="0"/>
                  <a:t>    DISPLAY </a:t>
                </a:r>
                <a:r>
                  <a:rPr lang="en-GB" sz="1000" dirty="0" smtClean="0"/>
                  <a:t>“Enter the value for </a:t>
                </a:r>
                <a:r>
                  <a:rPr lang="en-GB" sz="1000" dirty="0" smtClean="0"/>
                  <a:t>A= </a:t>
                </a:r>
                <a:r>
                  <a:rPr lang="en-GB" sz="1000" dirty="0" smtClean="0"/>
                  <a:t>“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INPUT </a:t>
                </a:r>
                <a:r>
                  <a:rPr lang="en-GB" sz="1000" dirty="0" smtClean="0"/>
                  <a:t>A</a:t>
                </a:r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“Enter the value for </a:t>
                </a:r>
                <a:r>
                  <a:rPr lang="en-GB" sz="1000" dirty="0"/>
                  <a:t>B</a:t>
                </a:r>
                <a:r>
                  <a:rPr lang="en-GB" sz="1000" dirty="0" smtClean="0"/>
                  <a:t>= </a:t>
                </a:r>
                <a:r>
                  <a:rPr lang="en-GB" sz="1000" dirty="0" smtClean="0"/>
                  <a:t>“</a:t>
                </a:r>
              </a:p>
              <a:p>
                <a:r>
                  <a:rPr lang="en-GB" sz="1000" dirty="0" smtClean="0"/>
                  <a:t>    INPUT </a:t>
                </a:r>
                <a:r>
                  <a:rPr lang="en-GB" sz="1000" dirty="0" smtClean="0"/>
                  <a:t>B</a:t>
                </a:r>
                <a:endParaRPr lang="en-GB" sz="1000" dirty="0" smtClean="0"/>
              </a:p>
              <a:p>
                <a:r>
                  <a:rPr lang="en-GB" sz="1000" dirty="0" smtClean="0"/>
                  <a:t>    DISPLAY “Enter the value for </a:t>
                </a:r>
                <a:r>
                  <a:rPr lang="en-GB" sz="1000" dirty="0" smtClean="0"/>
                  <a:t>C= “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INPUT C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“Enter the value for D=“ 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INPUT D</a:t>
                </a:r>
              </a:p>
              <a:p>
                <a:r>
                  <a:rPr lang="en-GB" sz="1000" dirty="0" smtClean="0"/>
                  <a:t>    COMPUTE a1= B/A</a:t>
                </a:r>
                <a:br>
                  <a:rPr lang="en-GB" sz="1000" dirty="0" smtClean="0"/>
                </a:br>
                <a:r>
                  <a:rPr lang="en-GB" sz="1000" dirty="0" smtClean="0"/>
                  <a:t>    COMPUTE a2=C/A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a3=D/A</a:t>
                </a:r>
              </a:p>
              <a:p>
                <a:endParaRPr lang="en-GB" sz="1000" dirty="0"/>
              </a:p>
              <a:p>
                <a:r>
                  <a:rPr lang="en-GB" sz="1000" dirty="0" smtClean="0"/>
                  <a:t>    COMPUTE Q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GB" sz="1000" dirty="0" smtClean="0"/>
              </a:p>
              <a:p>
                <a:r>
                  <a:rPr lang="en-GB" sz="1000" dirty="0" smtClean="0"/>
                  <a:t>    COMPUTE 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−27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S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sz="1000" dirty="0" smtClean="0"/>
              </a:p>
              <a:p>
                <a:r>
                  <a:rPr lang="en-GB" sz="1000" dirty="0"/>
                  <a:t>    COMPUTE T = </a:t>
                </a:r>
                <a:r>
                  <a:rPr lang="en-GB" sz="10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0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x1 = S + 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000" dirty="0" smtClean="0"/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COMPUTE x2 = -( S + 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000" dirty="0" smtClean="0"/>
                  <a:t>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000" dirty="0" smtClean="0"/>
                  <a:t> * (S – T))</a:t>
                </a:r>
              </a:p>
              <a:p>
                <a:r>
                  <a:rPr lang="en-GB" sz="1000" dirty="0"/>
                  <a:t>    COMPUTE x3 = -( S + 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GB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0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000" dirty="0"/>
                  <a:t> * (S – T))</a:t>
                </a:r>
              </a:p>
              <a:p>
                <a:r>
                  <a:rPr lang="en-GB" sz="1000" dirty="0" smtClean="0"/>
                  <a:t>    DISPLAY </a:t>
                </a:r>
                <a:r>
                  <a:rPr lang="en-GB" sz="1000" dirty="0" smtClean="0"/>
                  <a:t>x1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</a:t>
                </a:r>
                <a:r>
                  <a:rPr lang="en-GB" sz="1000" dirty="0" smtClean="0"/>
                  <a:t>x2</a:t>
                </a:r>
              </a:p>
              <a:p>
                <a:r>
                  <a:rPr lang="en-GB" sz="1000" dirty="0"/>
                  <a:t> </a:t>
                </a:r>
                <a:r>
                  <a:rPr lang="en-GB" sz="1000" dirty="0" smtClean="0"/>
                  <a:t>   DISPLAY x3</a:t>
                </a:r>
                <a:endParaRPr lang="en-GB" sz="1000" dirty="0" smtClean="0"/>
              </a:p>
              <a:p>
                <a:r>
                  <a:rPr lang="en-GB" sz="1000" dirty="0" smtClean="0"/>
                  <a:t>END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" y="648393"/>
                <a:ext cx="2732042" cy="4675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864654" y="40574"/>
            <a:ext cx="979136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Start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4"/>
            <a:endCxn id="29" idx="1"/>
          </p:cNvCxnSpPr>
          <p:nvPr/>
        </p:nvCxnSpPr>
        <p:spPr>
          <a:xfrm>
            <a:off x="6354222" y="281643"/>
            <a:ext cx="4514" cy="19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5509360" y="472207"/>
            <a:ext cx="1698751" cy="28567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“Enter the value for a”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>
            <a:off x="5699893" y="884661"/>
            <a:ext cx="1326981" cy="1630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Input a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1"/>
          </p:cNvCxnSpPr>
          <p:nvPr/>
        </p:nvCxnSpPr>
        <p:spPr>
          <a:xfrm>
            <a:off x="6358736" y="757880"/>
            <a:ext cx="4648" cy="12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/>
          <p:cNvSpPr/>
          <p:nvPr/>
        </p:nvSpPr>
        <p:spPr>
          <a:xfrm>
            <a:off x="5511111" y="1175447"/>
            <a:ext cx="1712689" cy="30706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“Enter the value for b”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1" idx="4"/>
            <a:endCxn id="33" idx="1"/>
          </p:cNvCxnSpPr>
          <p:nvPr/>
        </p:nvCxnSpPr>
        <p:spPr>
          <a:xfrm>
            <a:off x="6363384" y="1047733"/>
            <a:ext cx="4072" cy="1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/>
          <p:cNvSpPr/>
          <p:nvPr/>
        </p:nvSpPr>
        <p:spPr>
          <a:xfrm>
            <a:off x="5649404" y="1639228"/>
            <a:ext cx="1449761" cy="12600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Input b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3" idx="4"/>
            <a:endCxn id="35" idx="1"/>
          </p:cNvCxnSpPr>
          <p:nvPr/>
        </p:nvCxnSpPr>
        <p:spPr>
          <a:xfrm>
            <a:off x="6367456" y="1482508"/>
            <a:ext cx="6829" cy="15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5534075" y="1921770"/>
            <a:ext cx="1688660" cy="30244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“Enter the value for c”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4"/>
            <a:endCxn id="37" idx="1"/>
          </p:cNvCxnSpPr>
          <p:nvPr/>
        </p:nvCxnSpPr>
        <p:spPr>
          <a:xfrm>
            <a:off x="6374285" y="1765236"/>
            <a:ext cx="4120" cy="15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5744672" y="3320151"/>
                <a:ext cx="979136" cy="290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Q </a:t>
                </a:r>
                <a:r>
                  <a:rPr lang="en-GB" sz="1100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GB" sz="1100" dirty="0" smtClean="0">
                    <a:solidFill>
                      <a:schemeClr val="tx1"/>
                    </a:solidFill>
                  </a:rPr>
                  <a:t> 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72" y="3320151"/>
                <a:ext cx="979136" cy="290946"/>
              </a:xfrm>
              <a:prstGeom prst="rect">
                <a:avLst/>
              </a:prstGeom>
              <a:blipFill>
                <a:blip r:embed="rId3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7" idx="4"/>
            <a:endCxn id="82" idx="1"/>
          </p:cNvCxnSpPr>
          <p:nvPr/>
        </p:nvCxnSpPr>
        <p:spPr>
          <a:xfrm>
            <a:off x="6378405" y="2224211"/>
            <a:ext cx="5526" cy="1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4" idx="3"/>
            <a:endCxn id="120" idx="1"/>
          </p:cNvCxnSpPr>
          <p:nvPr/>
        </p:nvCxnSpPr>
        <p:spPr>
          <a:xfrm>
            <a:off x="8726103" y="3912071"/>
            <a:ext cx="290181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/>
          <p:cNvSpPr/>
          <p:nvPr/>
        </p:nvSpPr>
        <p:spPr>
          <a:xfrm>
            <a:off x="6005383" y="4255000"/>
            <a:ext cx="1317271" cy="2595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x1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5" name="Flowchart: Data 44"/>
          <p:cNvSpPr/>
          <p:nvPr/>
        </p:nvSpPr>
        <p:spPr>
          <a:xfrm>
            <a:off x="5955271" y="4658155"/>
            <a:ext cx="1416307" cy="2286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x2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4"/>
            <a:endCxn id="45" idx="1"/>
          </p:cNvCxnSpPr>
          <p:nvPr/>
        </p:nvCxnSpPr>
        <p:spPr>
          <a:xfrm flipH="1">
            <a:off x="6663425" y="4514515"/>
            <a:ext cx="594" cy="14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870344" y="5463895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64" idx="4"/>
            <a:endCxn id="47" idx="0"/>
          </p:cNvCxnSpPr>
          <p:nvPr/>
        </p:nvCxnSpPr>
        <p:spPr>
          <a:xfrm flipH="1">
            <a:off x="6514581" y="5283514"/>
            <a:ext cx="1" cy="18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/>
          <p:cNvSpPr/>
          <p:nvPr/>
        </p:nvSpPr>
        <p:spPr>
          <a:xfrm>
            <a:off x="5659050" y="2382071"/>
            <a:ext cx="1449761" cy="11270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Input </a:t>
            </a:r>
            <a:r>
              <a:rPr lang="en-GB" sz="1000" dirty="0" smtClean="0">
                <a:solidFill>
                  <a:schemeClr val="tx1"/>
                </a:solidFill>
              </a:rPr>
              <a:t>c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0" name="Flowchart: Data 89"/>
          <p:cNvSpPr/>
          <p:nvPr/>
        </p:nvSpPr>
        <p:spPr>
          <a:xfrm>
            <a:off x="5536838" y="2625886"/>
            <a:ext cx="1688660" cy="30244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“Enter the value for </a:t>
            </a:r>
            <a:r>
              <a:rPr lang="en-GB" sz="1000" dirty="0" smtClean="0">
                <a:solidFill>
                  <a:schemeClr val="tx1"/>
                </a:solidFill>
              </a:rPr>
              <a:t>d”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2" idx="4"/>
            <a:endCxn id="90" idx="1"/>
          </p:cNvCxnSpPr>
          <p:nvPr/>
        </p:nvCxnSpPr>
        <p:spPr>
          <a:xfrm flipH="1">
            <a:off x="6381168" y="2494774"/>
            <a:ext cx="2763" cy="13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ata 94"/>
          <p:cNvSpPr/>
          <p:nvPr/>
        </p:nvSpPr>
        <p:spPr>
          <a:xfrm>
            <a:off x="5509360" y="3054536"/>
            <a:ext cx="1449761" cy="11270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Input </a:t>
            </a:r>
            <a:r>
              <a:rPr lang="en-GB" sz="1000" dirty="0">
                <a:solidFill>
                  <a:schemeClr val="tx1"/>
                </a:solidFill>
              </a:rPr>
              <a:t>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0" idx="4"/>
            <a:endCxn id="95" idx="0"/>
          </p:cNvCxnSpPr>
          <p:nvPr/>
        </p:nvCxnSpPr>
        <p:spPr>
          <a:xfrm flipH="1">
            <a:off x="6379217" y="2928327"/>
            <a:ext cx="1951" cy="12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5" idx="4"/>
            <a:endCxn id="39" idx="0"/>
          </p:cNvCxnSpPr>
          <p:nvPr/>
        </p:nvCxnSpPr>
        <p:spPr>
          <a:xfrm flipH="1">
            <a:off x="6234240" y="3167239"/>
            <a:ext cx="1" cy="15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5529107" y="3741850"/>
                <a:ext cx="1403447" cy="290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−27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−2</m:t>
                        </m:r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07" y="3741850"/>
                <a:ext cx="1403447" cy="29094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39" idx="2"/>
            <a:endCxn id="109" idx="0"/>
          </p:cNvCxnSpPr>
          <p:nvPr/>
        </p:nvCxnSpPr>
        <p:spPr>
          <a:xfrm flipH="1">
            <a:off x="6230831" y="3611097"/>
            <a:ext cx="3409" cy="13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7222735" y="3735700"/>
                <a:ext cx="1503368" cy="3527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735" y="3735700"/>
                <a:ext cx="1503368" cy="352741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>
            <a:stCxn id="109" idx="3"/>
          </p:cNvCxnSpPr>
          <p:nvPr/>
        </p:nvCxnSpPr>
        <p:spPr>
          <a:xfrm flipV="1">
            <a:off x="6932554" y="3881174"/>
            <a:ext cx="275557" cy="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9016284" y="3735700"/>
                <a:ext cx="1622763" cy="3622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T =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84" y="3735700"/>
                <a:ext cx="1622763" cy="362265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10801751" y="3766597"/>
                <a:ext cx="1145714" cy="290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x1 = S + </a:t>
                </a:r>
                <a:r>
                  <a:rPr lang="en-GB" sz="1100" dirty="0">
                    <a:solidFill>
                      <a:schemeClr val="tx1"/>
                    </a:solidFill>
                  </a:rPr>
                  <a:t>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751" y="3766597"/>
                <a:ext cx="1145714" cy="290946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/>
          <p:cNvCxnSpPr>
            <a:stCxn id="120" idx="3"/>
            <a:endCxn id="123" idx="1"/>
          </p:cNvCxnSpPr>
          <p:nvPr/>
        </p:nvCxnSpPr>
        <p:spPr>
          <a:xfrm flipV="1">
            <a:off x="10639047" y="3912070"/>
            <a:ext cx="162704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9827665" y="4240237"/>
                <a:ext cx="2125776" cy="290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x2 = -( S + 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* (S – T))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665" y="4240237"/>
                <a:ext cx="2125776" cy="290946"/>
              </a:xfrm>
              <a:prstGeom prst="rect">
                <a:avLst/>
              </a:prstGeom>
              <a:blipFill>
                <a:blip r:embed="rId8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/>
          <p:cNvCxnSpPr>
            <a:stCxn id="123" idx="3"/>
            <a:endCxn id="128" idx="3"/>
          </p:cNvCxnSpPr>
          <p:nvPr/>
        </p:nvCxnSpPr>
        <p:spPr>
          <a:xfrm>
            <a:off x="11947465" y="3912070"/>
            <a:ext cx="5976" cy="473640"/>
          </a:xfrm>
          <a:prstGeom prst="bentConnector3">
            <a:avLst>
              <a:gd name="adj1" fmla="val 2271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7469871" y="4240237"/>
                <a:ext cx="2143687" cy="290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x2 = -( S + 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* (S – T))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871" y="4240237"/>
                <a:ext cx="2143687" cy="290946"/>
              </a:xfrm>
              <a:prstGeom prst="rect">
                <a:avLst/>
              </a:prstGeom>
              <a:blipFill>
                <a:blip r:embed="rId9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>
            <a:stCxn id="128" idx="1"/>
            <a:endCxn id="136" idx="3"/>
          </p:cNvCxnSpPr>
          <p:nvPr/>
        </p:nvCxnSpPr>
        <p:spPr>
          <a:xfrm flipH="1">
            <a:off x="9613558" y="4385710"/>
            <a:ext cx="21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1"/>
            <a:endCxn id="43" idx="5"/>
          </p:cNvCxnSpPr>
          <p:nvPr/>
        </p:nvCxnSpPr>
        <p:spPr>
          <a:xfrm flipH="1" flipV="1">
            <a:off x="7190927" y="4384758"/>
            <a:ext cx="278944" cy="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/>
          <p:cNvSpPr/>
          <p:nvPr/>
        </p:nvSpPr>
        <p:spPr>
          <a:xfrm>
            <a:off x="5806428" y="5054882"/>
            <a:ext cx="1416307" cy="2286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Display </a:t>
            </a:r>
            <a:r>
              <a:rPr lang="en-GB" sz="1000" dirty="0" smtClean="0">
                <a:solidFill>
                  <a:schemeClr val="tx1"/>
                </a:solidFill>
              </a:rPr>
              <a:t>x3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>
            <a:stCxn id="45" idx="4"/>
            <a:endCxn id="164" idx="0"/>
          </p:cNvCxnSpPr>
          <p:nvPr/>
        </p:nvCxnSpPr>
        <p:spPr>
          <a:xfrm flipH="1">
            <a:off x="6656212" y="4886787"/>
            <a:ext cx="7213" cy="16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164757" y="161108"/>
                <a:ext cx="35340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2. Find the root of a Cubic equation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050" dirty="0" smtClean="0"/>
                  <a:t> + </a:t>
                </a:r>
                <a:r>
                  <a:rPr lang="en-US" sz="1050" dirty="0" err="1" smtClean="0"/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50" dirty="0" smtClean="0"/>
                  <a:t> + </a:t>
                </a:r>
                <a:r>
                  <a:rPr lang="en-US" sz="1050" dirty="0" err="1" smtClean="0"/>
                  <a:t>Cx</a:t>
                </a:r>
                <a:r>
                  <a:rPr lang="en-US" sz="1050" dirty="0" smtClean="0"/>
                  <a:t> + D = 0</a:t>
                </a:r>
                <a:endParaRPr lang="en-US" sz="105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7" y="161108"/>
                <a:ext cx="3534032" cy="253916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23" y="148281"/>
            <a:ext cx="2603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Find the largest of three numbers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9514" y="700216"/>
            <a:ext cx="2710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    OUTPUT “Enter the value for a= 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b=“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b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c=“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c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a &gt; b and a&gt;c THEN</a:t>
            </a:r>
          </a:p>
          <a:p>
            <a:r>
              <a:rPr lang="en-US" sz="1200" dirty="0" smtClean="0"/>
              <a:t>        DISPLAY “a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b&gt;a and b&gt;c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“b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c&gt;b and c &gt;a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“c is the largest”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ENDIF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959178" y="14828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477264" y="55090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 flipH="1">
            <a:off x="5404021" y="373790"/>
            <a:ext cx="1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4291913" y="100810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4"/>
            <a:endCxn id="8" idx="0"/>
          </p:cNvCxnSpPr>
          <p:nvPr/>
        </p:nvCxnSpPr>
        <p:spPr>
          <a:xfrm>
            <a:off x="5404021" y="83099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291913" y="1412788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" idx="4"/>
            <a:endCxn id="27" idx="1"/>
          </p:cNvCxnSpPr>
          <p:nvPr/>
        </p:nvCxnSpPr>
        <p:spPr>
          <a:xfrm>
            <a:off x="5218670" y="12356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91913" y="1869988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4"/>
            <a:endCxn id="36" idx="1"/>
          </p:cNvCxnSpPr>
          <p:nvPr/>
        </p:nvCxnSpPr>
        <p:spPr>
          <a:xfrm>
            <a:off x="5218670" y="16928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4291913" y="227467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c”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2" idx="1"/>
          </p:cNvCxnSpPr>
          <p:nvPr/>
        </p:nvCxnSpPr>
        <p:spPr>
          <a:xfrm>
            <a:off x="5218670" y="20975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4291913" y="273187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4"/>
            <a:endCxn id="46" idx="1"/>
          </p:cNvCxnSpPr>
          <p:nvPr/>
        </p:nvCxnSpPr>
        <p:spPr>
          <a:xfrm>
            <a:off x="5218670" y="25547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4662616" y="3136558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 and a&gt;c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0"/>
          </p:cNvCxnSpPr>
          <p:nvPr/>
        </p:nvCxnSpPr>
        <p:spPr>
          <a:xfrm>
            <a:off x="5218670" y="295944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3"/>
            <a:endCxn id="59" idx="2"/>
          </p:cNvCxnSpPr>
          <p:nvPr/>
        </p:nvCxnSpPr>
        <p:spPr>
          <a:xfrm flipV="1">
            <a:off x="5774724" y="3511379"/>
            <a:ext cx="22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5848865" y="3371335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“a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74691" y="3398623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9" idx="5"/>
            <a:endCxn id="64" idx="2"/>
          </p:cNvCxnSpPr>
          <p:nvPr/>
        </p:nvCxnSpPr>
        <p:spPr>
          <a:xfrm flipV="1">
            <a:off x="7242707" y="3511378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4681" y="3275512"/>
            <a:ext cx="42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1" idx="2"/>
            <a:endCxn id="74" idx="0"/>
          </p:cNvCxnSpPr>
          <p:nvPr/>
        </p:nvCxnSpPr>
        <p:spPr>
          <a:xfrm>
            <a:off x="5218670" y="3886201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4662616" y="4063314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b&gt;b and b&gt;c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3"/>
            <a:endCxn id="78" idx="2"/>
          </p:cNvCxnSpPr>
          <p:nvPr/>
        </p:nvCxnSpPr>
        <p:spPr>
          <a:xfrm flipV="1">
            <a:off x="5774724" y="4438135"/>
            <a:ext cx="22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5848864" y="4298091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“b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8" idx="5"/>
            <a:endCxn id="84" idx="2"/>
          </p:cNvCxnSpPr>
          <p:nvPr/>
        </p:nvCxnSpPr>
        <p:spPr>
          <a:xfrm flipV="1">
            <a:off x="7242706" y="4438134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4690" y="4325379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4" idx="2"/>
            <a:endCxn id="91" idx="0"/>
          </p:cNvCxnSpPr>
          <p:nvPr/>
        </p:nvCxnSpPr>
        <p:spPr>
          <a:xfrm>
            <a:off x="5218670" y="4812957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4662616" y="4990070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c&gt;b and c&gt;a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1" idx="3"/>
            <a:endCxn id="96" idx="2"/>
          </p:cNvCxnSpPr>
          <p:nvPr/>
        </p:nvCxnSpPr>
        <p:spPr>
          <a:xfrm flipV="1">
            <a:off x="5774724" y="5364891"/>
            <a:ext cx="269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5889229" y="5224847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“c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574690" y="5252135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6" idx="5"/>
            <a:endCxn id="99" idx="2"/>
          </p:cNvCxnSpPr>
          <p:nvPr/>
        </p:nvCxnSpPr>
        <p:spPr>
          <a:xfrm flipV="1">
            <a:off x="7283071" y="5364890"/>
            <a:ext cx="29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73826" y="590807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1" idx="2"/>
            <a:endCxn id="104" idx="0"/>
          </p:cNvCxnSpPr>
          <p:nvPr/>
        </p:nvCxnSpPr>
        <p:spPr>
          <a:xfrm>
            <a:off x="5218670" y="5739713"/>
            <a:ext cx="0" cy="1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27686"/>
            <a:ext cx="2660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Find the GCD and LCM of two numbers.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(GCD)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-65922" y="475293"/>
            <a:ext cx="26155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BEGIN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a=“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b=“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b</a:t>
            </a:r>
          </a:p>
          <a:p>
            <a:r>
              <a:rPr lang="en-US" sz="1000" dirty="0" smtClean="0"/>
              <a:t>    DECLARE d : INTEGER</a:t>
            </a:r>
          </a:p>
          <a:p>
            <a:r>
              <a:rPr lang="en-US" sz="1000" dirty="0" smtClean="0"/>
              <a:t>    IF a &gt; b THEN</a:t>
            </a:r>
          </a:p>
          <a:p>
            <a:r>
              <a:rPr lang="en-US" sz="1000" dirty="0" smtClean="0"/>
              <a:t>        d = a – b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 IF (a mod d) and (b mod d) = 0 THEN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DISPLAY </a:t>
            </a:r>
            <a:r>
              <a:rPr lang="en-US" sz="1000" dirty="0"/>
              <a:t>“d is the HCF”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     ELSE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c </a:t>
            </a:r>
            <a:r>
              <a:rPr lang="en-US" sz="1000" dirty="0"/>
              <a:t>= d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WHILE </a:t>
            </a:r>
            <a:r>
              <a:rPr lang="en-US" sz="1000" dirty="0"/>
              <a:t>c !=0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    IF </a:t>
            </a:r>
            <a:r>
              <a:rPr lang="en-US" sz="1000" dirty="0"/>
              <a:t>(a mod c) and (b mod c) = 0 THEN 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DISPLAY </a:t>
            </a:r>
            <a:r>
              <a:rPr lang="en-US" sz="1000" dirty="0"/>
              <a:t>“c is the HCF”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END</a:t>
            </a:r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smtClean="0"/>
              <a:t>    ELSE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DECREMENT </a:t>
            </a:r>
            <a:r>
              <a:rPr lang="en-US" sz="1000" dirty="0"/>
              <a:t>c by 1</a:t>
            </a:r>
          </a:p>
          <a:p>
            <a:r>
              <a:rPr lang="en-US" sz="1000" dirty="0"/>
              <a:t>           </a:t>
            </a:r>
            <a:r>
              <a:rPr lang="en-US" sz="1000" dirty="0" smtClean="0"/>
              <a:t>     ENDIF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ENDWHILE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ENDIF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ELSE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d = b –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IF (a mod d) and (b mod d) = 0 THEN</a:t>
            </a:r>
          </a:p>
          <a:p>
            <a:r>
              <a:rPr lang="en-US" sz="1000" dirty="0"/>
              <a:t>            DISPLAY “d is the HCF”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ELSE</a:t>
            </a:r>
            <a:endParaRPr lang="en-US" sz="1000" dirty="0"/>
          </a:p>
          <a:p>
            <a:r>
              <a:rPr lang="en-US" sz="1000" dirty="0"/>
              <a:t>            c = d</a:t>
            </a:r>
          </a:p>
          <a:p>
            <a:r>
              <a:rPr lang="en-US" sz="1000" dirty="0"/>
              <a:t>            WHILE c !=0</a:t>
            </a:r>
          </a:p>
          <a:p>
            <a:r>
              <a:rPr lang="en-US" sz="1000" dirty="0"/>
              <a:t>                IF (a mod c) and (b mod c) = 0 THEN </a:t>
            </a:r>
          </a:p>
          <a:p>
            <a:r>
              <a:rPr lang="en-US" sz="1000" dirty="0"/>
              <a:t>                    DISPLAY “c is the HCF”</a:t>
            </a:r>
          </a:p>
          <a:p>
            <a:r>
              <a:rPr lang="en-US" sz="1000" dirty="0"/>
              <a:t>                    END</a:t>
            </a:r>
          </a:p>
          <a:p>
            <a:r>
              <a:rPr lang="en-US" sz="1000" dirty="0"/>
              <a:t>                ELSE</a:t>
            </a:r>
          </a:p>
          <a:p>
            <a:r>
              <a:rPr lang="en-US" sz="1000" dirty="0"/>
              <a:t>                    DECREMENT c by 1</a:t>
            </a:r>
          </a:p>
          <a:p>
            <a:r>
              <a:rPr lang="en-US" sz="1000" dirty="0"/>
              <a:t>                ENDIF</a:t>
            </a:r>
          </a:p>
          <a:p>
            <a:r>
              <a:rPr lang="en-US" sz="1000" dirty="0"/>
              <a:t>            ENDWHILE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ENDIF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1000" dirty="0" smtClean="0"/>
              <a:t>    ENDIF</a:t>
            </a:r>
          </a:p>
          <a:p>
            <a:r>
              <a:rPr lang="en-US" sz="10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6903308" y="147280"/>
            <a:ext cx="1021492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590270" y="560173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>
            <a:off x="7414054" y="369702"/>
            <a:ext cx="0" cy="1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6590269" y="973064"/>
            <a:ext cx="1647567" cy="1595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8" idx="1"/>
          </p:cNvCxnSpPr>
          <p:nvPr/>
        </p:nvCxnSpPr>
        <p:spPr>
          <a:xfrm flipH="1">
            <a:off x="7414053" y="840259"/>
            <a:ext cx="1" cy="1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6590268" y="1280861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4"/>
            <a:endCxn id="16" idx="1"/>
          </p:cNvCxnSpPr>
          <p:nvPr/>
        </p:nvCxnSpPr>
        <p:spPr>
          <a:xfrm flipH="1">
            <a:off x="7414052" y="1132583"/>
            <a:ext cx="1" cy="14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6590267" y="1716850"/>
            <a:ext cx="1647567" cy="14466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6" idx="4"/>
            <a:endCxn id="21" idx="1"/>
          </p:cNvCxnSpPr>
          <p:nvPr/>
        </p:nvCxnSpPr>
        <p:spPr>
          <a:xfrm flipH="1">
            <a:off x="7414051" y="1560947"/>
            <a:ext cx="1" cy="15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92093" y="2009174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d: Integer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1" idx="4"/>
            <a:endCxn id="29" idx="0"/>
          </p:cNvCxnSpPr>
          <p:nvPr/>
        </p:nvCxnSpPr>
        <p:spPr>
          <a:xfrm flipH="1">
            <a:off x="7414050" y="1861513"/>
            <a:ext cx="1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93008" y="2431444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>
            <a:off x="7414050" y="2283783"/>
            <a:ext cx="0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44" idx="3"/>
          </p:cNvCxnSpPr>
          <p:nvPr/>
        </p:nvCxnSpPr>
        <p:spPr>
          <a:xfrm flipH="1" flipV="1">
            <a:off x="6590265" y="2738104"/>
            <a:ext cx="302743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  <a:endCxn id="118" idx="1"/>
          </p:cNvCxnSpPr>
          <p:nvPr/>
        </p:nvCxnSpPr>
        <p:spPr>
          <a:xfrm flipV="1">
            <a:off x="7935091" y="2738104"/>
            <a:ext cx="302742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46351" y="2600799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a -b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5257" y="254687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9627" y="254687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48" name="Flowchart: Decision 47"/>
          <p:cNvSpPr/>
          <p:nvPr/>
        </p:nvSpPr>
        <p:spPr>
          <a:xfrm>
            <a:off x="5111573" y="3049282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>
            <a:off x="5968308" y="2875408"/>
            <a:ext cx="0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5" idx="5"/>
          </p:cNvCxnSpPr>
          <p:nvPr/>
        </p:nvCxnSpPr>
        <p:spPr>
          <a:xfrm flipH="1" flipV="1">
            <a:off x="4692678" y="3370225"/>
            <a:ext cx="41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3443396" y="3230182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26474" y="3663394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5" idx="4"/>
            <a:endCxn id="59" idx="0"/>
          </p:cNvCxnSpPr>
          <p:nvPr/>
        </p:nvCxnSpPr>
        <p:spPr>
          <a:xfrm>
            <a:off x="4137442" y="3510268"/>
            <a:ext cx="2069" cy="15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2"/>
            <a:endCxn id="68" idx="0"/>
          </p:cNvCxnSpPr>
          <p:nvPr/>
        </p:nvCxnSpPr>
        <p:spPr>
          <a:xfrm>
            <a:off x="5968308" y="3691169"/>
            <a:ext cx="0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346351" y="3865044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Flowchart: Decision 70"/>
          <p:cNvSpPr/>
          <p:nvPr/>
        </p:nvSpPr>
        <p:spPr>
          <a:xfrm>
            <a:off x="5447266" y="4233000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8" idx="2"/>
            <a:endCxn id="71" idx="0"/>
          </p:cNvCxnSpPr>
          <p:nvPr/>
        </p:nvCxnSpPr>
        <p:spPr>
          <a:xfrm>
            <a:off x="5968308" y="4036542"/>
            <a:ext cx="0" cy="19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111573" y="5059518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1" name="Flowchart: Data 80"/>
          <p:cNvSpPr/>
          <p:nvPr/>
        </p:nvSpPr>
        <p:spPr>
          <a:xfrm>
            <a:off x="3585502" y="5240418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1"/>
            <a:endCxn id="81" idx="5"/>
          </p:cNvCxnSpPr>
          <p:nvPr/>
        </p:nvCxnSpPr>
        <p:spPr>
          <a:xfrm flipH="1" flipV="1">
            <a:off x="4725422" y="5380461"/>
            <a:ext cx="38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965620" y="5269250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1" idx="2"/>
            <a:endCxn id="86" idx="6"/>
          </p:cNvCxnSpPr>
          <p:nvPr/>
        </p:nvCxnSpPr>
        <p:spPr>
          <a:xfrm flipH="1">
            <a:off x="3503134" y="5380461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2"/>
            <a:endCxn id="80" idx="0"/>
          </p:cNvCxnSpPr>
          <p:nvPr/>
        </p:nvCxnSpPr>
        <p:spPr>
          <a:xfrm>
            <a:off x="5968308" y="4850838"/>
            <a:ext cx="0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2"/>
            <a:endCxn id="100" idx="0"/>
          </p:cNvCxnSpPr>
          <p:nvPr/>
        </p:nvCxnSpPr>
        <p:spPr>
          <a:xfrm flipH="1">
            <a:off x="5968307" y="5701405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346350" y="5934799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0" idx="3"/>
            <a:endCxn id="71" idx="3"/>
          </p:cNvCxnSpPr>
          <p:nvPr/>
        </p:nvCxnSpPr>
        <p:spPr>
          <a:xfrm flipH="1" flipV="1">
            <a:off x="6489349" y="4541919"/>
            <a:ext cx="100915" cy="1478629"/>
          </a:xfrm>
          <a:prstGeom prst="bentConnector3">
            <a:avLst>
              <a:gd name="adj1" fmla="val -50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20946" y="482063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73820" y="31416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71" idx="1"/>
            <a:endCxn id="110" idx="6"/>
          </p:cNvCxnSpPr>
          <p:nvPr/>
        </p:nvCxnSpPr>
        <p:spPr>
          <a:xfrm flipH="1">
            <a:off x="5018898" y="4541919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452548" y="4430708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50821" y="435996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800590" y="518732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955955" y="565121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8237833" y="2600799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b -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Flowchart: Decision 179"/>
          <p:cNvSpPr/>
          <p:nvPr/>
        </p:nvSpPr>
        <p:spPr>
          <a:xfrm>
            <a:off x="9728879" y="3028684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80" idx="1"/>
            <a:endCxn id="182" idx="5"/>
          </p:cNvCxnSpPr>
          <p:nvPr/>
        </p:nvCxnSpPr>
        <p:spPr>
          <a:xfrm flipH="1" flipV="1">
            <a:off x="9309984" y="3349627"/>
            <a:ext cx="41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Data 181"/>
          <p:cNvSpPr/>
          <p:nvPr/>
        </p:nvSpPr>
        <p:spPr>
          <a:xfrm>
            <a:off x="8060702" y="3209584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8443780" y="3642796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4" name="Straight Arrow Connector 183"/>
          <p:cNvCxnSpPr>
            <a:stCxn id="182" idx="4"/>
            <a:endCxn id="183" idx="0"/>
          </p:cNvCxnSpPr>
          <p:nvPr/>
        </p:nvCxnSpPr>
        <p:spPr>
          <a:xfrm>
            <a:off x="8754748" y="3489670"/>
            <a:ext cx="2069" cy="15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0" idx="2"/>
            <a:endCxn id="186" idx="0"/>
          </p:cNvCxnSpPr>
          <p:nvPr/>
        </p:nvCxnSpPr>
        <p:spPr>
          <a:xfrm>
            <a:off x="10585614" y="3670571"/>
            <a:ext cx="0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9963657" y="3844446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7" name="Flowchart: Decision 186"/>
          <p:cNvSpPr/>
          <p:nvPr/>
        </p:nvSpPr>
        <p:spPr>
          <a:xfrm>
            <a:off x="10064572" y="4212402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/>
          <p:cNvCxnSpPr>
            <a:stCxn id="186" idx="2"/>
            <a:endCxn id="187" idx="0"/>
          </p:cNvCxnSpPr>
          <p:nvPr/>
        </p:nvCxnSpPr>
        <p:spPr>
          <a:xfrm>
            <a:off x="10585614" y="4015944"/>
            <a:ext cx="0" cy="19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/>
          <p:cNvSpPr/>
          <p:nvPr/>
        </p:nvSpPr>
        <p:spPr>
          <a:xfrm>
            <a:off x="9728879" y="5038920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Flowchart: Data 189"/>
          <p:cNvSpPr/>
          <p:nvPr/>
        </p:nvSpPr>
        <p:spPr>
          <a:xfrm>
            <a:off x="8202808" y="521982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190"/>
          <p:cNvCxnSpPr>
            <a:stCxn id="189" idx="1"/>
            <a:endCxn id="190" idx="5"/>
          </p:cNvCxnSpPr>
          <p:nvPr/>
        </p:nvCxnSpPr>
        <p:spPr>
          <a:xfrm flipH="1" flipV="1">
            <a:off x="9342728" y="5359863"/>
            <a:ext cx="38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7582926" y="5248652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90" idx="2"/>
            <a:endCxn id="192" idx="6"/>
          </p:cNvCxnSpPr>
          <p:nvPr/>
        </p:nvCxnSpPr>
        <p:spPr>
          <a:xfrm flipH="1">
            <a:off x="8120440" y="5359863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9" idx="0"/>
          </p:cNvCxnSpPr>
          <p:nvPr/>
        </p:nvCxnSpPr>
        <p:spPr>
          <a:xfrm>
            <a:off x="10585614" y="4830240"/>
            <a:ext cx="0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96" idx="0"/>
          </p:cNvCxnSpPr>
          <p:nvPr/>
        </p:nvCxnSpPr>
        <p:spPr>
          <a:xfrm flipH="1">
            <a:off x="10585613" y="5680807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9963656" y="5914201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7" name="Elbow Connector 196"/>
          <p:cNvCxnSpPr>
            <a:stCxn id="196" idx="3"/>
            <a:endCxn id="187" idx="3"/>
          </p:cNvCxnSpPr>
          <p:nvPr/>
        </p:nvCxnSpPr>
        <p:spPr>
          <a:xfrm flipH="1" flipV="1">
            <a:off x="11106655" y="4521321"/>
            <a:ext cx="100915" cy="1478629"/>
          </a:xfrm>
          <a:prstGeom prst="bentConnector3">
            <a:avLst>
              <a:gd name="adj1" fmla="val -50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0538252" y="480003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391126" y="312109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87" idx="1"/>
            <a:endCxn id="201" idx="6"/>
          </p:cNvCxnSpPr>
          <p:nvPr/>
        </p:nvCxnSpPr>
        <p:spPr>
          <a:xfrm flipH="1">
            <a:off x="9636204" y="452132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9069854" y="4410110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668127" y="433936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417896" y="516672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0573261" y="563061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206" name="Elbow Connector 205"/>
          <p:cNvCxnSpPr>
            <a:stCxn id="118" idx="3"/>
            <a:endCxn id="180" idx="0"/>
          </p:cNvCxnSpPr>
          <p:nvPr/>
        </p:nvCxnSpPr>
        <p:spPr>
          <a:xfrm>
            <a:off x="9481747" y="2738104"/>
            <a:ext cx="1103867" cy="29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5922" y="475293"/>
            <a:ext cx="26155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BEGIN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a=“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b=“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b</a:t>
            </a:r>
          </a:p>
          <a:p>
            <a:r>
              <a:rPr lang="en-US" sz="1000" dirty="0" smtClean="0"/>
              <a:t>    DECLARE d : INTEGER</a:t>
            </a:r>
          </a:p>
          <a:p>
            <a:r>
              <a:rPr lang="en-US" sz="1000" dirty="0" smtClean="0"/>
              <a:t>    IF a &gt; b THEN</a:t>
            </a:r>
          </a:p>
          <a:p>
            <a:r>
              <a:rPr lang="en-US" sz="1000" dirty="0" smtClean="0"/>
              <a:t>        d = a – b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 IF (a mod d) and (b mod d)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e = (a * b)/ c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DISPLAY “e </a:t>
            </a:r>
            <a:r>
              <a:rPr lang="en-US" sz="1000" dirty="0"/>
              <a:t>is the </a:t>
            </a:r>
            <a:r>
              <a:rPr lang="en-US" sz="1000" dirty="0" smtClean="0"/>
              <a:t>LCM”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 ELSE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c </a:t>
            </a:r>
            <a:r>
              <a:rPr lang="en-US" sz="1000" dirty="0"/>
              <a:t>= d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WHILE </a:t>
            </a:r>
            <a:r>
              <a:rPr lang="en-US" sz="1000" dirty="0"/>
              <a:t>c !=0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    IF </a:t>
            </a:r>
            <a:r>
              <a:rPr lang="en-US" sz="1000" dirty="0"/>
              <a:t>(a mod c) and (b mod c)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e = (a * b) /c 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DISPLAY “ e is </a:t>
            </a:r>
            <a:r>
              <a:rPr lang="en-US" sz="1000" dirty="0"/>
              <a:t>the </a:t>
            </a:r>
            <a:r>
              <a:rPr lang="en-US" sz="1000" dirty="0" smtClean="0"/>
              <a:t>LCM”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END</a:t>
            </a:r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smtClean="0"/>
              <a:t>    ELSE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DECREMENT </a:t>
            </a:r>
            <a:r>
              <a:rPr lang="en-US" sz="1000" dirty="0"/>
              <a:t>c by 1</a:t>
            </a:r>
          </a:p>
          <a:p>
            <a:r>
              <a:rPr lang="en-US" sz="1000" dirty="0"/>
              <a:t>           </a:t>
            </a:r>
            <a:r>
              <a:rPr lang="en-US" sz="1000" dirty="0" smtClean="0"/>
              <a:t>     ENDIF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ENDWHILE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ENDIF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ELSE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d = b –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IF (a mod d) and (b mod d)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e = (a * b)/c</a:t>
            </a:r>
            <a:endParaRPr lang="en-US" sz="1000" dirty="0"/>
          </a:p>
          <a:p>
            <a:r>
              <a:rPr lang="en-US" sz="1000" dirty="0" smtClean="0"/>
              <a:t>            DISPLAY “e is the LCM”</a:t>
            </a:r>
          </a:p>
          <a:p>
            <a:r>
              <a:rPr lang="en-US" sz="1000" dirty="0" smtClean="0"/>
              <a:t>        ELSE</a:t>
            </a:r>
          </a:p>
          <a:p>
            <a:r>
              <a:rPr lang="en-US" sz="1000" dirty="0" smtClean="0"/>
              <a:t>            </a:t>
            </a:r>
            <a:r>
              <a:rPr lang="en-US" sz="1000" dirty="0"/>
              <a:t>c = d</a:t>
            </a:r>
          </a:p>
          <a:p>
            <a:r>
              <a:rPr lang="en-US" sz="1000" dirty="0"/>
              <a:t>            WHILE c !=0</a:t>
            </a:r>
          </a:p>
          <a:p>
            <a:r>
              <a:rPr lang="en-US" sz="1000" dirty="0"/>
              <a:t>                IF (a mod c) and (b mod c) = 0 </a:t>
            </a:r>
            <a:r>
              <a:rPr lang="en-US" sz="1000" dirty="0" smtClean="0"/>
              <a:t>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e = (a * b)/c </a:t>
            </a:r>
            <a:endParaRPr lang="en-US" sz="1000" dirty="0"/>
          </a:p>
          <a:p>
            <a:r>
              <a:rPr lang="en-US" sz="1000" dirty="0"/>
              <a:t>                    DISPLAY </a:t>
            </a:r>
            <a:r>
              <a:rPr lang="en-US" sz="1000" dirty="0" smtClean="0"/>
              <a:t>“e </a:t>
            </a:r>
            <a:r>
              <a:rPr lang="en-US" sz="1000" dirty="0"/>
              <a:t>is the </a:t>
            </a:r>
            <a:r>
              <a:rPr lang="en-US" sz="1000" dirty="0" smtClean="0"/>
              <a:t>LCM”</a:t>
            </a:r>
            <a:endParaRPr lang="en-US" sz="1000" dirty="0"/>
          </a:p>
          <a:p>
            <a:r>
              <a:rPr lang="en-US" sz="1000" dirty="0"/>
              <a:t>                    END</a:t>
            </a:r>
          </a:p>
          <a:p>
            <a:r>
              <a:rPr lang="en-US" sz="1000" dirty="0"/>
              <a:t>                ELSE</a:t>
            </a:r>
          </a:p>
          <a:p>
            <a:r>
              <a:rPr lang="en-US" sz="1000" dirty="0"/>
              <a:t>                    DECREMENT c by 1</a:t>
            </a:r>
          </a:p>
          <a:p>
            <a:r>
              <a:rPr lang="en-US" sz="1000" dirty="0"/>
              <a:t>                ENDIF</a:t>
            </a:r>
          </a:p>
          <a:p>
            <a:r>
              <a:rPr lang="en-US" sz="1000" dirty="0"/>
              <a:t>            ENDWHILE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ENDIF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1000" dirty="0" smtClean="0"/>
              <a:t>    ENDIF</a:t>
            </a:r>
          </a:p>
          <a:p>
            <a:r>
              <a:rPr lang="en-US" sz="1000" dirty="0" smtClean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83" y="127686"/>
            <a:ext cx="2660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Find the GCD and LCM of two numbers.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(LCM)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6903308" y="147280"/>
            <a:ext cx="1021492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6590270" y="560173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4"/>
            <a:endCxn id="7" idx="1"/>
          </p:cNvCxnSpPr>
          <p:nvPr/>
        </p:nvCxnSpPr>
        <p:spPr>
          <a:xfrm>
            <a:off x="7414054" y="369702"/>
            <a:ext cx="0" cy="1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590269" y="973064"/>
            <a:ext cx="1647567" cy="1595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9" idx="1"/>
          </p:cNvCxnSpPr>
          <p:nvPr/>
        </p:nvCxnSpPr>
        <p:spPr>
          <a:xfrm flipH="1">
            <a:off x="7414053" y="840259"/>
            <a:ext cx="1" cy="1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6590268" y="1280861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4"/>
            <a:endCxn id="11" idx="1"/>
          </p:cNvCxnSpPr>
          <p:nvPr/>
        </p:nvCxnSpPr>
        <p:spPr>
          <a:xfrm flipH="1">
            <a:off x="7414052" y="1132583"/>
            <a:ext cx="1" cy="14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6590267" y="1716850"/>
            <a:ext cx="1647567" cy="14466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4"/>
            <a:endCxn id="13" idx="1"/>
          </p:cNvCxnSpPr>
          <p:nvPr/>
        </p:nvCxnSpPr>
        <p:spPr>
          <a:xfrm flipH="1">
            <a:off x="7414051" y="1560947"/>
            <a:ext cx="1" cy="15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92093" y="2009174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d: Integer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4"/>
            <a:endCxn id="15" idx="0"/>
          </p:cNvCxnSpPr>
          <p:nvPr/>
        </p:nvCxnSpPr>
        <p:spPr>
          <a:xfrm flipH="1">
            <a:off x="7414050" y="1861513"/>
            <a:ext cx="1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893008" y="2431444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7414050" y="2283783"/>
            <a:ext cx="0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  <a:endCxn id="21" idx="3"/>
          </p:cNvCxnSpPr>
          <p:nvPr/>
        </p:nvCxnSpPr>
        <p:spPr>
          <a:xfrm flipH="1" flipV="1">
            <a:off x="6590264" y="2738104"/>
            <a:ext cx="302744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50" idx="1"/>
          </p:cNvCxnSpPr>
          <p:nvPr/>
        </p:nvCxnSpPr>
        <p:spPr>
          <a:xfrm flipV="1">
            <a:off x="7935091" y="2738104"/>
            <a:ext cx="302742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57103" y="2600799"/>
            <a:ext cx="733161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a -b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5257" y="254687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627" y="254687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24" name="Flowchart: Decision 23"/>
          <p:cNvSpPr/>
          <p:nvPr/>
        </p:nvSpPr>
        <p:spPr>
          <a:xfrm>
            <a:off x="5366951" y="3049282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1" idx="2"/>
            <a:endCxn id="24" idx="0"/>
          </p:cNvCxnSpPr>
          <p:nvPr/>
        </p:nvCxnSpPr>
        <p:spPr>
          <a:xfrm>
            <a:off x="6223684" y="2875408"/>
            <a:ext cx="2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1"/>
            <a:endCxn id="80" idx="3"/>
          </p:cNvCxnSpPr>
          <p:nvPr/>
        </p:nvCxnSpPr>
        <p:spPr>
          <a:xfrm flipH="1" flipV="1">
            <a:off x="4798536" y="3364990"/>
            <a:ext cx="568415" cy="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493989" y="3222887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 is the LCM”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0880" y="3644471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4"/>
            <a:endCxn id="28" idx="0"/>
          </p:cNvCxnSpPr>
          <p:nvPr/>
        </p:nvCxnSpPr>
        <p:spPr>
          <a:xfrm flipH="1">
            <a:off x="3183917" y="3502973"/>
            <a:ext cx="4118" cy="14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31" idx="0"/>
          </p:cNvCxnSpPr>
          <p:nvPr/>
        </p:nvCxnSpPr>
        <p:spPr>
          <a:xfrm flipH="1">
            <a:off x="6222653" y="3691169"/>
            <a:ext cx="1033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13851" y="3865043"/>
            <a:ext cx="817603" cy="19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5702644" y="4233000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6222653" y="4061502"/>
            <a:ext cx="1033" cy="1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366948" y="5059518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Flowchart: Data 34"/>
          <p:cNvSpPr/>
          <p:nvPr/>
        </p:nvSpPr>
        <p:spPr>
          <a:xfrm>
            <a:off x="2839927" y="523939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  <a:endCxn id="129" idx="3"/>
          </p:cNvCxnSpPr>
          <p:nvPr/>
        </p:nvCxnSpPr>
        <p:spPr>
          <a:xfrm flipH="1">
            <a:off x="5071380" y="5380462"/>
            <a:ext cx="295568" cy="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74593" y="5686293"/>
            <a:ext cx="597245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4"/>
            <a:endCxn id="37" idx="0"/>
          </p:cNvCxnSpPr>
          <p:nvPr/>
        </p:nvCxnSpPr>
        <p:spPr>
          <a:xfrm>
            <a:off x="3473216" y="5519476"/>
            <a:ext cx="0" cy="1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 flipH="1">
            <a:off x="6223683" y="4850838"/>
            <a:ext cx="3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41" idx="0"/>
          </p:cNvCxnSpPr>
          <p:nvPr/>
        </p:nvCxnSpPr>
        <p:spPr>
          <a:xfrm flipH="1">
            <a:off x="6223682" y="5701405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01725" y="5934799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41" idx="3"/>
            <a:endCxn id="32" idx="3"/>
          </p:cNvCxnSpPr>
          <p:nvPr/>
        </p:nvCxnSpPr>
        <p:spPr>
          <a:xfrm flipH="1" flipV="1">
            <a:off x="6744727" y="4541919"/>
            <a:ext cx="100912" cy="1478629"/>
          </a:xfrm>
          <a:prstGeom prst="bentConnector3">
            <a:avLst>
              <a:gd name="adj1" fmla="val -324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55042" y="482063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73820" y="31416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32" idx="1"/>
            <a:endCxn id="46" idx="6"/>
          </p:cNvCxnSpPr>
          <p:nvPr/>
        </p:nvCxnSpPr>
        <p:spPr>
          <a:xfrm flipH="1">
            <a:off x="5397840" y="4541919"/>
            <a:ext cx="30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31490" y="4430708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0913" y="435996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39488" y="5030802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848861" y="565121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37833" y="2600799"/>
            <a:ext cx="653877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b -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10272584" y="3028684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109" idx="3"/>
          </p:cNvCxnSpPr>
          <p:nvPr/>
        </p:nvCxnSpPr>
        <p:spPr>
          <a:xfrm flipH="1">
            <a:off x="10031629" y="3349628"/>
            <a:ext cx="240955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ata 52"/>
          <p:cNvSpPr/>
          <p:nvPr/>
        </p:nvSpPr>
        <p:spPr>
          <a:xfrm>
            <a:off x="7724002" y="3212937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105010" y="3617933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4"/>
            <a:endCxn id="54" idx="0"/>
          </p:cNvCxnSpPr>
          <p:nvPr/>
        </p:nvCxnSpPr>
        <p:spPr>
          <a:xfrm flipH="1">
            <a:off x="8418047" y="3493023"/>
            <a:ext cx="1" cy="1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2"/>
            <a:endCxn id="57" idx="0"/>
          </p:cNvCxnSpPr>
          <p:nvPr/>
        </p:nvCxnSpPr>
        <p:spPr>
          <a:xfrm>
            <a:off x="11129319" y="3670571"/>
            <a:ext cx="6179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725669" y="3844446"/>
            <a:ext cx="819658" cy="196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Flowchart: Decision 57"/>
          <p:cNvSpPr/>
          <p:nvPr/>
        </p:nvSpPr>
        <p:spPr>
          <a:xfrm>
            <a:off x="10624746" y="4212402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2"/>
            <a:endCxn id="58" idx="0"/>
          </p:cNvCxnSpPr>
          <p:nvPr/>
        </p:nvCxnSpPr>
        <p:spPr>
          <a:xfrm>
            <a:off x="11135498" y="4040904"/>
            <a:ext cx="10290" cy="17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10289054" y="5038920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Flowchart: Data 60"/>
          <p:cNvSpPr/>
          <p:nvPr/>
        </p:nvSpPr>
        <p:spPr>
          <a:xfrm>
            <a:off x="7881529" y="521982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0" idx="1"/>
            <a:endCxn id="155" idx="3"/>
          </p:cNvCxnSpPr>
          <p:nvPr/>
        </p:nvCxnSpPr>
        <p:spPr>
          <a:xfrm flipH="1">
            <a:off x="10100600" y="5359864"/>
            <a:ext cx="18845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116260" y="5670894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0"/>
          </p:cNvCxnSpPr>
          <p:nvPr/>
        </p:nvCxnSpPr>
        <p:spPr>
          <a:xfrm flipH="1">
            <a:off x="8385017" y="5499906"/>
            <a:ext cx="3143" cy="17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2"/>
            <a:endCxn id="60" idx="0"/>
          </p:cNvCxnSpPr>
          <p:nvPr/>
        </p:nvCxnSpPr>
        <p:spPr>
          <a:xfrm>
            <a:off x="11145788" y="4830240"/>
            <a:ext cx="1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2"/>
            <a:endCxn id="67" idx="0"/>
          </p:cNvCxnSpPr>
          <p:nvPr/>
        </p:nvCxnSpPr>
        <p:spPr>
          <a:xfrm>
            <a:off x="11145789" y="5680807"/>
            <a:ext cx="8240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32072" y="5914201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7" idx="3"/>
            <a:endCxn id="58" idx="3"/>
          </p:cNvCxnSpPr>
          <p:nvPr/>
        </p:nvCxnSpPr>
        <p:spPr>
          <a:xfrm flipH="1" flipV="1">
            <a:off x="11666829" y="4521321"/>
            <a:ext cx="109157" cy="1478629"/>
          </a:xfrm>
          <a:prstGeom prst="bentConnector3">
            <a:avLst>
              <a:gd name="adj1" fmla="val -284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538252" y="480003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9186726" y="382896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8" idx="1"/>
            <a:endCxn id="72" idx="6"/>
          </p:cNvCxnSpPr>
          <p:nvPr/>
        </p:nvCxnSpPr>
        <p:spPr>
          <a:xfrm flipH="1">
            <a:off x="9636204" y="4521321"/>
            <a:ext cx="98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069854" y="4410110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68127" y="433936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9543539" y="4797398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0663879" y="56470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76" name="Elbow Connector 75"/>
          <p:cNvCxnSpPr>
            <a:stCxn id="50" idx="3"/>
            <a:endCxn id="51" idx="0"/>
          </p:cNvCxnSpPr>
          <p:nvPr/>
        </p:nvCxnSpPr>
        <p:spPr>
          <a:xfrm>
            <a:off x="8891710" y="2738104"/>
            <a:ext cx="2237609" cy="29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95342" y="3264805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0" idx="1"/>
            <a:endCxn id="27" idx="5"/>
          </p:cNvCxnSpPr>
          <p:nvPr/>
        </p:nvCxnSpPr>
        <p:spPr>
          <a:xfrm flipH="1" flipV="1">
            <a:off x="3743271" y="3362930"/>
            <a:ext cx="252071" cy="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228435" y="3252154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109" idx="1"/>
            <a:endCxn id="53" idx="5"/>
          </p:cNvCxnSpPr>
          <p:nvPr/>
        </p:nvCxnSpPr>
        <p:spPr>
          <a:xfrm flipH="1">
            <a:off x="8973284" y="3352339"/>
            <a:ext cx="255151" cy="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268186" y="5284204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>
            <a:stCxn id="129" idx="1"/>
            <a:endCxn id="35" idx="5"/>
          </p:cNvCxnSpPr>
          <p:nvPr/>
        </p:nvCxnSpPr>
        <p:spPr>
          <a:xfrm flipH="1" flipV="1">
            <a:off x="3979847" y="5379433"/>
            <a:ext cx="288339" cy="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804584" y="364637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55" name="Rectangle 154"/>
          <p:cNvSpPr/>
          <p:nvPr/>
        </p:nvSpPr>
        <p:spPr>
          <a:xfrm>
            <a:off x="9297406" y="5260681"/>
            <a:ext cx="803194" cy="20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 = (a * b)/c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55" idx="1"/>
            <a:endCxn id="61" idx="5"/>
          </p:cNvCxnSpPr>
          <p:nvPr/>
        </p:nvCxnSpPr>
        <p:spPr>
          <a:xfrm flipH="1" flipV="1">
            <a:off x="9021449" y="5359863"/>
            <a:ext cx="275957" cy="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1290</Words>
  <Application>Microsoft Office PowerPoint</Application>
  <PresentationFormat>Widescreen</PresentationFormat>
  <Paragraphs>280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Students</cp:lastModifiedBy>
  <cp:revision>31</cp:revision>
  <dcterms:created xsi:type="dcterms:W3CDTF">2021-04-26T16:29:54Z</dcterms:created>
  <dcterms:modified xsi:type="dcterms:W3CDTF">2021-04-26T20:56:30Z</dcterms:modified>
</cp:coreProperties>
</file>