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Based on light gradient boosting model </a:t>
            </a:r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SzPts val="1800"/>
              <a:buChar char="●"/>
              <a:defRPr/>
            </a:lvl1pPr>
            <a:lvl2pPr lvl="1" rtl="0" algn="ctr">
              <a:spcBef>
                <a:spcPts val="0"/>
              </a:spcBef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67" name="Shape 67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822959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38100" lvl="0" marL="635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292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419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500" lvl="3" marL="558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00" lvl="4" marL="698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977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113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12700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38100" lvl="0" marL="635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292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419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500" lvl="3" marL="558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00" lvl="4" marL="698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977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113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12700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38100" lvl="0" marL="635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292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419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500" lvl="3" marL="558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00" lvl="4" marL="698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977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113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12700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secHead">
  <p:cSld name="Section 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89" name="Shape 89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822960" y="1384539"/>
            <a:ext cx="37032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1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82296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38100" lvl="0" marL="635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292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419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500" lvl="3" marL="558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00" lvl="4" marL="698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977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113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12700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3" type="body"/>
          </p:nvPr>
        </p:nvSpPr>
        <p:spPr>
          <a:xfrm>
            <a:off x="4663440" y="1384539"/>
            <a:ext cx="37032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1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4" type="body"/>
          </p:nvPr>
        </p:nvSpPr>
        <p:spPr>
          <a:xfrm>
            <a:off x="466344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38100" lvl="0" marL="635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292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419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500" lvl="3" marL="558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00" lvl="4" marL="698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977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113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12700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objTx">
  <p:cSld name="Content with Ca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ts val="2700"/>
              <a:buFont typeface="Calibri"/>
              <a:buNone/>
              <a:defRPr b="0" i="0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38100" lvl="0" marL="635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292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419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500" lvl="3" marL="558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00" lvl="4" marL="698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977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113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12700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600450" y="4844839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sz="7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picTx">
  <p:cSld name="Picture with Ca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0" y="3714750"/>
            <a:ext cx="9141600" cy="14289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1" y="3686307"/>
            <a:ext cx="9141600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822960" y="3806190"/>
            <a:ext cx="7585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ts val="2700"/>
              <a:buFont typeface="Calibri"/>
              <a:buNone/>
              <a:defRPr b="0" i="0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123" name="Shape 123"/>
          <p:cNvSpPr/>
          <p:nvPr>
            <p:ph idx="2" type="pic"/>
          </p:nvPr>
        </p:nvSpPr>
        <p:spPr>
          <a:xfrm>
            <a:off x="11" y="0"/>
            <a:ext cx="9144000" cy="3686400"/>
          </a:xfrm>
          <a:prstGeom prst="rect">
            <a:avLst/>
          </a:prstGeom>
          <a:solidFill>
            <a:srgbClr val="B6C3CF"/>
          </a:solidFill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822960" y="4430268"/>
            <a:ext cx="758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3086160" y="-878900"/>
            <a:ext cx="30174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38100" lvl="0" marL="635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292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419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500" lvl="3" marL="558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00" lvl="4" marL="698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977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113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12700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vertTitleAndTx">
  <p:cSld name="Vertical Title and 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 rot="5400000">
            <a:off x="5369550" y="1483427"/>
            <a:ext cx="4320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 rot="5400000">
            <a:off x="1368975" y="-431173"/>
            <a:ext cx="4320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38100" lvl="0" marL="635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292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419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500" lvl="3" marL="558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00" lvl="4" marL="698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977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113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12700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●"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2400"/>
              <a:buNone/>
              <a:defRPr sz="2400"/>
            </a:lvl1pPr>
            <a:lvl2pPr lvl="1" rtl="0">
              <a:spcBef>
                <a:spcPts val="0"/>
              </a:spcBef>
              <a:buSzPts val="2400"/>
              <a:buNone/>
              <a:defRPr sz="2400"/>
            </a:lvl2pPr>
            <a:lvl3pPr lvl="2" rtl="0">
              <a:spcBef>
                <a:spcPts val="0"/>
              </a:spcBef>
              <a:buSzPts val="2400"/>
              <a:buNone/>
              <a:defRPr sz="2400"/>
            </a:lvl3pPr>
            <a:lvl4pPr lvl="3" rtl="0">
              <a:spcBef>
                <a:spcPts val="0"/>
              </a:spcBef>
              <a:buSzPts val="2400"/>
              <a:buNone/>
              <a:defRPr sz="2400"/>
            </a:lvl4pPr>
            <a:lvl5pPr lvl="4" rtl="0">
              <a:spcBef>
                <a:spcPts val="0"/>
              </a:spcBef>
              <a:buSzPts val="2400"/>
              <a:buNone/>
              <a:defRPr sz="2400"/>
            </a:lvl5pPr>
            <a:lvl6pPr lvl="5" rtl="0">
              <a:spcBef>
                <a:spcPts val="0"/>
              </a:spcBef>
              <a:buSzPts val="2400"/>
              <a:buNone/>
              <a:defRPr sz="2400"/>
            </a:lvl6pPr>
            <a:lvl7pPr lvl="6" rtl="0">
              <a:spcBef>
                <a:spcPts val="0"/>
              </a:spcBef>
              <a:buSzPts val="2400"/>
              <a:buNone/>
              <a:defRPr sz="2400"/>
            </a:lvl7pPr>
            <a:lvl8pPr lvl="7" rtl="0">
              <a:spcBef>
                <a:spcPts val="0"/>
              </a:spcBef>
              <a:buSzPts val="2400"/>
              <a:buNone/>
              <a:defRPr sz="2400"/>
            </a:lvl8pPr>
            <a:lvl9pPr lvl="8" rtl="0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4800"/>
              <a:buNone/>
              <a:defRPr sz="4800"/>
            </a:lvl1pPr>
            <a:lvl2pPr lvl="1" rtl="0">
              <a:spcBef>
                <a:spcPts val="0"/>
              </a:spcBef>
              <a:buSzPts val="4800"/>
              <a:buNone/>
              <a:defRPr sz="4800"/>
            </a:lvl2pPr>
            <a:lvl3pPr lvl="2" rtl="0">
              <a:spcBef>
                <a:spcPts val="0"/>
              </a:spcBef>
              <a:buSzPts val="4800"/>
              <a:buNone/>
              <a:defRPr sz="4800"/>
            </a:lvl3pPr>
            <a:lvl4pPr lvl="3" rtl="0">
              <a:spcBef>
                <a:spcPts val="0"/>
              </a:spcBef>
              <a:buSzPts val="4800"/>
              <a:buNone/>
              <a:defRPr sz="4800"/>
            </a:lvl4pPr>
            <a:lvl5pPr lvl="4" rtl="0">
              <a:spcBef>
                <a:spcPts val="0"/>
              </a:spcBef>
              <a:buSzPts val="4800"/>
              <a:buNone/>
              <a:defRPr sz="4800"/>
            </a:lvl5pPr>
            <a:lvl6pPr lvl="5" rtl="0">
              <a:spcBef>
                <a:spcPts val="0"/>
              </a:spcBef>
              <a:buSzPts val="4800"/>
              <a:buNone/>
              <a:defRPr sz="4800"/>
            </a:lvl6pPr>
            <a:lvl7pPr lvl="6" rtl="0">
              <a:spcBef>
                <a:spcPts val="0"/>
              </a:spcBef>
              <a:buSzPts val="4800"/>
              <a:buNone/>
              <a:defRPr sz="4800"/>
            </a:lvl7pPr>
            <a:lvl8pPr lvl="7" rtl="0">
              <a:spcBef>
                <a:spcPts val="0"/>
              </a:spcBef>
              <a:buSzPts val="4800"/>
              <a:buNone/>
              <a:defRPr sz="4800"/>
            </a:lvl8pPr>
            <a:lvl9pPr lvl="8" rtl="0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●"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11" y="4750737"/>
            <a:ext cx="9144000" cy="5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38100" lvl="0" marL="635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292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419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500" lvl="3" marL="558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00" lvl="4" marL="698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977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113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12700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58" name="Shape 58"/>
          <p:cNvCxnSpPr/>
          <p:nvPr/>
        </p:nvCxnSpPr>
        <p:spPr>
          <a:xfrm>
            <a:off x="895149" y="1303384"/>
            <a:ext cx="74751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gif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gi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203850" y="2343025"/>
            <a:ext cx="87363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-3810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6000"/>
              <a:buFont typeface="Calibri"/>
              <a:buNone/>
            </a:pPr>
            <a:r>
              <a:rPr lang="en" sz="4800"/>
              <a:t>Music Recommendation Challenge</a:t>
            </a:r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276650" y="3462825"/>
            <a:ext cx="74124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07950" lvl="0" marL="0" marR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libri"/>
              <a:buNone/>
            </a:pPr>
            <a:r>
              <a:rPr b="1" lang="en" sz="1500"/>
              <a:t>DS 4559 Final Project</a:t>
            </a:r>
            <a:r>
              <a:rPr lang="en" sz="1500"/>
              <a:t> </a:t>
            </a:r>
          </a:p>
          <a:p>
            <a:pPr indent="-107950" lvl="0" marL="0" marR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libri"/>
              <a:buNone/>
            </a:pPr>
            <a:r>
              <a:rPr lang="en" sz="1500"/>
              <a:t>Charlie Tolleson and George Wilson </a:t>
            </a:r>
          </a:p>
        </p:txBody>
      </p:sp>
      <p:pic>
        <p:nvPicPr>
          <p:cNvPr descr="http://seas.virginia.edu/images/logo.gif"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812" y="135427"/>
            <a:ext cx="1920406" cy="247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075" y="750122"/>
            <a:ext cx="5687626" cy="14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822950" y="679826"/>
            <a:ext cx="7543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-2286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3600"/>
              <a:buFont typeface="Calibri"/>
              <a:buNone/>
            </a:pPr>
            <a:r>
              <a:rPr lang="en" sz="3000"/>
              <a:t>Summary of Results</a:t>
            </a:r>
          </a:p>
        </p:txBody>
      </p:sp>
      <p:pic>
        <p:nvPicPr>
          <p:cNvPr descr="http://seas.virginia.edu/images/logo.gif" id="295" name="Shape 2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812" y="135427"/>
            <a:ext cx="1920406" cy="247907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/>
          <p:nvPr/>
        </p:nvSpPr>
        <p:spPr>
          <a:xfrm>
            <a:off x="845650" y="97450"/>
            <a:ext cx="974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Redesign Goals</a:t>
            </a:r>
          </a:p>
        </p:txBody>
      </p:sp>
      <p:sp>
        <p:nvSpPr>
          <p:cNvPr id="297" name="Shape 297"/>
          <p:cNvSpPr/>
          <p:nvPr/>
        </p:nvSpPr>
        <p:spPr>
          <a:xfrm>
            <a:off x="1708675" y="94350"/>
            <a:ext cx="10338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 of Operations</a:t>
            </a:r>
          </a:p>
        </p:txBody>
      </p:sp>
      <p:sp>
        <p:nvSpPr>
          <p:cNvPr id="298" name="Shape 298"/>
          <p:cNvSpPr/>
          <p:nvPr/>
        </p:nvSpPr>
        <p:spPr>
          <a:xfrm>
            <a:off x="2621275" y="97450"/>
            <a:ext cx="857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Groups</a:t>
            </a:r>
          </a:p>
        </p:txBody>
      </p:sp>
      <p:sp>
        <p:nvSpPr>
          <p:cNvPr id="299" name="Shape 299"/>
          <p:cNvSpPr/>
          <p:nvPr/>
        </p:nvSpPr>
        <p:spPr>
          <a:xfrm>
            <a:off x="3362300" y="97450"/>
            <a:ext cx="857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 History</a:t>
            </a:r>
          </a:p>
        </p:txBody>
      </p:sp>
      <p:sp>
        <p:nvSpPr>
          <p:cNvPr id="300" name="Shape 300"/>
          <p:cNvSpPr/>
          <p:nvPr/>
        </p:nvSpPr>
        <p:spPr>
          <a:xfrm>
            <a:off x="719100" y="97450"/>
            <a:ext cx="11010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301" name="Shape 301"/>
          <p:cNvSpPr/>
          <p:nvPr/>
        </p:nvSpPr>
        <p:spPr>
          <a:xfrm>
            <a:off x="1708675" y="94350"/>
            <a:ext cx="10338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</a:p>
        </p:txBody>
      </p:sp>
      <p:sp>
        <p:nvSpPr>
          <p:cNvPr id="302" name="Shape 302"/>
          <p:cNvSpPr/>
          <p:nvPr/>
        </p:nvSpPr>
        <p:spPr>
          <a:xfrm>
            <a:off x="2621275" y="97450"/>
            <a:ext cx="857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303" name="Shape 303"/>
          <p:cNvSpPr/>
          <p:nvPr/>
        </p:nvSpPr>
        <p:spPr>
          <a:xfrm>
            <a:off x="658150" y="74400"/>
            <a:ext cx="230700" cy="40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3362300" y="97450"/>
            <a:ext cx="11010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845650" y="1542150"/>
            <a:ext cx="7384800" cy="3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Kaggle Competitions are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hard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uses XGBoost, Light GBM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Despite not understanding it as well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MUCH DATA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 343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981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Shape 3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100" y="1832825"/>
            <a:ext cx="3267875" cy="24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822950" y="796851"/>
            <a:ext cx="7543800" cy="5823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Conclusion + Recommendations	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822950" y="1379150"/>
            <a:ext cx="7543800" cy="31455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800"/>
              <a:t>Engineer more meaningful features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Remove highly correlated variables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800"/>
              <a:t>Grid search/optimization LGBM parameters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" sz="1800"/>
              <a:t>Requires better understanding of model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800"/>
              <a:t>Future investigations:</a:t>
            </a:r>
            <a:r>
              <a:rPr lang="en" sz="1800"/>
              <a:t> </a:t>
            </a:r>
            <a:r>
              <a:rPr i="1" lang="en" sz="1800"/>
              <a:t>Language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" sz="1800"/>
              <a:t>Each have different norms→ we should dig deeper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1" lang="en" sz="1800"/>
              <a:t>Note</a:t>
            </a:r>
            <a:r>
              <a:rPr lang="en" sz="1800"/>
              <a:t>: Language data is </a:t>
            </a:r>
            <a:r>
              <a:rPr lang="en" sz="1800"/>
              <a:t>anonymized</a:t>
            </a:r>
            <a:r>
              <a:rPr lang="en" sz="1800"/>
              <a:t> (random number)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://seas.virginia.edu/images/logo.gif" id="313" name="Shape 3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812" y="135427"/>
            <a:ext cx="1920406" cy="247907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Shape 314"/>
          <p:cNvSpPr/>
          <p:nvPr/>
        </p:nvSpPr>
        <p:spPr>
          <a:xfrm>
            <a:off x="845650" y="97450"/>
            <a:ext cx="974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Redesign Goals</a:t>
            </a:r>
          </a:p>
        </p:txBody>
      </p:sp>
      <p:sp>
        <p:nvSpPr>
          <p:cNvPr id="315" name="Shape 315"/>
          <p:cNvSpPr/>
          <p:nvPr/>
        </p:nvSpPr>
        <p:spPr>
          <a:xfrm>
            <a:off x="1708675" y="94350"/>
            <a:ext cx="10338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 of Operations</a:t>
            </a:r>
          </a:p>
        </p:txBody>
      </p:sp>
      <p:sp>
        <p:nvSpPr>
          <p:cNvPr id="316" name="Shape 316"/>
          <p:cNvSpPr/>
          <p:nvPr/>
        </p:nvSpPr>
        <p:spPr>
          <a:xfrm>
            <a:off x="2621275" y="97450"/>
            <a:ext cx="857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Groups</a:t>
            </a:r>
          </a:p>
        </p:txBody>
      </p:sp>
      <p:sp>
        <p:nvSpPr>
          <p:cNvPr id="317" name="Shape 317"/>
          <p:cNvSpPr/>
          <p:nvPr/>
        </p:nvSpPr>
        <p:spPr>
          <a:xfrm>
            <a:off x="3362300" y="97450"/>
            <a:ext cx="857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 History</a:t>
            </a:r>
          </a:p>
        </p:txBody>
      </p:sp>
      <p:sp>
        <p:nvSpPr>
          <p:cNvPr id="318" name="Shape 318"/>
          <p:cNvSpPr/>
          <p:nvPr/>
        </p:nvSpPr>
        <p:spPr>
          <a:xfrm>
            <a:off x="719100" y="97450"/>
            <a:ext cx="11010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319" name="Shape 319"/>
          <p:cNvSpPr/>
          <p:nvPr/>
        </p:nvSpPr>
        <p:spPr>
          <a:xfrm>
            <a:off x="1708675" y="94350"/>
            <a:ext cx="10338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</a:p>
        </p:txBody>
      </p:sp>
      <p:sp>
        <p:nvSpPr>
          <p:cNvPr id="320" name="Shape 320"/>
          <p:cNvSpPr/>
          <p:nvPr/>
        </p:nvSpPr>
        <p:spPr>
          <a:xfrm>
            <a:off x="2621275" y="97450"/>
            <a:ext cx="857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321" name="Shape 321"/>
          <p:cNvSpPr/>
          <p:nvPr/>
        </p:nvSpPr>
        <p:spPr>
          <a:xfrm>
            <a:off x="658150" y="74400"/>
            <a:ext cx="230700" cy="40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3362300" y="97450"/>
            <a:ext cx="11010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0" y="459200"/>
            <a:ext cx="9204000" cy="389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/>
        </p:nvSpPr>
        <p:spPr>
          <a:xfrm>
            <a:off x="1734550" y="2043375"/>
            <a:ext cx="6386700" cy="2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i="1" lang="en" sz="6000">
                <a:solidFill>
                  <a:srgbClr val="618097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62175" y="636625"/>
            <a:ext cx="8978700" cy="5823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800"/>
              <a:t>“Can you build the best </a:t>
            </a:r>
            <a:r>
              <a:rPr b="1" lang="en" sz="2800"/>
              <a:t>music recommendation</a:t>
            </a:r>
            <a:r>
              <a:rPr lang="en" sz="2800"/>
              <a:t> system?”</a:t>
            </a:r>
          </a:p>
        </p:txBody>
      </p:sp>
      <p:sp>
        <p:nvSpPr>
          <p:cNvPr id="155" name="Shape 155"/>
          <p:cNvSpPr/>
          <p:nvPr/>
        </p:nvSpPr>
        <p:spPr>
          <a:xfrm>
            <a:off x="845650" y="97450"/>
            <a:ext cx="974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Redesign Goals</a:t>
            </a:r>
          </a:p>
        </p:txBody>
      </p:sp>
      <p:sp>
        <p:nvSpPr>
          <p:cNvPr id="156" name="Shape 156"/>
          <p:cNvSpPr/>
          <p:nvPr/>
        </p:nvSpPr>
        <p:spPr>
          <a:xfrm>
            <a:off x="1708675" y="94350"/>
            <a:ext cx="10338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 of Operations</a:t>
            </a:r>
          </a:p>
        </p:txBody>
      </p:sp>
      <p:sp>
        <p:nvSpPr>
          <p:cNvPr id="157" name="Shape 157"/>
          <p:cNvSpPr/>
          <p:nvPr/>
        </p:nvSpPr>
        <p:spPr>
          <a:xfrm>
            <a:off x="2621275" y="97450"/>
            <a:ext cx="857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Groups</a:t>
            </a:r>
          </a:p>
        </p:txBody>
      </p:sp>
      <p:sp>
        <p:nvSpPr>
          <p:cNvPr id="158" name="Shape 158"/>
          <p:cNvSpPr/>
          <p:nvPr/>
        </p:nvSpPr>
        <p:spPr>
          <a:xfrm>
            <a:off x="0" y="77500"/>
            <a:ext cx="187500" cy="40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3362300" y="97450"/>
            <a:ext cx="857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 History</a:t>
            </a:r>
          </a:p>
        </p:txBody>
      </p:sp>
      <p:sp>
        <p:nvSpPr>
          <p:cNvPr id="160" name="Shape 160"/>
          <p:cNvSpPr/>
          <p:nvPr/>
        </p:nvSpPr>
        <p:spPr>
          <a:xfrm>
            <a:off x="719100" y="97450"/>
            <a:ext cx="11010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161" name="Shape 161"/>
          <p:cNvSpPr/>
          <p:nvPr/>
        </p:nvSpPr>
        <p:spPr>
          <a:xfrm>
            <a:off x="1708675" y="94350"/>
            <a:ext cx="10338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162" name="Shape 162"/>
          <p:cNvSpPr/>
          <p:nvPr/>
        </p:nvSpPr>
        <p:spPr>
          <a:xfrm>
            <a:off x="2621275" y="97450"/>
            <a:ext cx="857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163" name="Shape 163"/>
          <p:cNvSpPr/>
          <p:nvPr/>
        </p:nvSpPr>
        <p:spPr>
          <a:xfrm>
            <a:off x="658150" y="74400"/>
            <a:ext cx="230700" cy="40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3362300" y="97450"/>
            <a:ext cx="11010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</a:p>
        </p:txBody>
      </p:sp>
      <p:pic>
        <p:nvPicPr>
          <p:cNvPr descr="http://seas.virginia.edu/images/logo.gif"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812" y="135427"/>
            <a:ext cx="1920406" cy="24790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845650" y="1542150"/>
            <a:ext cx="7384800" cy="3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Unlimited Streaming Services replace Radio DJs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Personalized Recommendation Algorithms needed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KKBOX - Asia’s Largest Streaming Service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million+ songs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Classification Problem: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Target = 1 means recurring listening event(s) </a:t>
            </a:r>
          </a:p>
          <a:p>
            <a: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within one month after </a:t>
            </a: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first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listen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Target = 0 no recurring listening events within one month</a:t>
            </a:r>
          </a:p>
          <a:p>
            <a:pPr indent="-342900" lvl="1" marL="914400" rtl="0">
              <a:spcBef>
                <a:spcPts val="0"/>
              </a:spcBef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Basic equivalent to “Recommend”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888850" y="656600"/>
            <a:ext cx="8978700" cy="5823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800"/>
              <a:t>That’s a lot of data...</a:t>
            </a:r>
          </a:p>
        </p:txBody>
      </p:sp>
      <p:sp>
        <p:nvSpPr>
          <p:cNvPr id="172" name="Shape 172"/>
          <p:cNvSpPr/>
          <p:nvPr/>
        </p:nvSpPr>
        <p:spPr>
          <a:xfrm>
            <a:off x="845650" y="97450"/>
            <a:ext cx="974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Redesign Goals</a:t>
            </a:r>
          </a:p>
        </p:txBody>
      </p:sp>
      <p:sp>
        <p:nvSpPr>
          <p:cNvPr id="173" name="Shape 173"/>
          <p:cNvSpPr/>
          <p:nvPr/>
        </p:nvSpPr>
        <p:spPr>
          <a:xfrm>
            <a:off x="1708675" y="94350"/>
            <a:ext cx="10338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 of Operations</a:t>
            </a:r>
          </a:p>
        </p:txBody>
      </p:sp>
      <p:sp>
        <p:nvSpPr>
          <p:cNvPr id="174" name="Shape 174"/>
          <p:cNvSpPr/>
          <p:nvPr/>
        </p:nvSpPr>
        <p:spPr>
          <a:xfrm>
            <a:off x="2621275" y="97450"/>
            <a:ext cx="857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Groups</a:t>
            </a:r>
          </a:p>
        </p:txBody>
      </p:sp>
      <p:sp>
        <p:nvSpPr>
          <p:cNvPr id="175" name="Shape 175"/>
          <p:cNvSpPr/>
          <p:nvPr/>
        </p:nvSpPr>
        <p:spPr>
          <a:xfrm>
            <a:off x="0" y="77500"/>
            <a:ext cx="187500" cy="40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3362300" y="97450"/>
            <a:ext cx="857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 History</a:t>
            </a:r>
          </a:p>
        </p:txBody>
      </p:sp>
      <p:sp>
        <p:nvSpPr>
          <p:cNvPr id="177" name="Shape 177"/>
          <p:cNvSpPr/>
          <p:nvPr/>
        </p:nvSpPr>
        <p:spPr>
          <a:xfrm>
            <a:off x="719100" y="97450"/>
            <a:ext cx="11010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178" name="Shape 178"/>
          <p:cNvSpPr/>
          <p:nvPr/>
        </p:nvSpPr>
        <p:spPr>
          <a:xfrm>
            <a:off x="1708675" y="94350"/>
            <a:ext cx="10338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</a:p>
        </p:txBody>
      </p:sp>
      <p:sp>
        <p:nvSpPr>
          <p:cNvPr id="179" name="Shape 179"/>
          <p:cNvSpPr/>
          <p:nvPr/>
        </p:nvSpPr>
        <p:spPr>
          <a:xfrm>
            <a:off x="2621275" y="97450"/>
            <a:ext cx="857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180" name="Shape 180"/>
          <p:cNvSpPr/>
          <p:nvPr/>
        </p:nvSpPr>
        <p:spPr>
          <a:xfrm>
            <a:off x="658150" y="74400"/>
            <a:ext cx="230700" cy="40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3362300" y="97450"/>
            <a:ext cx="11010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</a:p>
        </p:txBody>
      </p:sp>
      <p:pic>
        <p:nvPicPr>
          <p:cNvPr descr="http://seas.virginia.edu/images/logo.gif"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812" y="135427"/>
            <a:ext cx="1920406" cy="24790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187500" y="1342350"/>
            <a:ext cx="43269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Train Dataset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7+ million rows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User_id, song_id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source_system_tab 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source_screen_name (layout)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source_type (entry point)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Target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feature (1, 0)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Members 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registration/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expiration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time</a:t>
            </a:r>
          </a:p>
          <a:p>
            <a:pPr indent="-342900" lvl="1" marL="914400" rtl="0">
              <a:spcBef>
                <a:spcPts val="0"/>
              </a:spcBef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city, gender, age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4744150" y="1342350"/>
            <a:ext cx="4284600" cy="3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Dataset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2+ million rows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as train, no target feature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Songs Dataset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Song_id, song_length (ms)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Genre_id, artist_name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Composer, Lyricist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Song extra info dataset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Song_id, Song_name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ISRC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822950" y="679826"/>
            <a:ext cx="7543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-2286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3600"/>
              <a:buFont typeface="Calibri"/>
              <a:buNone/>
            </a:pPr>
            <a:r>
              <a:rPr lang="en" sz="3000"/>
              <a:t>Merging and Cleaning Data</a:t>
            </a:r>
          </a:p>
        </p:txBody>
      </p:sp>
      <p:pic>
        <p:nvPicPr>
          <p:cNvPr descr="http://seas.virginia.edu/images/logo.gif"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812" y="135427"/>
            <a:ext cx="1920406" cy="24790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845650" y="97450"/>
            <a:ext cx="974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Redesign Goals</a:t>
            </a:r>
          </a:p>
        </p:txBody>
      </p:sp>
      <p:sp>
        <p:nvSpPr>
          <p:cNvPr id="192" name="Shape 192"/>
          <p:cNvSpPr/>
          <p:nvPr/>
        </p:nvSpPr>
        <p:spPr>
          <a:xfrm>
            <a:off x="1708675" y="94350"/>
            <a:ext cx="10338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 of Operations</a:t>
            </a:r>
          </a:p>
        </p:txBody>
      </p:sp>
      <p:sp>
        <p:nvSpPr>
          <p:cNvPr id="193" name="Shape 193"/>
          <p:cNvSpPr/>
          <p:nvPr/>
        </p:nvSpPr>
        <p:spPr>
          <a:xfrm>
            <a:off x="2621275" y="97450"/>
            <a:ext cx="857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Groups</a:t>
            </a:r>
          </a:p>
        </p:txBody>
      </p:sp>
      <p:sp>
        <p:nvSpPr>
          <p:cNvPr id="194" name="Shape 194"/>
          <p:cNvSpPr/>
          <p:nvPr/>
        </p:nvSpPr>
        <p:spPr>
          <a:xfrm>
            <a:off x="3362300" y="97450"/>
            <a:ext cx="857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 History</a:t>
            </a:r>
          </a:p>
        </p:txBody>
      </p:sp>
      <p:sp>
        <p:nvSpPr>
          <p:cNvPr id="195" name="Shape 195"/>
          <p:cNvSpPr/>
          <p:nvPr/>
        </p:nvSpPr>
        <p:spPr>
          <a:xfrm>
            <a:off x="719100" y="97450"/>
            <a:ext cx="11010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196" name="Shape 196"/>
          <p:cNvSpPr/>
          <p:nvPr/>
        </p:nvSpPr>
        <p:spPr>
          <a:xfrm>
            <a:off x="1708675" y="94350"/>
            <a:ext cx="10338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</a:p>
        </p:txBody>
      </p:sp>
      <p:sp>
        <p:nvSpPr>
          <p:cNvPr id="197" name="Shape 197"/>
          <p:cNvSpPr/>
          <p:nvPr/>
        </p:nvSpPr>
        <p:spPr>
          <a:xfrm>
            <a:off x="2621275" y="97450"/>
            <a:ext cx="857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198" name="Shape 198"/>
          <p:cNvSpPr/>
          <p:nvPr/>
        </p:nvSpPr>
        <p:spPr>
          <a:xfrm>
            <a:off x="658150" y="74400"/>
            <a:ext cx="230700" cy="40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3362300" y="97450"/>
            <a:ext cx="11010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845650" y="1542150"/>
            <a:ext cx="7384800" cy="3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Merge all datasets to create one single train, test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Removed NA’s from train set 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Miniscule amount affected in whole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Imputed NA’s in testing set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Needed entire set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Median imputation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822950" y="679826"/>
            <a:ext cx="7543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-2286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3600"/>
              <a:buFont typeface="Calibri"/>
              <a:buNone/>
            </a:pPr>
            <a:r>
              <a:rPr lang="en" sz="3000"/>
              <a:t>Feature Engineering</a:t>
            </a:r>
          </a:p>
        </p:txBody>
      </p:sp>
      <p:pic>
        <p:nvPicPr>
          <p:cNvPr descr="http://seas.virginia.edu/images/logo.gif"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812" y="135427"/>
            <a:ext cx="1920406" cy="24790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/>
          <p:nvPr/>
        </p:nvSpPr>
        <p:spPr>
          <a:xfrm>
            <a:off x="845650" y="97450"/>
            <a:ext cx="974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Redesign Goals</a:t>
            </a:r>
          </a:p>
        </p:txBody>
      </p:sp>
      <p:sp>
        <p:nvSpPr>
          <p:cNvPr id="208" name="Shape 208"/>
          <p:cNvSpPr/>
          <p:nvPr/>
        </p:nvSpPr>
        <p:spPr>
          <a:xfrm>
            <a:off x="1708675" y="94350"/>
            <a:ext cx="10338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 of Operations</a:t>
            </a:r>
          </a:p>
        </p:txBody>
      </p:sp>
      <p:sp>
        <p:nvSpPr>
          <p:cNvPr id="209" name="Shape 209"/>
          <p:cNvSpPr/>
          <p:nvPr/>
        </p:nvSpPr>
        <p:spPr>
          <a:xfrm>
            <a:off x="2621275" y="97450"/>
            <a:ext cx="857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Groups</a:t>
            </a:r>
          </a:p>
        </p:txBody>
      </p:sp>
      <p:sp>
        <p:nvSpPr>
          <p:cNvPr id="210" name="Shape 210"/>
          <p:cNvSpPr/>
          <p:nvPr/>
        </p:nvSpPr>
        <p:spPr>
          <a:xfrm>
            <a:off x="3362300" y="97450"/>
            <a:ext cx="857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 History</a:t>
            </a:r>
          </a:p>
        </p:txBody>
      </p:sp>
      <p:sp>
        <p:nvSpPr>
          <p:cNvPr id="211" name="Shape 211"/>
          <p:cNvSpPr/>
          <p:nvPr/>
        </p:nvSpPr>
        <p:spPr>
          <a:xfrm>
            <a:off x="719100" y="97450"/>
            <a:ext cx="11010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212" name="Shape 212"/>
          <p:cNvSpPr/>
          <p:nvPr/>
        </p:nvSpPr>
        <p:spPr>
          <a:xfrm>
            <a:off x="1708675" y="94350"/>
            <a:ext cx="10338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</a:p>
        </p:txBody>
      </p:sp>
      <p:sp>
        <p:nvSpPr>
          <p:cNvPr id="213" name="Shape 213"/>
          <p:cNvSpPr/>
          <p:nvPr/>
        </p:nvSpPr>
        <p:spPr>
          <a:xfrm>
            <a:off x="2621275" y="97450"/>
            <a:ext cx="857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214" name="Shape 214"/>
          <p:cNvSpPr/>
          <p:nvPr/>
        </p:nvSpPr>
        <p:spPr>
          <a:xfrm>
            <a:off x="658150" y="74400"/>
            <a:ext cx="230700" cy="40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3362300" y="97450"/>
            <a:ext cx="11010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845650" y="1542150"/>
            <a:ext cx="7384800" cy="3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Registration/Expiration year, month, day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Extracted from Registration Date, Expiration Date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Song Year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Extracted from IRSC “extra_song_info” data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Count of Song Played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Extracted # times a song has been played from test/train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Count of Artist Played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Featured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 if artist contained “feat”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822950" y="679826"/>
            <a:ext cx="7543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-2286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3600"/>
              <a:buFont typeface="Calibri"/>
              <a:buNone/>
            </a:pPr>
            <a:r>
              <a:rPr lang="en" sz="3000"/>
              <a:t>Feature Engineering</a:t>
            </a:r>
          </a:p>
        </p:txBody>
      </p:sp>
      <p:pic>
        <p:nvPicPr>
          <p:cNvPr descr="http://seas.virginia.edu/images/logo.gif"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812" y="135427"/>
            <a:ext cx="1920406" cy="24790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/>
          <p:nvPr/>
        </p:nvSpPr>
        <p:spPr>
          <a:xfrm>
            <a:off x="845650" y="97450"/>
            <a:ext cx="974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Redesign Goals</a:t>
            </a:r>
          </a:p>
        </p:txBody>
      </p:sp>
      <p:sp>
        <p:nvSpPr>
          <p:cNvPr id="224" name="Shape 224"/>
          <p:cNvSpPr/>
          <p:nvPr/>
        </p:nvSpPr>
        <p:spPr>
          <a:xfrm>
            <a:off x="1708675" y="94350"/>
            <a:ext cx="10338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 of Operations</a:t>
            </a:r>
          </a:p>
        </p:txBody>
      </p:sp>
      <p:sp>
        <p:nvSpPr>
          <p:cNvPr id="225" name="Shape 225"/>
          <p:cNvSpPr/>
          <p:nvPr/>
        </p:nvSpPr>
        <p:spPr>
          <a:xfrm>
            <a:off x="2621275" y="97450"/>
            <a:ext cx="857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Groups</a:t>
            </a:r>
          </a:p>
        </p:txBody>
      </p:sp>
      <p:sp>
        <p:nvSpPr>
          <p:cNvPr id="226" name="Shape 226"/>
          <p:cNvSpPr/>
          <p:nvPr/>
        </p:nvSpPr>
        <p:spPr>
          <a:xfrm>
            <a:off x="3362300" y="97450"/>
            <a:ext cx="857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 History</a:t>
            </a:r>
          </a:p>
        </p:txBody>
      </p:sp>
      <p:sp>
        <p:nvSpPr>
          <p:cNvPr id="227" name="Shape 227"/>
          <p:cNvSpPr/>
          <p:nvPr/>
        </p:nvSpPr>
        <p:spPr>
          <a:xfrm>
            <a:off x="719100" y="97450"/>
            <a:ext cx="11010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228" name="Shape 228"/>
          <p:cNvSpPr/>
          <p:nvPr/>
        </p:nvSpPr>
        <p:spPr>
          <a:xfrm>
            <a:off x="1708675" y="94350"/>
            <a:ext cx="10338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</a:p>
        </p:txBody>
      </p:sp>
      <p:sp>
        <p:nvSpPr>
          <p:cNvPr id="229" name="Shape 229"/>
          <p:cNvSpPr/>
          <p:nvPr/>
        </p:nvSpPr>
        <p:spPr>
          <a:xfrm>
            <a:off x="2621275" y="97450"/>
            <a:ext cx="857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230" name="Shape 230"/>
          <p:cNvSpPr/>
          <p:nvPr/>
        </p:nvSpPr>
        <p:spPr>
          <a:xfrm>
            <a:off x="658150" y="74400"/>
            <a:ext cx="230700" cy="40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3362300" y="97450"/>
            <a:ext cx="11010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2299" y="1500400"/>
            <a:ext cx="1853050" cy="31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2827425" y="1782675"/>
            <a:ext cx="461100" cy="9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2827425" y="4180975"/>
            <a:ext cx="461100" cy="9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2819425" y="4034575"/>
            <a:ext cx="461100" cy="9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2827425" y="4407550"/>
            <a:ext cx="461100" cy="9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822950" y="679826"/>
            <a:ext cx="7543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-2286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3600"/>
              <a:buFont typeface="Calibri"/>
              <a:buNone/>
            </a:pPr>
            <a:r>
              <a:rPr lang="en" sz="3000"/>
              <a:t>Model Selection</a:t>
            </a:r>
          </a:p>
        </p:txBody>
      </p:sp>
      <p:pic>
        <p:nvPicPr>
          <p:cNvPr descr="http://seas.virginia.edu/images/logo.gif" id="242" name="Shape 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812" y="135427"/>
            <a:ext cx="1920406" cy="247907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/>
          <p:nvPr/>
        </p:nvSpPr>
        <p:spPr>
          <a:xfrm>
            <a:off x="845650" y="97450"/>
            <a:ext cx="974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Redesign Goals</a:t>
            </a:r>
          </a:p>
        </p:txBody>
      </p:sp>
      <p:sp>
        <p:nvSpPr>
          <p:cNvPr id="244" name="Shape 244"/>
          <p:cNvSpPr/>
          <p:nvPr/>
        </p:nvSpPr>
        <p:spPr>
          <a:xfrm>
            <a:off x="1708675" y="94350"/>
            <a:ext cx="10338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 of Operations</a:t>
            </a:r>
          </a:p>
        </p:txBody>
      </p:sp>
      <p:sp>
        <p:nvSpPr>
          <p:cNvPr id="245" name="Shape 245"/>
          <p:cNvSpPr/>
          <p:nvPr/>
        </p:nvSpPr>
        <p:spPr>
          <a:xfrm>
            <a:off x="2621275" y="97450"/>
            <a:ext cx="857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Groups</a:t>
            </a:r>
          </a:p>
        </p:txBody>
      </p:sp>
      <p:sp>
        <p:nvSpPr>
          <p:cNvPr id="246" name="Shape 246"/>
          <p:cNvSpPr/>
          <p:nvPr/>
        </p:nvSpPr>
        <p:spPr>
          <a:xfrm>
            <a:off x="3362300" y="97450"/>
            <a:ext cx="857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 History</a:t>
            </a:r>
          </a:p>
        </p:txBody>
      </p:sp>
      <p:sp>
        <p:nvSpPr>
          <p:cNvPr id="247" name="Shape 247"/>
          <p:cNvSpPr/>
          <p:nvPr/>
        </p:nvSpPr>
        <p:spPr>
          <a:xfrm>
            <a:off x="719100" y="97450"/>
            <a:ext cx="11010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248" name="Shape 248"/>
          <p:cNvSpPr/>
          <p:nvPr/>
        </p:nvSpPr>
        <p:spPr>
          <a:xfrm>
            <a:off x="1708675" y="94350"/>
            <a:ext cx="10338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</a:p>
        </p:txBody>
      </p:sp>
      <p:sp>
        <p:nvSpPr>
          <p:cNvPr id="249" name="Shape 249"/>
          <p:cNvSpPr/>
          <p:nvPr/>
        </p:nvSpPr>
        <p:spPr>
          <a:xfrm>
            <a:off x="2621275" y="97450"/>
            <a:ext cx="857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250" name="Shape 250"/>
          <p:cNvSpPr/>
          <p:nvPr/>
        </p:nvSpPr>
        <p:spPr>
          <a:xfrm>
            <a:off x="658150" y="74400"/>
            <a:ext cx="230700" cy="40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3362300" y="97450"/>
            <a:ext cx="11010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845650" y="1542150"/>
            <a:ext cx="7384800" cy="3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Random Forests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Boosting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Exploring LightGBM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High speed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Best with large 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Shape 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350" y="3173987"/>
            <a:ext cx="3490936" cy="1227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5">
            <a:alphaModFix/>
          </a:blip>
          <a:srcRect b="17266" l="0" r="0" t="0"/>
          <a:stretch/>
        </p:blipFill>
        <p:spPr>
          <a:xfrm>
            <a:off x="4805573" y="3155313"/>
            <a:ext cx="3684452" cy="12651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55" name="Shape 255"/>
          <p:cNvSpPr txBox="1"/>
          <p:nvPr/>
        </p:nvSpPr>
        <p:spPr>
          <a:xfrm>
            <a:off x="1744575" y="4443675"/>
            <a:ext cx="28656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Traditional Boosting Algorithms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6110750" y="4443675"/>
            <a:ext cx="28656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Light GBM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822950" y="679826"/>
            <a:ext cx="7543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-2286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3600"/>
              <a:buFont typeface="Calibri"/>
              <a:buNone/>
            </a:pPr>
            <a:r>
              <a:rPr lang="en" sz="3000"/>
              <a:t>Summary of Results: Problems</a:t>
            </a:r>
          </a:p>
        </p:txBody>
      </p:sp>
      <p:pic>
        <p:nvPicPr>
          <p:cNvPr descr="http://seas.virginia.edu/images/logo.gif" id="262" name="Shape 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812" y="135427"/>
            <a:ext cx="1920406" cy="24790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/>
          <p:nvPr/>
        </p:nvSpPr>
        <p:spPr>
          <a:xfrm>
            <a:off x="845650" y="97450"/>
            <a:ext cx="974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Redesign Goals</a:t>
            </a:r>
          </a:p>
        </p:txBody>
      </p:sp>
      <p:sp>
        <p:nvSpPr>
          <p:cNvPr id="264" name="Shape 264"/>
          <p:cNvSpPr/>
          <p:nvPr/>
        </p:nvSpPr>
        <p:spPr>
          <a:xfrm>
            <a:off x="1708675" y="94350"/>
            <a:ext cx="10338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 of Operations</a:t>
            </a:r>
          </a:p>
        </p:txBody>
      </p:sp>
      <p:sp>
        <p:nvSpPr>
          <p:cNvPr id="265" name="Shape 265"/>
          <p:cNvSpPr/>
          <p:nvPr/>
        </p:nvSpPr>
        <p:spPr>
          <a:xfrm>
            <a:off x="2621275" y="97450"/>
            <a:ext cx="857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Groups</a:t>
            </a:r>
          </a:p>
        </p:txBody>
      </p:sp>
      <p:sp>
        <p:nvSpPr>
          <p:cNvPr id="266" name="Shape 266"/>
          <p:cNvSpPr/>
          <p:nvPr/>
        </p:nvSpPr>
        <p:spPr>
          <a:xfrm>
            <a:off x="3362300" y="97450"/>
            <a:ext cx="857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 History</a:t>
            </a:r>
          </a:p>
        </p:txBody>
      </p:sp>
      <p:sp>
        <p:nvSpPr>
          <p:cNvPr id="267" name="Shape 267"/>
          <p:cNvSpPr/>
          <p:nvPr/>
        </p:nvSpPr>
        <p:spPr>
          <a:xfrm>
            <a:off x="719100" y="97450"/>
            <a:ext cx="11010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268" name="Shape 268"/>
          <p:cNvSpPr/>
          <p:nvPr/>
        </p:nvSpPr>
        <p:spPr>
          <a:xfrm>
            <a:off x="1708675" y="94350"/>
            <a:ext cx="10338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</a:p>
        </p:txBody>
      </p:sp>
      <p:sp>
        <p:nvSpPr>
          <p:cNvPr id="269" name="Shape 269"/>
          <p:cNvSpPr/>
          <p:nvPr/>
        </p:nvSpPr>
        <p:spPr>
          <a:xfrm>
            <a:off x="2621275" y="97450"/>
            <a:ext cx="857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270" name="Shape 270"/>
          <p:cNvSpPr/>
          <p:nvPr/>
        </p:nvSpPr>
        <p:spPr>
          <a:xfrm>
            <a:off x="658150" y="74400"/>
            <a:ext cx="230700" cy="40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3362300" y="97450"/>
            <a:ext cx="11010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845650" y="1542150"/>
            <a:ext cx="7543800" cy="3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Categorical data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deal with</a:t>
            </a:r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encoding vs One-hot encoding</a:t>
            </a: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Can’t see performance on actual test set</a:t>
            </a:r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 5 submissions per day</a:t>
            </a:r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AUC calculations returned </a:t>
            </a:r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AUC perform worse than on mini test sets from training data</a:t>
            </a:r>
          </a:p>
          <a:p>
            <a:pPr indent="-3429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0.80 AUC on subset of given data → &lt; 0.67 on actual</a:t>
            </a: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Computational times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822950" y="679826"/>
            <a:ext cx="7543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-2286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3600"/>
              <a:buFont typeface="Calibri"/>
              <a:buNone/>
            </a:pPr>
            <a:r>
              <a:rPr lang="en" sz="3000"/>
              <a:t>Summary of Results: Performance</a:t>
            </a:r>
          </a:p>
        </p:txBody>
      </p:sp>
      <p:pic>
        <p:nvPicPr>
          <p:cNvPr descr="http://seas.virginia.edu/images/logo.gif" id="278" name="Shape 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812" y="135427"/>
            <a:ext cx="1920406" cy="247907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/>
          <p:nvPr/>
        </p:nvSpPr>
        <p:spPr>
          <a:xfrm>
            <a:off x="845650" y="97450"/>
            <a:ext cx="974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Redesign Goals</a:t>
            </a:r>
          </a:p>
        </p:txBody>
      </p:sp>
      <p:sp>
        <p:nvSpPr>
          <p:cNvPr id="280" name="Shape 280"/>
          <p:cNvSpPr/>
          <p:nvPr/>
        </p:nvSpPr>
        <p:spPr>
          <a:xfrm>
            <a:off x="1708675" y="94350"/>
            <a:ext cx="10338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 of Operations</a:t>
            </a:r>
          </a:p>
        </p:txBody>
      </p:sp>
      <p:sp>
        <p:nvSpPr>
          <p:cNvPr id="281" name="Shape 281"/>
          <p:cNvSpPr/>
          <p:nvPr/>
        </p:nvSpPr>
        <p:spPr>
          <a:xfrm>
            <a:off x="2621275" y="97450"/>
            <a:ext cx="857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Groups</a:t>
            </a:r>
          </a:p>
        </p:txBody>
      </p:sp>
      <p:sp>
        <p:nvSpPr>
          <p:cNvPr id="282" name="Shape 282"/>
          <p:cNvSpPr/>
          <p:nvPr/>
        </p:nvSpPr>
        <p:spPr>
          <a:xfrm>
            <a:off x="3362300" y="97450"/>
            <a:ext cx="857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 History</a:t>
            </a:r>
          </a:p>
        </p:txBody>
      </p:sp>
      <p:sp>
        <p:nvSpPr>
          <p:cNvPr id="283" name="Shape 283"/>
          <p:cNvSpPr/>
          <p:nvPr/>
        </p:nvSpPr>
        <p:spPr>
          <a:xfrm>
            <a:off x="719100" y="97450"/>
            <a:ext cx="11010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284" name="Shape 284"/>
          <p:cNvSpPr/>
          <p:nvPr/>
        </p:nvSpPr>
        <p:spPr>
          <a:xfrm>
            <a:off x="1708675" y="94350"/>
            <a:ext cx="10338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</a:p>
        </p:txBody>
      </p:sp>
      <p:sp>
        <p:nvSpPr>
          <p:cNvPr id="285" name="Shape 285"/>
          <p:cNvSpPr/>
          <p:nvPr/>
        </p:nvSpPr>
        <p:spPr>
          <a:xfrm>
            <a:off x="2621275" y="97450"/>
            <a:ext cx="8574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286" name="Shape 286"/>
          <p:cNvSpPr/>
          <p:nvPr/>
        </p:nvSpPr>
        <p:spPr>
          <a:xfrm>
            <a:off x="658150" y="74400"/>
            <a:ext cx="230700" cy="40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3362300" y="97450"/>
            <a:ext cx="1101000" cy="362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822950" y="1441900"/>
            <a:ext cx="7543800" cy="3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AUC Score Progression (on test data)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Shape 2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5613" y="1824925"/>
            <a:ext cx="4212775" cy="28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