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eorgezhou/Desktop/capstone_G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In Airport or Far From Airport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4-424A-B719-114FEA9CDF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branch_dash!$B$11:$C$11</c:f>
              <c:strCache>
                <c:ptCount val="2"/>
                <c:pt idx="0">
                  <c:v>Far from Airport Rev</c:v>
                </c:pt>
                <c:pt idx="1">
                  <c:v>In airport Rev</c:v>
                </c:pt>
              </c:strCache>
            </c:strRef>
          </c:cat>
          <c:val>
            <c:numRef>
              <c:f>branch_dash!$B$12:$C$12</c:f>
              <c:numCache>
                <c:formatCode>"$"#,##0.00</c:formatCode>
                <c:ptCount val="2"/>
                <c:pt idx="0">
                  <c:v>29584268</c:v>
                </c:pt>
                <c:pt idx="1">
                  <c:v>23245939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84-424A-B719-114FEA9CDF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1676623"/>
        <c:axId val="1003978911"/>
      </c:barChart>
      <c:catAx>
        <c:axId val="81167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978911"/>
        <c:crosses val="autoZero"/>
        <c:auto val="1"/>
        <c:lblAlgn val="ctr"/>
        <c:lblOffset val="100"/>
        <c:noMultiLvlLbl val="0"/>
      </c:catAx>
      <c:valAx>
        <c:axId val="100397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67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4089B-5D0F-064C-B62B-442FE765FCA1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56FF0D-AE7C-4649-9449-6375AB2EB36F}">
      <dgm:prSet/>
      <dgm:spPr/>
      <dgm:t>
        <a:bodyPr/>
        <a:lstStyle/>
        <a:p>
          <a:r>
            <a:rPr lang="en-US" dirty="0"/>
            <a:t>*5 worst performing cars</a:t>
          </a:r>
        </a:p>
      </dgm:t>
    </dgm:pt>
    <dgm:pt modelId="{F272671C-3695-B548-B266-2CE124F4343A}" type="parTrans" cxnId="{22DDC8DB-61DB-E848-9050-25AA65360454}">
      <dgm:prSet/>
      <dgm:spPr/>
      <dgm:t>
        <a:bodyPr/>
        <a:lstStyle/>
        <a:p>
          <a:endParaRPr lang="en-US"/>
        </a:p>
      </dgm:t>
    </dgm:pt>
    <dgm:pt modelId="{D312914D-FC24-1644-B06F-596D4AD9905A}" type="sibTrans" cxnId="{22DDC8DB-61DB-E848-9050-25AA65360454}">
      <dgm:prSet/>
      <dgm:spPr/>
      <dgm:t>
        <a:bodyPr/>
        <a:lstStyle/>
        <a:p>
          <a:endParaRPr lang="en-US"/>
        </a:p>
      </dgm:t>
    </dgm:pt>
    <dgm:pt modelId="{405C91BA-41FC-F140-879D-7CD467EC7A2F}" type="pres">
      <dgm:prSet presAssocID="{7724089B-5D0F-064C-B62B-442FE765FCA1}" presName="linear" presStyleCnt="0">
        <dgm:presLayoutVars>
          <dgm:animLvl val="lvl"/>
          <dgm:resizeHandles val="exact"/>
        </dgm:presLayoutVars>
      </dgm:prSet>
      <dgm:spPr/>
    </dgm:pt>
    <dgm:pt modelId="{2E8872B7-B0DC-F242-A6DC-22D66DE3E512}" type="pres">
      <dgm:prSet presAssocID="{9F56FF0D-AE7C-4649-9449-6375AB2EB3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80C7447-EA5D-4041-9C59-C37C9DFF69FF}" type="presOf" srcId="{9F56FF0D-AE7C-4649-9449-6375AB2EB36F}" destId="{2E8872B7-B0DC-F242-A6DC-22D66DE3E512}" srcOrd="0" destOrd="0" presId="urn:microsoft.com/office/officeart/2005/8/layout/vList2"/>
    <dgm:cxn modelId="{0D25A0AF-E8FA-0045-B2F9-9629CD53E572}" type="presOf" srcId="{7724089B-5D0F-064C-B62B-442FE765FCA1}" destId="{405C91BA-41FC-F140-879D-7CD467EC7A2F}" srcOrd="0" destOrd="0" presId="urn:microsoft.com/office/officeart/2005/8/layout/vList2"/>
    <dgm:cxn modelId="{22DDC8DB-61DB-E848-9050-25AA65360454}" srcId="{7724089B-5D0F-064C-B62B-442FE765FCA1}" destId="{9F56FF0D-AE7C-4649-9449-6375AB2EB36F}" srcOrd="0" destOrd="0" parTransId="{F272671C-3695-B548-B266-2CE124F4343A}" sibTransId="{D312914D-FC24-1644-B06F-596D4AD9905A}"/>
    <dgm:cxn modelId="{147D326C-FC6D-3B4A-AA96-E7FCF1BEAB50}" type="presParOf" srcId="{405C91BA-41FC-F140-879D-7CD467EC7A2F}" destId="{2E8872B7-B0DC-F242-A6DC-22D66DE3E5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8734A-32B0-B443-9472-1C3C0D853D2E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D91EF5-A883-BC45-A22C-E7072E161156}">
      <dgm:prSet/>
      <dgm:spPr/>
      <dgm:t>
        <a:bodyPr/>
        <a:lstStyle/>
        <a:p>
          <a:r>
            <a:rPr lang="en-US"/>
            <a:t>*5 best performing cars</a:t>
          </a:r>
        </a:p>
      </dgm:t>
    </dgm:pt>
    <dgm:pt modelId="{79DC1522-0C00-0040-BE5E-1A7C42D7F595}" type="parTrans" cxnId="{5CEABA6A-8BDC-4C44-99A9-29C9F67CDBFC}">
      <dgm:prSet/>
      <dgm:spPr/>
      <dgm:t>
        <a:bodyPr/>
        <a:lstStyle/>
        <a:p>
          <a:endParaRPr lang="en-US"/>
        </a:p>
      </dgm:t>
    </dgm:pt>
    <dgm:pt modelId="{5D4CB58A-6ABF-C841-B985-E7F35BA59E32}" type="sibTrans" cxnId="{5CEABA6A-8BDC-4C44-99A9-29C9F67CDBFC}">
      <dgm:prSet/>
      <dgm:spPr/>
      <dgm:t>
        <a:bodyPr/>
        <a:lstStyle/>
        <a:p>
          <a:endParaRPr lang="en-US"/>
        </a:p>
      </dgm:t>
    </dgm:pt>
    <dgm:pt modelId="{5501F5EF-593C-8E48-8E1F-BA9114D80529}" type="pres">
      <dgm:prSet presAssocID="{6A58734A-32B0-B443-9472-1C3C0D853D2E}" presName="linear" presStyleCnt="0">
        <dgm:presLayoutVars>
          <dgm:animLvl val="lvl"/>
          <dgm:resizeHandles val="exact"/>
        </dgm:presLayoutVars>
      </dgm:prSet>
      <dgm:spPr/>
    </dgm:pt>
    <dgm:pt modelId="{171EAD4B-6B77-954F-BC42-2975841FDDCF}" type="pres">
      <dgm:prSet presAssocID="{59D91EF5-A883-BC45-A22C-E7072E1611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EABA6A-8BDC-4C44-99A9-29C9F67CDBFC}" srcId="{6A58734A-32B0-B443-9472-1C3C0D853D2E}" destId="{59D91EF5-A883-BC45-A22C-E7072E161156}" srcOrd="0" destOrd="0" parTransId="{79DC1522-0C00-0040-BE5E-1A7C42D7F595}" sibTransId="{5D4CB58A-6ABF-C841-B985-E7F35BA59E32}"/>
    <dgm:cxn modelId="{47C0757E-C427-204A-AAFB-A8D5369DF540}" type="presOf" srcId="{6A58734A-32B0-B443-9472-1C3C0D853D2E}" destId="{5501F5EF-593C-8E48-8E1F-BA9114D80529}" srcOrd="0" destOrd="0" presId="urn:microsoft.com/office/officeart/2005/8/layout/vList2"/>
    <dgm:cxn modelId="{50C985EF-37BE-3B48-A9A1-2975EBA084EE}" type="presOf" srcId="{59D91EF5-A883-BC45-A22C-E7072E161156}" destId="{171EAD4B-6B77-954F-BC42-2975841FDDCF}" srcOrd="0" destOrd="0" presId="urn:microsoft.com/office/officeart/2005/8/layout/vList2"/>
    <dgm:cxn modelId="{3B56DE62-2A60-AB48-815B-54CF5DCDAD23}" type="presParOf" srcId="{5501F5EF-593C-8E48-8E1F-BA9114D80529}" destId="{171EAD4B-6B77-954F-BC42-2975841FDD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84794-35DE-184B-9F2E-F9BF80BD3CD0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FD54DA-7C1C-5C45-9927-0C8FF28FD524}">
      <dgm:prSet/>
      <dgm:spPr/>
      <dgm:t>
        <a:bodyPr/>
        <a:lstStyle/>
        <a:p>
          <a:r>
            <a:rPr lang="en-US" baseline="0" dirty="0"/>
            <a:t>45 branches total</a:t>
          </a:r>
          <a:endParaRPr lang="en-US" dirty="0"/>
        </a:p>
      </dgm:t>
    </dgm:pt>
    <dgm:pt modelId="{CD29A5A6-4146-A047-997A-8B26CEA1072A}" type="parTrans" cxnId="{B658AD15-980A-B048-A5D9-BEED2DE53ECA}">
      <dgm:prSet/>
      <dgm:spPr/>
      <dgm:t>
        <a:bodyPr/>
        <a:lstStyle/>
        <a:p>
          <a:endParaRPr lang="en-US"/>
        </a:p>
      </dgm:t>
    </dgm:pt>
    <dgm:pt modelId="{177896C0-E4AC-064D-BD36-1676A6DDEBE8}" type="sibTrans" cxnId="{B658AD15-980A-B048-A5D9-BEED2DE53ECA}">
      <dgm:prSet/>
      <dgm:spPr/>
      <dgm:t>
        <a:bodyPr/>
        <a:lstStyle/>
        <a:p>
          <a:endParaRPr lang="en-US"/>
        </a:p>
      </dgm:t>
    </dgm:pt>
    <dgm:pt modelId="{068475BC-F2AA-714F-92DC-04B66059E3F4}">
      <dgm:prSet/>
      <dgm:spPr/>
      <dgm:t>
        <a:bodyPr/>
        <a:lstStyle/>
        <a:p>
          <a:r>
            <a:rPr lang="en-US" baseline="0" dirty="0"/>
            <a:t>Projected growth rate ~ 2%</a:t>
          </a:r>
          <a:endParaRPr lang="en-US" dirty="0"/>
        </a:p>
      </dgm:t>
    </dgm:pt>
    <dgm:pt modelId="{A8BE0569-9B53-FE47-B204-0A6EAD0B722F}" type="parTrans" cxnId="{81663EA3-D463-8145-A1D7-301C37D6FD7C}">
      <dgm:prSet/>
      <dgm:spPr/>
      <dgm:t>
        <a:bodyPr/>
        <a:lstStyle/>
        <a:p>
          <a:endParaRPr lang="en-US"/>
        </a:p>
      </dgm:t>
    </dgm:pt>
    <dgm:pt modelId="{8807C007-BF68-7848-AD39-A6CB85D23F18}" type="sibTrans" cxnId="{81663EA3-D463-8145-A1D7-301C37D6FD7C}">
      <dgm:prSet/>
      <dgm:spPr/>
      <dgm:t>
        <a:bodyPr/>
        <a:lstStyle/>
        <a:p>
          <a:endParaRPr lang="en-US"/>
        </a:p>
      </dgm:t>
    </dgm:pt>
    <dgm:pt modelId="{BE940943-67E5-7B47-A896-A416559D1180}">
      <dgm:prSet/>
      <dgm:spPr/>
      <dgm:t>
        <a:bodyPr/>
        <a:lstStyle/>
        <a:p>
          <a:r>
            <a:rPr lang="en-US" baseline="0" dirty="0"/>
            <a:t>Profit expected $25,466,360</a:t>
          </a:r>
          <a:endParaRPr lang="en-US" dirty="0"/>
        </a:p>
      </dgm:t>
    </dgm:pt>
    <dgm:pt modelId="{8815F45F-232D-3247-A855-ACCAAF2286B2}" type="parTrans" cxnId="{B7853DEA-EAD7-7E43-933F-5863BD13A862}">
      <dgm:prSet/>
      <dgm:spPr/>
      <dgm:t>
        <a:bodyPr/>
        <a:lstStyle/>
        <a:p>
          <a:endParaRPr lang="en-US"/>
        </a:p>
      </dgm:t>
    </dgm:pt>
    <dgm:pt modelId="{86B63065-D96F-1340-8639-18DB42EA2EE0}" type="sibTrans" cxnId="{B7853DEA-EAD7-7E43-933F-5863BD13A862}">
      <dgm:prSet/>
      <dgm:spPr/>
      <dgm:t>
        <a:bodyPr/>
        <a:lstStyle/>
        <a:p>
          <a:endParaRPr lang="en-US"/>
        </a:p>
      </dgm:t>
    </dgm:pt>
    <dgm:pt modelId="{64391EE2-C2E1-A042-8431-B9E6BED55105}">
      <dgm:prSet/>
      <dgm:spPr/>
      <dgm:t>
        <a:bodyPr/>
        <a:lstStyle/>
        <a:p>
          <a:r>
            <a:rPr lang="en-US" baseline="0" dirty="0"/>
            <a:t>Avg revenue per branch: $1,193,778</a:t>
          </a:r>
          <a:endParaRPr lang="en-US" dirty="0"/>
        </a:p>
      </dgm:t>
    </dgm:pt>
    <dgm:pt modelId="{421ADB0D-28FA-B543-A8B7-083165B2F618}" type="parTrans" cxnId="{AF7092FE-A44A-7A4F-B95B-7CC59B092F5C}">
      <dgm:prSet/>
      <dgm:spPr/>
      <dgm:t>
        <a:bodyPr/>
        <a:lstStyle/>
        <a:p>
          <a:endParaRPr lang="en-US"/>
        </a:p>
      </dgm:t>
    </dgm:pt>
    <dgm:pt modelId="{F4FAA688-FF28-5444-AB34-50CD84468D34}" type="sibTrans" cxnId="{AF7092FE-A44A-7A4F-B95B-7CC59B092F5C}">
      <dgm:prSet/>
      <dgm:spPr/>
      <dgm:t>
        <a:bodyPr/>
        <a:lstStyle/>
        <a:p>
          <a:endParaRPr lang="en-US"/>
        </a:p>
      </dgm:t>
    </dgm:pt>
    <dgm:pt modelId="{376F163B-4912-A341-9EDE-60ABA113E410}">
      <dgm:prSet/>
      <dgm:spPr/>
      <dgm:t>
        <a:bodyPr/>
        <a:lstStyle/>
        <a:p>
          <a:r>
            <a:rPr lang="en-US" baseline="0" dirty="0"/>
            <a:t>Average revenue per car: $15,349</a:t>
          </a:r>
          <a:endParaRPr lang="en-US" dirty="0"/>
        </a:p>
      </dgm:t>
    </dgm:pt>
    <dgm:pt modelId="{893B2AD0-6BD8-C240-B282-9CEACF3FD284}" type="parTrans" cxnId="{394661DA-7D73-4D42-ABCA-E27272C40C62}">
      <dgm:prSet/>
      <dgm:spPr/>
      <dgm:t>
        <a:bodyPr/>
        <a:lstStyle/>
        <a:p>
          <a:endParaRPr lang="en-US"/>
        </a:p>
      </dgm:t>
    </dgm:pt>
    <dgm:pt modelId="{5C625105-2206-7B4F-9069-8FE27ED10A73}" type="sibTrans" cxnId="{394661DA-7D73-4D42-ABCA-E27272C40C62}">
      <dgm:prSet/>
      <dgm:spPr/>
      <dgm:t>
        <a:bodyPr/>
        <a:lstStyle/>
        <a:p>
          <a:endParaRPr lang="en-US"/>
        </a:p>
      </dgm:t>
    </dgm:pt>
    <dgm:pt modelId="{903F08FF-E35B-ED45-836B-1754D81A7DE1}">
      <dgm:prSet/>
      <dgm:spPr/>
      <dgm:t>
        <a:bodyPr/>
        <a:lstStyle/>
        <a:p>
          <a:r>
            <a:rPr lang="en-US" dirty="0"/>
            <a:t>3500 cars in fleet</a:t>
          </a:r>
        </a:p>
      </dgm:t>
    </dgm:pt>
    <dgm:pt modelId="{A89B9F4C-E3EE-0748-B635-CBBF84076E96}" type="parTrans" cxnId="{A47F1291-5608-B74D-B109-8AEA77A3E111}">
      <dgm:prSet/>
      <dgm:spPr/>
      <dgm:t>
        <a:bodyPr/>
        <a:lstStyle/>
        <a:p>
          <a:endParaRPr lang="en-US"/>
        </a:p>
      </dgm:t>
    </dgm:pt>
    <dgm:pt modelId="{97B5FCB0-1F60-9D4F-8E52-0EA9668BF68A}" type="sibTrans" cxnId="{A47F1291-5608-B74D-B109-8AEA77A3E111}">
      <dgm:prSet/>
      <dgm:spPr/>
      <dgm:t>
        <a:bodyPr/>
        <a:lstStyle/>
        <a:p>
          <a:endParaRPr lang="en-US"/>
        </a:p>
      </dgm:t>
    </dgm:pt>
    <dgm:pt modelId="{B6701436-C6A1-784D-BAA5-4B0DC81ED030}" type="pres">
      <dgm:prSet presAssocID="{3E084794-35DE-184B-9F2E-F9BF80BD3CD0}" presName="linear" presStyleCnt="0">
        <dgm:presLayoutVars>
          <dgm:animLvl val="lvl"/>
          <dgm:resizeHandles val="exact"/>
        </dgm:presLayoutVars>
      </dgm:prSet>
      <dgm:spPr/>
    </dgm:pt>
    <dgm:pt modelId="{34BDC039-3B64-8A4E-97CD-CD73E937F647}" type="pres">
      <dgm:prSet presAssocID="{46FD54DA-7C1C-5C45-9927-0C8FF28FD52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6E2340E-8F3E-4942-B735-707C6010FA33}" type="pres">
      <dgm:prSet presAssocID="{177896C0-E4AC-064D-BD36-1676A6DDEBE8}" presName="spacer" presStyleCnt="0"/>
      <dgm:spPr/>
    </dgm:pt>
    <dgm:pt modelId="{035D67F1-C223-2944-993D-AEB65C859AFB}" type="pres">
      <dgm:prSet presAssocID="{903F08FF-E35B-ED45-836B-1754D81A7D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8A6485-BFBA-A74D-A69E-127E27A16DA2}" type="pres">
      <dgm:prSet presAssocID="{97B5FCB0-1F60-9D4F-8E52-0EA9668BF68A}" presName="spacer" presStyleCnt="0"/>
      <dgm:spPr/>
    </dgm:pt>
    <dgm:pt modelId="{3ADB5BC1-CF8B-DD45-BD44-6BCAD35D9086}" type="pres">
      <dgm:prSet presAssocID="{068475BC-F2AA-714F-92DC-04B66059E3F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41CE84-85EA-EB42-B3F3-AF4478490AF9}" type="pres">
      <dgm:prSet presAssocID="{8807C007-BF68-7848-AD39-A6CB85D23F18}" presName="spacer" presStyleCnt="0"/>
      <dgm:spPr/>
    </dgm:pt>
    <dgm:pt modelId="{379F4734-F398-FF41-99B7-68A68F597B3C}" type="pres">
      <dgm:prSet presAssocID="{BE940943-67E5-7B47-A896-A416559D11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D03D209-1213-0844-A635-BF4B87A406F4}" type="pres">
      <dgm:prSet presAssocID="{86B63065-D96F-1340-8639-18DB42EA2EE0}" presName="spacer" presStyleCnt="0"/>
      <dgm:spPr/>
    </dgm:pt>
    <dgm:pt modelId="{E0878ABA-762C-6A41-AC36-0BBE4E442983}" type="pres">
      <dgm:prSet presAssocID="{64391EE2-C2E1-A042-8431-B9E6BED551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6B417A-173B-7546-A0B5-51BD9B263BF1}" type="pres">
      <dgm:prSet presAssocID="{F4FAA688-FF28-5444-AB34-50CD84468D34}" presName="spacer" presStyleCnt="0"/>
      <dgm:spPr/>
    </dgm:pt>
    <dgm:pt modelId="{71150321-D62C-A745-B05A-87067339225B}" type="pres">
      <dgm:prSet presAssocID="{376F163B-4912-A341-9EDE-60ABA113E41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F0FB03-EE0A-C444-831B-75C62117E3FD}" type="presOf" srcId="{64391EE2-C2E1-A042-8431-B9E6BED55105}" destId="{E0878ABA-762C-6A41-AC36-0BBE4E442983}" srcOrd="0" destOrd="0" presId="urn:microsoft.com/office/officeart/2005/8/layout/vList2"/>
    <dgm:cxn modelId="{B658AD15-980A-B048-A5D9-BEED2DE53ECA}" srcId="{3E084794-35DE-184B-9F2E-F9BF80BD3CD0}" destId="{46FD54DA-7C1C-5C45-9927-0C8FF28FD524}" srcOrd="0" destOrd="0" parTransId="{CD29A5A6-4146-A047-997A-8B26CEA1072A}" sibTransId="{177896C0-E4AC-064D-BD36-1676A6DDEBE8}"/>
    <dgm:cxn modelId="{A47F1291-5608-B74D-B109-8AEA77A3E111}" srcId="{3E084794-35DE-184B-9F2E-F9BF80BD3CD0}" destId="{903F08FF-E35B-ED45-836B-1754D81A7DE1}" srcOrd="1" destOrd="0" parTransId="{A89B9F4C-E3EE-0748-B635-CBBF84076E96}" sibTransId="{97B5FCB0-1F60-9D4F-8E52-0EA9668BF68A}"/>
    <dgm:cxn modelId="{DAAC449B-E8CD-7F44-8C1A-9244F1E9B1F1}" type="presOf" srcId="{3E084794-35DE-184B-9F2E-F9BF80BD3CD0}" destId="{B6701436-C6A1-784D-BAA5-4B0DC81ED030}" srcOrd="0" destOrd="0" presId="urn:microsoft.com/office/officeart/2005/8/layout/vList2"/>
    <dgm:cxn modelId="{81663EA3-D463-8145-A1D7-301C37D6FD7C}" srcId="{3E084794-35DE-184B-9F2E-F9BF80BD3CD0}" destId="{068475BC-F2AA-714F-92DC-04B66059E3F4}" srcOrd="2" destOrd="0" parTransId="{A8BE0569-9B53-FE47-B204-0A6EAD0B722F}" sibTransId="{8807C007-BF68-7848-AD39-A6CB85D23F18}"/>
    <dgm:cxn modelId="{36681FAD-C7F4-9E40-9386-8921EAB9BC37}" type="presOf" srcId="{46FD54DA-7C1C-5C45-9927-0C8FF28FD524}" destId="{34BDC039-3B64-8A4E-97CD-CD73E937F647}" srcOrd="0" destOrd="0" presId="urn:microsoft.com/office/officeart/2005/8/layout/vList2"/>
    <dgm:cxn modelId="{3339F0C3-A5AA-7A4F-8805-A926E7A75830}" type="presOf" srcId="{376F163B-4912-A341-9EDE-60ABA113E410}" destId="{71150321-D62C-A745-B05A-87067339225B}" srcOrd="0" destOrd="0" presId="urn:microsoft.com/office/officeart/2005/8/layout/vList2"/>
    <dgm:cxn modelId="{2749BAC5-1B8F-8C4A-93B3-552DDF4CE12D}" type="presOf" srcId="{903F08FF-E35B-ED45-836B-1754D81A7DE1}" destId="{035D67F1-C223-2944-993D-AEB65C859AFB}" srcOrd="0" destOrd="0" presId="urn:microsoft.com/office/officeart/2005/8/layout/vList2"/>
    <dgm:cxn modelId="{394661DA-7D73-4D42-ABCA-E27272C40C62}" srcId="{3E084794-35DE-184B-9F2E-F9BF80BD3CD0}" destId="{376F163B-4912-A341-9EDE-60ABA113E410}" srcOrd="5" destOrd="0" parTransId="{893B2AD0-6BD8-C240-B282-9CEACF3FD284}" sibTransId="{5C625105-2206-7B4F-9069-8FE27ED10A73}"/>
    <dgm:cxn modelId="{B1B426E5-D52F-194E-BB8E-F814BF8967A7}" type="presOf" srcId="{BE940943-67E5-7B47-A896-A416559D1180}" destId="{379F4734-F398-FF41-99B7-68A68F597B3C}" srcOrd="0" destOrd="0" presId="urn:microsoft.com/office/officeart/2005/8/layout/vList2"/>
    <dgm:cxn modelId="{B7853DEA-EAD7-7E43-933F-5863BD13A862}" srcId="{3E084794-35DE-184B-9F2E-F9BF80BD3CD0}" destId="{BE940943-67E5-7B47-A896-A416559D1180}" srcOrd="3" destOrd="0" parTransId="{8815F45F-232D-3247-A855-ACCAAF2286B2}" sibTransId="{86B63065-D96F-1340-8639-18DB42EA2EE0}"/>
    <dgm:cxn modelId="{1C2EA2EA-5685-974B-91C6-38B5067BC8DC}" type="presOf" srcId="{068475BC-F2AA-714F-92DC-04B66059E3F4}" destId="{3ADB5BC1-CF8B-DD45-BD44-6BCAD35D9086}" srcOrd="0" destOrd="0" presId="urn:microsoft.com/office/officeart/2005/8/layout/vList2"/>
    <dgm:cxn modelId="{AF7092FE-A44A-7A4F-B95B-7CC59B092F5C}" srcId="{3E084794-35DE-184B-9F2E-F9BF80BD3CD0}" destId="{64391EE2-C2E1-A042-8431-B9E6BED55105}" srcOrd="4" destOrd="0" parTransId="{421ADB0D-28FA-B543-A8B7-083165B2F618}" sibTransId="{F4FAA688-FF28-5444-AB34-50CD84468D34}"/>
    <dgm:cxn modelId="{62E64A67-47CF-5341-A6C1-067D2A215D88}" type="presParOf" srcId="{B6701436-C6A1-784D-BAA5-4B0DC81ED030}" destId="{34BDC039-3B64-8A4E-97CD-CD73E937F647}" srcOrd="0" destOrd="0" presId="urn:microsoft.com/office/officeart/2005/8/layout/vList2"/>
    <dgm:cxn modelId="{FD41C55B-1748-4046-AB48-F45AA8CBBA22}" type="presParOf" srcId="{B6701436-C6A1-784D-BAA5-4B0DC81ED030}" destId="{96E2340E-8F3E-4942-B735-707C6010FA33}" srcOrd="1" destOrd="0" presId="urn:microsoft.com/office/officeart/2005/8/layout/vList2"/>
    <dgm:cxn modelId="{2F9822DB-21B1-FC41-8910-D139B760AB5B}" type="presParOf" srcId="{B6701436-C6A1-784D-BAA5-4B0DC81ED030}" destId="{035D67F1-C223-2944-993D-AEB65C859AFB}" srcOrd="2" destOrd="0" presId="urn:microsoft.com/office/officeart/2005/8/layout/vList2"/>
    <dgm:cxn modelId="{7A4702FD-613F-254A-B007-BB24EF80F573}" type="presParOf" srcId="{B6701436-C6A1-784D-BAA5-4B0DC81ED030}" destId="{7B8A6485-BFBA-A74D-A69E-127E27A16DA2}" srcOrd="3" destOrd="0" presId="urn:microsoft.com/office/officeart/2005/8/layout/vList2"/>
    <dgm:cxn modelId="{B82D1837-1F53-814C-BE82-EB06BFBC0EC3}" type="presParOf" srcId="{B6701436-C6A1-784D-BAA5-4B0DC81ED030}" destId="{3ADB5BC1-CF8B-DD45-BD44-6BCAD35D9086}" srcOrd="4" destOrd="0" presId="urn:microsoft.com/office/officeart/2005/8/layout/vList2"/>
    <dgm:cxn modelId="{B0D8B5D7-39F8-FF4C-B12C-AD1053F1B57D}" type="presParOf" srcId="{B6701436-C6A1-784D-BAA5-4B0DC81ED030}" destId="{5F41CE84-85EA-EB42-B3F3-AF4478490AF9}" srcOrd="5" destOrd="0" presId="urn:microsoft.com/office/officeart/2005/8/layout/vList2"/>
    <dgm:cxn modelId="{130510F6-0B9B-1849-9A6F-E4BCE8B60888}" type="presParOf" srcId="{B6701436-C6A1-784D-BAA5-4B0DC81ED030}" destId="{379F4734-F398-FF41-99B7-68A68F597B3C}" srcOrd="6" destOrd="0" presId="urn:microsoft.com/office/officeart/2005/8/layout/vList2"/>
    <dgm:cxn modelId="{E45D8E32-E5CF-2A47-8DDE-BF99A3A1194D}" type="presParOf" srcId="{B6701436-C6A1-784D-BAA5-4B0DC81ED030}" destId="{4D03D209-1213-0844-A635-BF4B87A406F4}" srcOrd="7" destOrd="0" presId="urn:microsoft.com/office/officeart/2005/8/layout/vList2"/>
    <dgm:cxn modelId="{292B5BBB-56DB-2E48-BDEE-359AFADF5F94}" type="presParOf" srcId="{B6701436-C6A1-784D-BAA5-4B0DC81ED030}" destId="{E0878ABA-762C-6A41-AC36-0BBE4E442983}" srcOrd="8" destOrd="0" presId="urn:microsoft.com/office/officeart/2005/8/layout/vList2"/>
    <dgm:cxn modelId="{C9079F44-1AEC-C245-A37D-2C94453198D1}" type="presParOf" srcId="{B6701436-C6A1-784D-BAA5-4B0DC81ED030}" destId="{B66B417A-173B-7546-A0B5-51BD9B263BF1}" srcOrd="9" destOrd="0" presId="urn:microsoft.com/office/officeart/2005/8/layout/vList2"/>
    <dgm:cxn modelId="{1B0F2BD7-AE33-C546-8557-2F81E8530C21}" type="presParOf" srcId="{B6701436-C6A1-784D-BAA5-4B0DC81ED030}" destId="{71150321-D62C-A745-B05A-8706733922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872B7-B0DC-F242-A6DC-22D66DE3E512}">
      <dsp:nvSpPr>
        <dsp:cNvPr id="0" name=""/>
        <dsp:cNvSpPr/>
      </dsp:nvSpPr>
      <dsp:spPr>
        <a:xfrm>
          <a:off x="0" y="5590"/>
          <a:ext cx="2714625" cy="296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*5 worst performing cars</a:t>
          </a:r>
        </a:p>
      </dsp:txBody>
      <dsp:txXfrm>
        <a:off x="14479" y="20069"/>
        <a:ext cx="2685667" cy="267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EAD4B-6B77-954F-BC42-2975841FDDCF}">
      <dsp:nvSpPr>
        <dsp:cNvPr id="0" name=""/>
        <dsp:cNvSpPr/>
      </dsp:nvSpPr>
      <dsp:spPr>
        <a:xfrm>
          <a:off x="0" y="5590"/>
          <a:ext cx="2714625" cy="296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*5 best performing cars</a:t>
          </a:r>
        </a:p>
      </dsp:txBody>
      <dsp:txXfrm>
        <a:off x="14479" y="20069"/>
        <a:ext cx="2685667" cy="26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C039-3B64-8A4E-97CD-CD73E937F647}">
      <dsp:nvSpPr>
        <dsp:cNvPr id="0" name=""/>
        <dsp:cNvSpPr/>
      </dsp:nvSpPr>
      <dsp:spPr>
        <a:xfrm>
          <a:off x="0" y="88359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45 branches total</a:t>
          </a:r>
          <a:endParaRPr lang="en-US" sz="1800" kern="1200" dirty="0"/>
        </a:p>
      </dsp:txBody>
      <dsp:txXfrm>
        <a:off x="33203" y="121562"/>
        <a:ext cx="3004230" cy="613766"/>
      </dsp:txXfrm>
    </dsp:sp>
    <dsp:sp modelId="{035D67F1-C223-2944-993D-AEB65C859AFB}">
      <dsp:nvSpPr>
        <dsp:cNvPr id="0" name=""/>
        <dsp:cNvSpPr/>
      </dsp:nvSpPr>
      <dsp:spPr>
        <a:xfrm>
          <a:off x="0" y="820371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-33131"/>
                <a:satOff val="-10867"/>
                <a:lumOff val="-396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33131"/>
                <a:satOff val="-10867"/>
                <a:lumOff val="-396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33131"/>
                <a:satOff val="-10867"/>
                <a:lumOff val="-396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3500 cars in fleet</a:t>
          </a:r>
        </a:p>
      </dsp:txBody>
      <dsp:txXfrm>
        <a:off x="33203" y="853574"/>
        <a:ext cx="3004230" cy="613766"/>
      </dsp:txXfrm>
    </dsp:sp>
    <dsp:sp modelId="{3ADB5BC1-CF8B-DD45-BD44-6BCAD35D9086}">
      <dsp:nvSpPr>
        <dsp:cNvPr id="0" name=""/>
        <dsp:cNvSpPr/>
      </dsp:nvSpPr>
      <dsp:spPr>
        <a:xfrm>
          <a:off x="0" y="1552383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-66262"/>
                <a:satOff val="-21734"/>
                <a:lumOff val="-7921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66262"/>
                <a:satOff val="-21734"/>
                <a:lumOff val="-7921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66262"/>
                <a:satOff val="-21734"/>
                <a:lumOff val="-7921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Projected growth rate ~ 2%</a:t>
          </a:r>
          <a:endParaRPr lang="en-US" sz="1800" kern="1200" dirty="0"/>
        </a:p>
      </dsp:txBody>
      <dsp:txXfrm>
        <a:off x="33203" y="1585586"/>
        <a:ext cx="3004230" cy="613766"/>
      </dsp:txXfrm>
    </dsp:sp>
    <dsp:sp modelId="{379F4734-F398-FF41-99B7-68A68F597B3C}">
      <dsp:nvSpPr>
        <dsp:cNvPr id="0" name=""/>
        <dsp:cNvSpPr/>
      </dsp:nvSpPr>
      <dsp:spPr>
        <a:xfrm>
          <a:off x="0" y="2284396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-99392"/>
                <a:satOff val="-32601"/>
                <a:lumOff val="-1188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99392"/>
                <a:satOff val="-32601"/>
                <a:lumOff val="-1188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99392"/>
                <a:satOff val="-32601"/>
                <a:lumOff val="-1188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Profit expected $25,466,360</a:t>
          </a:r>
          <a:endParaRPr lang="en-US" sz="1800" kern="1200" dirty="0"/>
        </a:p>
      </dsp:txBody>
      <dsp:txXfrm>
        <a:off x="33203" y="2317599"/>
        <a:ext cx="3004230" cy="613766"/>
      </dsp:txXfrm>
    </dsp:sp>
    <dsp:sp modelId="{E0878ABA-762C-6A41-AC36-0BBE4E442983}">
      <dsp:nvSpPr>
        <dsp:cNvPr id="0" name=""/>
        <dsp:cNvSpPr/>
      </dsp:nvSpPr>
      <dsp:spPr>
        <a:xfrm>
          <a:off x="0" y="3016408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-132523"/>
                <a:satOff val="-43468"/>
                <a:lumOff val="-15842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132523"/>
                <a:satOff val="-43468"/>
                <a:lumOff val="-15842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132523"/>
                <a:satOff val="-43468"/>
                <a:lumOff val="-15842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Avg revenue per branch: $1,193,778</a:t>
          </a:r>
          <a:endParaRPr lang="en-US" sz="1800" kern="1200" dirty="0"/>
        </a:p>
      </dsp:txBody>
      <dsp:txXfrm>
        <a:off x="33203" y="3049611"/>
        <a:ext cx="3004230" cy="613766"/>
      </dsp:txXfrm>
    </dsp:sp>
    <dsp:sp modelId="{71150321-D62C-A745-B05A-87067339225B}">
      <dsp:nvSpPr>
        <dsp:cNvPr id="0" name=""/>
        <dsp:cNvSpPr/>
      </dsp:nvSpPr>
      <dsp:spPr>
        <a:xfrm>
          <a:off x="0" y="3748420"/>
          <a:ext cx="3070636" cy="680172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Average revenue per car: $15,349</a:t>
          </a:r>
          <a:endParaRPr lang="en-US" sz="1800" kern="1200" dirty="0"/>
        </a:p>
      </dsp:txBody>
      <dsp:txXfrm>
        <a:off x="33203" y="3781623"/>
        <a:ext cx="3004230" cy="61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7F44-8ED2-ED4B-8937-1595DE89F850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26CC-E287-154B-8E88-AE8856035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least successful states(have 1 branch) are visited less often and are less populated, 5 most successful states are more populated and tourist attractions </a:t>
            </a:r>
          </a:p>
          <a:p>
            <a:r>
              <a:rPr lang="en-US" dirty="0"/>
              <a:t>People tend to rent more cars farther away from airport because it is more convenient to their home or place of residence and is usually cheaper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26CC-E287-154B-8E88-AE88560351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26CC-E287-154B-8E88-AE88560351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250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96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78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25BC8E-A137-B74F-B363-F7D6116E04F5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7BFB1A-A0DF-9244-B19E-2E3EB5EE14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47B-D09A-CD4D-99E6-F67D5ADCB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LAriaT</a:t>
            </a:r>
            <a:r>
              <a:rPr lang="en-US" sz="5400" dirty="0"/>
              <a:t> Optimization Strategies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B8EDF-68C8-2D42-A5C6-0BC19513D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George Zhou</a:t>
            </a:r>
          </a:p>
        </p:txBody>
      </p:sp>
    </p:spTree>
    <p:extLst>
      <p:ext uri="{BB962C8B-B14F-4D97-AF65-F5344CB8AC3E}">
        <p14:creationId xmlns:p14="http://schemas.microsoft.com/office/powerpoint/2010/main" val="26106638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EC8-C38B-8043-8951-5545CE8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613"/>
          </a:xfrm>
        </p:spPr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26CB-BEDC-EF4D-A5EE-320561CE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79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To optimize decision making going forward by minimizing costs and maximizing revenue</a:t>
            </a:r>
          </a:p>
          <a:p>
            <a:r>
              <a:rPr lang="en-US" dirty="0"/>
              <a:t>2 strategies to achieve this</a:t>
            </a:r>
          </a:p>
          <a:p>
            <a:pPr lvl="1"/>
            <a:r>
              <a:rPr lang="en-US" dirty="0"/>
              <a:t>Strategy 1: Close 5 branches in least successful states(branch ID’s 27, 30, 26, 31, 34), and reinvest money and open branches away from the airport in the 3 most successful states 2 in California, 2 in Texas, and 1 in Florida</a:t>
            </a:r>
          </a:p>
          <a:p>
            <a:pPr lvl="1"/>
            <a:r>
              <a:rPr lang="en-US" dirty="0"/>
              <a:t>Strategy 2: Get rid of 500 least profitable consolidated make/models (including the car ID’s associated with those make/models) and expect top 500 make/models to be rented at same rate of bottom 500</a:t>
            </a:r>
          </a:p>
        </p:txBody>
      </p:sp>
    </p:spTree>
    <p:extLst>
      <p:ext uri="{BB962C8B-B14F-4D97-AF65-F5344CB8AC3E}">
        <p14:creationId xmlns:p14="http://schemas.microsoft.com/office/powerpoint/2010/main" val="31013843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C5EB-6705-2E42-9309-260540D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/>
              <a:t>2018 Baseline Numbers</a:t>
            </a:r>
            <a:br>
              <a:rPr lang="en-US" sz="5600" cap="all" dirty="0"/>
            </a:br>
            <a:endParaRPr lang="en-US" sz="56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245CD-170C-324F-8596-1AFFED620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6746"/>
              </p:ext>
            </p:extLst>
          </p:nvPr>
        </p:nvGraphicFramePr>
        <p:xfrm>
          <a:off x="1498681" y="1340841"/>
          <a:ext cx="5419907" cy="437551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49487">
                  <a:extLst>
                    <a:ext uri="{9D8B030D-6E8A-4147-A177-3AD203B41FA5}">
                      <a16:colId xmlns:a16="http://schemas.microsoft.com/office/drawing/2014/main" val="2876746581"/>
                    </a:ext>
                  </a:extLst>
                </a:gridCol>
                <a:gridCol w="1970420">
                  <a:extLst>
                    <a:ext uri="{9D8B030D-6E8A-4147-A177-3AD203B41FA5}">
                      <a16:colId xmlns:a16="http://schemas.microsoft.com/office/drawing/2014/main" val="4027359283"/>
                    </a:ext>
                  </a:extLst>
                </a:gridCol>
              </a:tblGrid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Year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207315728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Number of Branches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3376963613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Cars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2928465547"/>
                  </a:ext>
                </a:extLst>
              </a:tr>
              <a:tr h="35442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4179573909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Gross Revenue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$52,830,207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3075342356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Avg revenue per branch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$1,056,604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751234255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Avg revenue per state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$2,401,373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3891943104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Avg revenue per car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$13,207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3205965483"/>
                  </a:ext>
                </a:extLst>
              </a:tr>
              <a:tr h="35442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2225803117"/>
                  </a:ext>
                </a:extLst>
              </a:tr>
              <a:tr h="35442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1540836519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Estimated Cost(12 months)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$33,076,689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1275250409"/>
                  </a:ext>
                </a:extLst>
              </a:tr>
              <a:tr h="35442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3654244198"/>
                  </a:ext>
                </a:extLst>
              </a:tr>
              <a:tr h="32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Net Profit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$19,753,518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63" marR="48330" marT="0" marB="96661" anchor="b"/>
                </a:tc>
                <a:extLst>
                  <a:ext uri="{0D108BD9-81ED-4DB2-BD59-A6C34878D82A}">
                    <a16:rowId xmlns:a16="http://schemas.microsoft.com/office/drawing/2014/main" val="87323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40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A06F-65DC-8C4C-8799-221915BE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64" y="188274"/>
            <a:ext cx="10669979" cy="595498"/>
          </a:xfrm>
        </p:spPr>
        <p:txBody>
          <a:bodyPr>
            <a:normAutofit fontScale="90000"/>
          </a:bodyPr>
          <a:lstStyle/>
          <a:p>
            <a:r>
              <a:rPr lang="en-US" sz="1800" b="1" i="1" u="sng" dirty="0"/>
              <a:t>Strategy 1</a:t>
            </a:r>
            <a:r>
              <a:rPr lang="en-US" sz="1800" dirty="0"/>
              <a:t>: Close 5 branches in least successful states(branch ID’s 27, 30, 26, 31, 34), and reinvest money and open 5 branches away from the airport in the 3 most successful states (2 in California, 2 in Texas, and 1 in Florida).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B7B5E-BF08-7D4D-A77C-58F78E4E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64" y="855775"/>
            <a:ext cx="4468649" cy="541643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12964E-0906-7E49-84D5-FF4DD8765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443827"/>
              </p:ext>
            </p:extLst>
          </p:nvPr>
        </p:nvGraphicFramePr>
        <p:xfrm>
          <a:off x="6095999" y="855775"/>
          <a:ext cx="5387439" cy="3110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47F9D5-7A25-7D4E-8C0E-75655339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735" y="4409888"/>
            <a:ext cx="4876801" cy="1724025"/>
          </a:xfrm>
        </p:spPr>
        <p:txBody>
          <a:bodyPr>
            <a:normAutofit lnSpcReduction="10000"/>
          </a:bodyPr>
          <a:lstStyle/>
          <a:p>
            <a:pPr lvl="0"/>
            <a:r>
              <a:rPr lang="en-US" baseline="0" dirty="0"/>
              <a:t>Revenue generated from opening 5 new branches away from Airport: $6,380,056</a:t>
            </a:r>
          </a:p>
          <a:p>
            <a:pPr lvl="0"/>
            <a:r>
              <a:rPr lang="en-US" baseline="0" dirty="0"/>
              <a:t>Proj</a:t>
            </a:r>
            <a:r>
              <a:rPr lang="en-US" dirty="0"/>
              <a:t>ected growth rate: 3%</a:t>
            </a:r>
            <a:endParaRPr lang="en-US" baseline="0" dirty="0"/>
          </a:p>
          <a:p>
            <a:r>
              <a:rPr lang="en-US" dirty="0"/>
              <a:t>Profit expected $21,077,970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614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71CC-A308-8640-A543-1361A750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785"/>
            <a:ext cx="9677400" cy="787338"/>
          </a:xfrm>
        </p:spPr>
        <p:txBody>
          <a:bodyPr>
            <a:normAutofit fontScale="90000"/>
          </a:bodyPr>
          <a:lstStyle/>
          <a:p>
            <a:r>
              <a:rPr lang="en-US" sz="1800" b="1" i="1" u="sng" dirty="0"/>
              <a:t>Strategy 2: </a:t>
            </a:r>
            <a:r>
              <a:rPr lang="en-US" sz="1800" dirty="0"/>
              <a:t> Get rid of 500 least profitable consolidated make/models (including the car ID’s associated with those make/models) and expect top 500 make/models to be rented at same rate of bottom 500 make/models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AF4553-C969-544B-A82F-6D9F068E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54582"/>
              </p:ext>
            </p:extLst>
          </p:nvPr>
        </p:nvGraphicFramePr>
        <p:xfrm>
          <a:off x="1014412" y="3429000"/>
          <a:ext cx="5330824" cy="2926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629">
                  <a:extLst>
                    <a:ext uri="{9D8B030D-6E8A-4147-A177-3AD203B41FA5}">
                      <a16:colId xmlns:a16="http://schemas.microsoft.com/office/drawing/2014/main" val="2546723976"/>
                    </a:ext>
                  </a:extLst>
                </a:gridCol>
                <a:gridCol w="1336227">
                  <a:extLst>
                    <a:ext uri="{9D8B030D-6E8A-4147-A177-3AD203B41FA5}">
                      <a16:colId xmlns:a16="http://schemas.microsoft.com/office/drawing/2014/main" val="613625113"/>
                    </a:ext>
                  </a:extLst>
                </a:gridCol>
                <a:gridCol w="1215484">
                  <a:extLst>
                    <a:ext uri="{9D8B030D-6E8A-4147-A177-3AD203B41FA5}">
                      <a16:colId xmlns:a16="http://schemas.microsoft.com/office/drawing/2014/main" val="1502846938"/>
                    </a:ext>
                  </a:extLst>
                </a:gridCol>
                <a:gridCol w="1215484">
                  <a:extLst>
                    <a:ext uri="{9D8B030D-6E8A-4147-A177-3AD203B41FA5}">
                      <a16:colId xmlns:a16="http://schemas.microsoft.com/office/drawing/2014/main" val="3275421615"/>
                    </a:ext>
                  </a:extLst>
                </a:gridCol>
              </a:tblGrid>
              <a:tr h="47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Make/Model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month Estimated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741468"/>
                  </a:ext>
                </a:extLst>
              </a:tr>
              <a:tr h="38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Audi A5 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$10,269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-$2,420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067468"/>
                  </a:ext>
                </a:extLst>
              </a:tr>
              <a:tr h="38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Acura Integra 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$7,634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$10,282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-$2,648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641049"/>
                  </a:ext>
                </a:extLst>
              </a:tr>
              <a:tr h="38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Audi 5000CS 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$10,013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-$2,807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923692"/>
                  </a:ext>
                </a:extLst>
              </a:tr>
              <a:tr h="64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Oldsmobile Toronado 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$7,491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$10,462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-$2,971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409682"/>
                  </a:ext>
                </a:extLst>
              </a:tr>
              <a:tr h="64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Daewoo Nubira 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$5,921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$10,028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-$4,107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481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81FD086-5961-944E-BD8D-4EB46135D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48964"/>
              </p:ext>
            </p:extLst>
          </p:nvPr>
        </p:nvGraphicFramePr>
        <p:xfrm>
          <a:off x="6786562" y="3429000"/>
          <a:ext cx="5162550" cy="293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70">
                  <a:extLst>
                    <a:ext uri="{9D8B030D-6E8A-4147-A177-3AD203B41FA5}">
                      <a16:colId xmlns:a16="http://schemas.microsoft.com/office/drawing/2014/main" val="3145541756"/>
                    </a:ext>
                  </a:extLst>
                </a:gridCol>
                <a:gridCol w="1294048">
                  <a:extLst>
                    <a:ext uri="{9D8B030D-6E8A-4147-A177-3AD203B41FA5}">
                      <a16:colId xmlns:a16="http://schemas.microsoft.com/office/drawing/2014/main" val="3784470766"/>
                    </a:ext>
                  </a:extLst>
                </a:gridCol>
                <a:gridCol w="1177116">
                  <a:extLst>
                    <a:ext uri="{9D8B030D-6E8A-4147-A177-3AD203B41FA5}">
                      <a16:colId xmlns:a16="http://schemas.microsoft.com/office/drawing/2014/main" val="3874774356"/>
                    </a:ext>
                  </a:extLst>
                </a:gridCol>
                <a:gridCol w="1177116">
                  <a:extLst>
                    <a:ext uri="{9D8B030D-6E8A-4147-A177-3AD203B41FA5}">
                      <a16:colId xmlns:a16="http://schemas.microsoft.com/office/drawing/2014/main" val="3594945015"/>
                    </a:ext>
                  </a:extLst>
                </a:gridCol>
              </a:tblGrid>
              <a:tr h="477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Make/Model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month Estimated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290370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Honda Civic 2016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$149,771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$85,629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$64,142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081204"/>
                  </a:ext>
                </a:extLst>
              </a:tr>
              <a:tr h="54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Pontiac Grand Prix 2016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$137,868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$80,901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$56,967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732187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Mercury Sable 2016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$116,890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$62,656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$54,234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628254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 Ranger 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$147,009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$93,025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$53,984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559970"/>
                  </a:ext>
                </a:extLst>
              </a:tr>
              <a:tr h="477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Toyota RAV4 2017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$109,550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$55,684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$53,866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74041"/>
                  </a:ext>
                </a:extLst>
              </a:tr>
            </a:tbl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2E616E6-C512-B84D-BDC1-531620139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961694"/>
              </p:ext>
            </p:extLst>
          </p:nvPr>
        </p:nvGraphicFramePr>
        <p:xfrm>
          <a:off x="965199" y="6357672"/>
          <a:ext cx="271462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422ABE2-AD98-5D48-872E-B1F51ED2D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375770"/>
              </p:ext>
            </p:extLst>
          </p:nvPr>
        </p:nvGraphicFramePr>
        <p:xfrm>
          <a:off x="6786562" y="6411282"/>
          <a:ext cx="271462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323F412-7D5E-D64D-98A7-75E158B6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953582"/>
            <a:ext cx="9601200" cy="24249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aseline="0" dirty="0"/>
              <a:t>Average number of times bottom 500 </a:t>
            </a:r>
            <a:r>
              <a:rPr lang="en-US" dirty="0"/>
              <a:t>make/models</a:t>
            </a:r>
            <a:r>
              <a:rPr lang="en-US" baseline="0" dirty="0"/>
              <a:t> were rented was 20</a:t>
            </a:r>
          </a:p>
          <a:p>
            <a:pPr lvl="1"/>
            <a:r>
              <a:rPr lang="en-US" baseline="0" dirty="0"/>
              <a:t>Assume that top 500 cars will be rented at same rate of bottom 500  </a:t>
            </a:r>
          </a:p>
          <a:p>
            <a:pPr lvl="0"/>
            <a:r>
              <a:rPr lang="en-US" baseline="0" dirty="0"/>
              <a:t>Save $4,823,038 in costs by eliminating the bottom 500 </a:t>
            </a:r>
            <a:r>
              <a:rPr lang="en-US" dirty="0"/>
              <a:t>make/models</a:t>
            </a:r>
          </a:p>
          <a:p>
            <a:pPr lvl="0"/>
            <a:r>
              <a:rPr lang="en-US" dirty="0"/>
              <a:t>Expect </a:t>
            </a:r>
            <a:r>
              <a:rPr lang="en-US" baseline="0" dirty="0"/>
              <a:t>$6,597,721 in revenue from our top 500 </a:t>
            </a:r>
            <a:r>
              <a:rPr lang="en-US" dirty="0"/>
              <a:t>make/models</a:t>
            </a:r>
            <a:r>
              <a:rPr lang="en-US" baseline="0" dirty="0"/>
              <a:t> getting more rentals.</a:t>
            </a:r>
          </a:p>
          <a:p>
            <a:pPr lvl="0"/>
            <a:r>
              <a:rPr lang="en-US" baseline="0" dirty="0"/>
              <a:t>Projected growth rate ~ 1%</a:t>
            </a:r>
          </a:p>
          <a:p>
            <a:r>
              <a:rPr lang="en-US" dirty="0"/>
              <a:t>Total profit expected is $25,031,712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77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F8C726-BF8E-6B4F-83F2-23E408C3C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19536"/>
              </p:ext>
            </p:extLst>
          </p:nvPr>
        </p:nvGraphicFramePr>
        <p:xfrm>
          <a:off x="1038225" y="1662545"/>
          <a:ext cx="3070637" cy="451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9BCF9AD-9F46-2B4B-A253-5218EF5C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785"/>
            <a:ext cx="9677400" cy="477981"/>
          </a:xfrm>
        </p:spPr>
        <p:txBody>
          <a:bodyPr>
            <a:normAutofit fontScale="90000"/>
          </a:bodyPr>
          <a:lstStyle/>
          <a:p>
            <a:r>
              <a:rPr lang="en-US" sz="1800" b="1" i="1" u="sng" dirty="0"/>
              <a:t>Strategy 3:</a:t>
            </a:r>
            <a:r>
              <a:rPr lang="en-US" sz="1800" dirty="0"/>
              <a:t> Combining strategy 1 and strategy 2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059D38-3835-D844-8E31-2A2852A36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689" y="1469511"/>
            <a:ext cx="7643223" cy="45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97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4ABC4-CF67-D041-8FB2-78A62F85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/>
              <a:t>Raw numbers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B149B8-909A-B44C-9140-4B6FB83D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27003"/>
              </p:ext>
            </p:extLst>
          </p:nvPr>
        </p:nvGraphicFramePr>
        <p:xfrm>
          <a:off x="1390053" y="1152300"/>
          <a:ext cx="5659225" cy="46346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1809">
                  <a:extLst>
                    <a:ext uri="{9D8B030D-6E8A-4147-A177-3AD203B41FA5}">
                      <a16:colId xmlns:a16="http://schemas.microsoft.com/office/drawing/2014/main" val="1497811119"/>
                    </a:ext>
                  </a:extLst>
                </a:gridCol>
                <a:gridCol w="1029354">
                  <a:extLst>
                    <a:ext uri="{9D8B030D-6E8A-4147-A177-3AD203B41FA5}">
                      <a16:colId xmlns:a16="http://schemas.microsoft.com/office/drawing/2014/main" val="3735397621"/>
                    </a:ext>
                  </a:extLst>
                </a:gridCol>
                <a:gridCol w="1029354">
                  <a:extLst>
                    <a:ext uri="{9D8B030D-6E8A-4147-A177-3AD203B41FA5}">
                      <a16:colId xmlns:a16="http://schemas.microsoft.com/office/drawing/2014/main" val="1361510892"/>
                    </a:ext>
                  </a:extLst>
                </a:gridCol>
                <a:gridCol w="1029354">
                  <a:extLst>
                    <a:ext uri="{9D8B030D-6E8A-4147-A177-3AD203B41FA5}">
                      <a16:colId xmlns:a16="http://schemas.microsoft.com/office/drawing/2014/main" val="3213505350"/>
                    </a:ext>
                  </a:extLst>
                </a:gridCol>
                <a:gridCol w="1029354">
                  <a:extLst>
                    <a:ext uri="{9D8B030D-6E8A-4147-A177-3AD203B41FA5}">
                      <a16:colId xmlns:a16="http://schemas.microsoft.com/office/drawing/2014/main" val="1608045355"/>
                    </a:ext>
                  </a:extLst>
                </a:gridCol>
              </a:tblGrid>
              <a:tr h="3049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Strategy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Strategy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Strategy 1 &amp;2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2052189386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Branches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4242645611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Cars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971517810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191441708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Gross 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$52,830,207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$54,154,659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$53,285,363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$53,720,011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4034782222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 revenue per branch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$1,056,604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$1,203,437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$1,065,707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$1,193,778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1932486602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 revenue per 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$2,401,373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$2,461,575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$2,422,062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$2,441,819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1700784417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 revenue per car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$13,208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$13,539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$15,224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$15,349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988819058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2707696879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3982284446"/>
                  </a:ext>
                </a:extLst>
              </a:tr>
              <a:tr h="548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Estimated Cost(12 months)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$33,076,689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$33,076,689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$28,253,651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$28,253,651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1194523328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2128965316"/>
                  </a:ext>
                </a:extLst>
              </a:tr>
              <a:tr h="30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Net Profit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$19,753,518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$21,077,970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$25,031,712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$25,466,360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3" marR="8333" marT="8333" marB="0" anchor="b"/>
                </a:tc>
                <a:extLst>
                  <a:ext uri="{0D108BD9-81ED-4DB2-BD59-A6C34878D82A}">
                    <a16:rowId xmlns:a16="http://schemas.microsoft.com/office/drawing/2014/main" val="160735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84663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A084-2F61-B349-AEDA-A42ABE82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&amp;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2C6B-63FF-8749-AB58-21A0D174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strategy most in line with our objectives are combining both strategies. </a:t>
            </a:r>
          </a:p>
          <a:p>
            <a:r>
              <a:rPr lang="en-US" dirty="0"/>
              <a:t>By getting rid of bottom 500 make/models we save paying those cars, and our top 500 performing make/models will be rented more</a:t>
            </a:r>
          </a:p>
          <a:p>
            <a:r>
              <a:rPr lang="en-US" dirty="0"/>
              <a:t>By getting rid of 5 branches, we are able to focus our efforts on states/branches that are most successful</a:t>
            </a:r>
          </a:p>
          <a:p>
            <a:r>
              <a:rPr lang="en-US" dirty="0"/>
              <a:t>This minimizes our costs and maximizes our profit margins </a:t>
            </a:r>
          </a:p>
          <a:p>
            <a:r>
              <a:rPr lang="en-US" dirty="0"/>
              <a:t>In addition, we can increase our marketing efforts to get our name out there and increase our revenue</a:t>
            </a:r>
          </a:p>
        </p:txBody>
      </p:sp>
    </p:spTree>
    <p:extLst>
      <p:ext uri="{BB962C8B-B14F-4D97-AF65-F5344CB8AC3E}">
        <p14:creationId xmlns:p14="http://schemas.microsoft.com/office/powerpoint/2010/main" val="10441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11F9-69A5-524E-9F65-221E4074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914650"/>
            <a:ext cx="9601200" cy="180975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br>
              <a:rPr lang="en-US" sz="7200" dirty="0"/>
            </a:br>
            <a:r>
              <a:rPr lang="en-US" sz="3200" dirty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02200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{268CA79B-F181-F049-AD47-F4DB3821C3F4}tf10001072</Template>
  <TotalTime>518</TotalTime>
  <Words>789</Words>
  <Application>Microsoft Macintosh PowerPoint</Application>
  <PresentationFormat>Widescreen</PresentationFormat>
  <Paragraphs>151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LAriaT Optimization Strategies </vt:lpstr>
      <vt:lpstr>Goals </vt:lpstr>
      <vt:lpstr>2018 Baseline Numbers </vt:lpstr>
      <vt:lpstr>Strategy 1: Close 5 branches in least successful states(branch ID’s 27, 30, 26, 31, 34), and reinvest money and open 5 branches away from the airport in the 3 most successful states (2 in California, 2 in Texas, and 1 in Florida). </vt:lpstr>
      <vt:lpstr>Strategy 2:  Get rid of 500 least profitable consolidated make/models (including the car ID’s associated with those make/models) and expect top 500 make/models to be rented at same rate of bottom 500 make/models</vt:lpstr>
      <vt:lpstr>Strategy 3: Combining strategy 1 and strategy 2  </vt:lpstr>
      <vt:lpstr>Raw numbers</vt:lpstr>
      <vt:lpstr>Key Takeaways &amp; Call to action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Optimization Strategies </dc:title>
  <dc:creator>George Zhou</dc:creator>
  <cp:lastModifiedBy>George Zhou</cp:lastModifiedBy>
  <cp:revision>20</cp:revision>
  <dcterms:created xsi:type="dcterms:W3CDTF">2022-01-05T17:31:44Z</dcterms:created>
  <dcterms:modified xsi:type="dcterms:W3CDTF">2022-01-07T12:35:26Z</dcterms:modified>
</cp:coreProperties>
</file>