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8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%202/GZ%20HP%20capston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%202/GZ%20HP%20capston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%202/GZ%20HP%20capston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%202/GZ%20HP%20capstone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%202/GZ%20HP%20capstone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%202/GZ%20HP%20capstone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Georgezhou/Desktop/Capstone%202/GZ%20HP%20capstone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effectLst/>
              </a:rPr>
              <a:t>Avg Sale Price of houses rated &lt;=5 or &gt; 5 with confidence intervals</a:t>
            </a:r>
            <a:endParaRPr lang="en-US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'cond 1 pivot'!$M$15:$N$15</c:f>
                <c:numCache>
                  <c:formatCode>General</c:formatCode>
                  <c:ptCount val="2"/>
                  <c:pt idx="0">
                    <c:v>5619.5937147177638</c:v>
                  </c:pt>
                  <c:pt idx="1">
                    <c:v>5011.463641377366</c:v>
                  </c:pt>
                </c:numCache>
              </c:numRef>
            </c:plus>
            <c:minus>
              <c:numRef>
                <c:f>'cond 1 pivot'!$M$16:$N$16</c:f>
                <c:numCache>
                  <c:formatCode>General</c:formatCode>
                  <c:ptCount val="2"/>
                  <c:pt idx="0">
                    <c:v>5619.5937147177638</c:v>
                  </c:pt>
                  <c:pt idx="1">
                    <c:v>5011.463641377366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'cond 1 pivot'!$M$10:$N$10</c:f>
              <c:strCache>
                <c:ptCount val="2"/>
                <c:pt idx="0">
                  <c:v>&lt;= 5</c:v>
                </c:pt>
                <c:pt idx="1">
                  <c:v>&gt; 5</c:v>
                </c:pt>
              </c:strCache>
            </c:strRef>
          </c:cat>
          <c:val>
            <c:numRef>
              <c:f>'cond 1 pivot'!$M$11:$N$11</c:f>
              <c:numCache>
                <c:formatCode>General</c:formatCode>
                <c:ptCount val="2"/>
                <c:pt idx="0">
                  <c:v>194684.02090209021</c:v>
                </c:pt>
                <c:pt idx="1">
                  <c:v>158216.28130671507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3-3A45-98C8-5E107F512C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7332991"/>
        <c:axId val="4257199"/>
      </c:barChart>
      <c:catAx>
        <c:axId val="277332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Overall Condition</a:t>
                </a:r>
                <a:r>
                  <a:rPr lang="en-US" baseline="0" dirty="0"/>
                  <a:t> Rating Group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199"/>
        <c:crosses val="autoZero"/>
        <c:auto val="1"/>
        <c:lblAlgn val="ctr"/>
        <c:lblOffset val="100"/>
        <c:noMultiLvlLbl val="0"/>
      </c:catAx>
      <c:valAx>
        <c:axId val="425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</a:t>
                </a:r>
                <a:r>
                  <a:rPr lang="en-US" baseline="0" dirty="0"/>
                  <a:t> Price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332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Average Sale Price based on Overall Condition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</c:strLit>
          </c:cat>
          <c:val>
            <c:numLit>
              <c:formatCode>General</c:formatCode>
              <c:ptCount val="9"/>
              <c:pt idx="0">
                <c:v>61000</c:v>
              </c:pt>
              <c:pt idx="1">
                <c:v>141986.4</c:v>
              </c:pt>
              <c:pt idx="2">
                <c:v>101929.4</c:v>
              </c:pt>
              <c:pt idx="3">
                <c:v>120438.43859649122</c:v>
              </c:pt>
              <c:pt idx="4">
                <c:v>203146.91473812424</c:v>
              </c:pt>
              <c:pt idx="5">
                <c:v>153961.59126984127</c:v>
              </c:pt>
              <c:pt idx="6">
                <c:v>158145.48780487804</c:v>
              </c:pt>
              <c:pt idx="7">
                <c:v>155651.73611111112</c:v>
              </c:pt>
              <c:pt idx="8">
                <c:v>216004.54545454544</c:v>
              </c:pt>
            </c:numLit>
          </c:val>
          <c:extLst>
            <c:ext xmlns:c16="http://schemas.microsoft.com/office/drawing/2014/chart" uri="{C3380CC4-5D6E-409C-BE32-E72D297353CC}">
              <c16:uniqueId val="{00000000-B73D-0A45-BB84-52F351C909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2672863"/>
        <c:axId val="362599231"/>
      </c:barChart>
      <c:catAx>
        <c:axId val="29267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Overall</a:t>
                </a:r>
                <a:r>
                  <a:rPr lang="en-US" baseline="0" dirty="0"/>
                  <a:t> Condition Rating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9231"/>
        <c:crosses val="autoZero"/>
        <c:auto val="1"/>
        <c:lblAlgn val="ctr"/>
        <c:lblOffset val="100"/>
        <c:noMultiLvlLbl val="0"/>
      </c:catAx>
      <c:valAx>
        <c:axId val="36259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</a:t>
                </a:r>
                <a:r>
                  <a:rPr lang="en-US" baseline="0" dirty="0"/>
                  <a:t> Price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67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sale prices of houses built 1972 or before and houses built after 1972 with confidence intervals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'cond 2 pivot'!$M$15:$N$15</c:f>
                <c:numCache>
                  <c:formatCode>General</c:formatCode>
                  <c:ptCount val="2"/>
                  <c:pt idx="0">
                    <c:v>3474.9357144625301</c:v>
                  </c:pt>
                  <c:pt idx="1">
                    <c:v>6051.5436284679563</c:v>
                  </c:pt>
                </c:numCache>
              </c:numRef>
            </c:plus>
            <c:minus>
              <c:numRef>
                <c:f>'cond 2 pivot'!$M$16:$N$16</c:f>
                <c:numCache>
                  <c:formatCode>General</c:formatCode>
                  <c:ptCount val="2"/>
                  <c:pt idx="0">
                    <c:v>3474.9357144625301</c:v>
                  </c:pt>
                  <c:pt idx="1">
                    <c:v>6051.5436284679563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'cond 2 pivot'!$M$10:$N$10</c:f>
              <c:strCache>
                <c:ptCount val="2"/>
                <c:pt idx="0">
                  <c:v>Built 1972 or before</c:v>
                </c:pt>
                <c:pt idx="1">
                  <c:v>Built after 1972</c:v>
                </c:pt>
              </c:strCache>
            </c:strRef>
          </c:cat>
          <c:val>
            <c:numRef>
              <c:f>'cond 2 pivot'!$M$11:$N$11</c:f>
              <c:numCache>
                <c:formatCode>General</c:formatCode>
                <c:ptCount val="2"/>
                <c:pt idx="0">
                  <c:v>139762.32647462277</c:v>
                </c:pt>
                <c:pt idx="1">
                  <c:v>221967.45554035567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C6-164C-B870-DBC5094BB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455471"/>
        <c:axId val="540457119"/>
      </c:barChart>
      <c:catAx>
        <c:axId val="540455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 Built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57119"/>
        <c:crosses val="autoZero"/>
        <c:auto val="1"/>
        <c:lblAlgn val="ctr"/>
        <c:lblOffset val="100"/>
        <c:noMultiLvlLbl val="0"/>
      </c:catAx>
      <c:valAx>
        <c:axId val="54045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55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Sale Prices</a:t>
            </a:r>
            <a:r>
              <a:rPr lang="en-US" baseline="0"/>
              <a:t>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112"/>
              <c:pt idx="0">
                <c:v>1872</c:v>
              </c:pt>
              <c:pt idx="1">
                <c:v>1875</c:v>
              </c:pt>
              <c:pt idx="2">
                <c:v>1880</c:v>
              </c:pt>
              <c:pt idx="3">
                <c:v>1882</c:v>
              </c:pt>
              <c:pt idx="4">
                <c:v>1885</c:v>
              </c:pt>
              <c:pt idx="5">
                <c:v>1890</c:v>
              </c:pt>
              <c:pt idx="6">
                <c:v>1892</c:v>
              </c:pt>
              <c:pt idx="7">
                <c:v>1893</c:v>
              </c:pt>
              <c:pt idx="8">
                <c:v>1898</c:v>
              </c:pt>
              <c:pt idx="9">
                <c:v>1900</c:v>
              </c:pt>
              <c:pt idx="10">
                <c:v>1904</c:v>
              </c:pt>
              <c:pt idx="11">
                <c:v>1905</c:v>
              </c:pt>
              <c:pt idx="12">
                <c:v>1906</c:v>
              </c:pt>
              <c:pt idx="13">
                <c:v>1908</c:v>
              </c:pt>
              <c:pt idx="14">
                <c:v>1910</c:v>
              </c:pt>
              <c:pt idx="15">
                <c:v>1911</c:v>
              </c:pt>
              <c:pt idx="16">
                <c:v>1912</c:v>
              </c:pt>
              <c:pt idx="17">
                <c:v>1913</c:v>
              </c:pt>
              <c:pt idx="18">
                <c:v>1914</c:v>
              </c:pt>
              <c:pt idx="19">
                <c:v>1915</c:v>
              </c:pt>
              <c:pt idx="20">
                <c:v>1916</c:v>
              </c:pt>
              <c:pt idx="21">
                <c:v>1917</c:v>
              </c:pt>
              <c:pt idx="22">
                <c:v>1918</c:v>
              </c:pt>
              <c:pt idx="23">
                <c:v>1919</c:v>
              </c:pt>
              <c:pt idx="24">
                <c:v>1920</c:v>
              </c:pt>
              <c:pt idx="25">
                <c:v>1921</c:v>
              </c:pt>
              <c:pt idx="26">
                <c:v>1922</c:v>
              </c:pt>
              <c:pt idx="27">
                <c:v>1923</c:v>
              </c:pt>
              <c:pt idx="28">
                <c:v>1924</c:v>
              </c:pt>
              <c:pt idx="29">
                <c:v>1925</c:v>
              </c:pt>
              <c:pt idx="30">
                <c:v>1926</c:v>
              </c:pt>
              <c:pt idx="31">
                <c:v>1927</c:v>
              </c:pt>
              <c:pt idx="32">
                <c:v>1928</c:v>
              </c:pt>
              <c:pt idx="33">
                <c:v>1929</c:v>
              </c:pt>
              <c:pt idx="34">
                <c:v>1930</c:v>
              </c:pt>
              <c:pt idx="35">
                <c:v>1931</c:v>
              </c:pt>
              <c:pt idx="36">
                <c:v>1932</c:v>
              </c:pt>
              <c:pt idx="37">
                <c:v>1934</c:v>
              </c:pt>
              <c:pt idx="38">
                <c:v>1935</c:v>
              </c:pt>
              <c:pt idx="39">
                <c:v>1936</c:v>
              </c:pt>
              <c:pt idx="40">
                <c:v>1937</c:v>
              </c:pt>
              <c:pt idx="41">
                <c:v>1938</c:v>
              </c:pt>
              <c:pt idx="42">
                <c:v>1939</c:v>
              </c:pt>
              <c:pt idx="43">
                <c:v>1940</c:v>
              </c:pt>
              <c:pt idx="44">
                <c:v>1941</c:v>
              </c:pt>
              <c:pt idx="45">
                <c:v>1942</c:v>
              </c:pt>
              <c:pt idx="46">
                <c:v>1945</c:v>
              </c:pt>
              <c:pt idx="47">
                <c:v>1946</c:v>
              </c:pt>
              <c:pt idx="48">
                <c:v>1947</c:v>
              </c:pt>
              <c:pt idx="49">
                <c:v>1948</c:v>
              </c:pt>
              <c:pt idx="50">
                <c:v>1949</c:v>
              </c:pt>
              <c:pt idx="51">
                <c:v>1950</c:v>
              </c:pt>
              <c:pt idx="52">
                <c:v>1951</c:v>
              </c:pt>
              <c:pt idx="53">
                <c:v>1952</c:v>
              </c:pt>
              <c:pt idx="54">
                <c:v>1953</c:v>
              </c:pt>
              <c:pt idx="55">
                <c:v>1954</c:v>
              </c:pt>
              <c:pt idx="56">
                <c:v>1955</c:v>
              </c:pt>
              <c:pt idx="57">
                <c:v>1956</c:v>
              </c:pt>
              <c:pt idx="58">
                <c:v>1957</c:v>
              </c:pt>
              <c:pt idx="59">
                <c:v>1958</c:v>
              </c:pt>
              <c:pt idx="60">
                <c:v>1959</c:v>
              </c:pt>
              <c:pt idx="61">
                <c:v>1960</c:v>
              </c:pt>
              <c:pt idx="62">
                <c:v>1961</c:v>
              </c:pt>
              <c:pt idx="63">
                <c:v>1962</c:v>
              </c:pt>
              <c:pt idx="64">
                <c:v>1963</c:v>
              </c:pt>
              <c:pt idx="65">
                <c:v>1964</c:v>
              </c:pt>
              <c:pt idx="66">
                <c:v>1965</c:v>
              </c:pt>
              <c:pt idx="67">
                <c:v>1966</c:v>
              </c:pt>
              <c:pt idx="68">
                <c:v>1967</c:v>
              </c:pt>
              <c:pt idx="69">
                <c:v>1968</c:v>
              </c:pt>
              <c:pt idx="70">
                <c:v>1969</c:v>
              </c:pt>
              <c:pt idx="71">
                <c:v>1970</c:v>
              </c:pt>
              <c:pt idx="72">
                <c:v>1971</c:v>
              </c:pt>
              <c:pt idx="73">
                <c:v>1972</c:v>
              </c:pt>
              <c:pt idx="74">
                <c:v>1973</c:v>
              </c:pt>
              <c:pt idx="75">
                <c:v>1974</c:v>
              </c:pt>
              <c:pt idx="76">
                <c:v>1975</c:v>
              </c:pt>
              <c:pt idx="77">
                <c:v>1976</c:v>
              </c:pt>
              <c:pt idx="78">
                <c:v>1977</c:v>
              </c:pt>
              <c:pt idx="79">
                <c:v>1978</c:v>
              </c:pt>
              <c:pt idx="80">
                <c:v>1979</c:v>
              </c:pt>
              <c:pt idx="81">
                <c:v>1980</c:v>
              </c:pt>
              <c:pt idx="82">
                <c:v>1981</c:v>
              </c:pt>
              <c:pt idx="83">
                <c:v>1982</c:v>
              </c:pt>
              <c:pt idx="84">
                <c:v>1983</c:v>
              </c:pt>
              <c:pt idx="85">
                <c:v>1984</c:v>
              </c:pt>
              <c:pt idx="86">
                <c:v>1985</c:v>
              </c:pt>
              <c:pt idx="87">
                <c:v>1986</c:v>
              </c:pt>
              <c:pt idx="88">
                <c:v>1987</c:v>
              </c:pt>
              <c:pt idx="89">
                <c:v>1988</c:v>
              </c:pt>
              <c:pt idx="90">
                <c:v>1989</c:v>
              </c:pt>
              <c:pt idx="91">
                <c:v>1990</c:v>
              </c:pt>
              <c:pt idx="92">
                <c:v>1991</c:v>
              </c:pt>
              <c:pt idx="93">
                <c:v>1992</c:v>
              </c:pt>
              <c:pt idx="94">
                <c:v>1993</c:v>
              </c:pt>
              <c:pt idx="95">
                <c:v>1994</c:v>
              </c:pt>
              <c:pt idx="96">
                <c:v>1995</c:v>
              </c:pt>
              <c:pt idx="97">
                <c:v>1996</c:v>
              </c:pt>
              <c:pt idx="98">
                <c:v>1997</c:v>
              </c:pt>
              <c:pt idx="99">
                <c:v>1998</c:v>
              </c:pt>
              <c:pt idx="100">
                <c:v>1999</c:v>
              </c:pt>
              <c:pt idx="101">
                <c:v>2000</c:v>
              </c:pt>
              <c:pt idx="102">
                <c:v>2001</c:v>
              </c:pt>
              <c:pt idx="103">
                <c:v>2002</c:v>
              </c:pt>
              <c:pt idx="104">
                <c:v>2003</c:v>
              </c:pt>
              <c:pt idx="105">
                <c:v>2004</c:v>
              </c:pt>
              <c:pt idx="106">
                <c:v>2005</c:v>
              </c:pt>
              <c:pt idx="107">
                <c:v>2006</c:v>
              </c:pt>
              <c:pt idx="108">
                <c:v>2007</c:v>
              </c:pt>
              <c:pt idx="109">
                <c:v>2008</c:v>
              </c:pt>
              <c:pt idx="110">
                <c:v>2009</c:v>
              </c:pt>
              <c:pt idx="111">
                <c:v>2010</c:v>
              </c:pt>
            </c:strLit>
          </c:cat>
          <c:val>
            <c:numLit>
              <c:formatCode>General</c:formatCode>
              <c:ptCount val="112"/>
              <c:pt idx="0">
                <c:v>122000</c:v>
              </c:pt>
              <c:pt idx="1">
                <c:v>94000</c:v>
              </c:pt>
              <c:pt idx="2">
                <c:v>200619.75</c:v>
              </c:pt>
              <c:pt idx="3">
                <c:v>168000</c:v>
              </c:pt>
              <c:pt idx="4">
                <c:v>111250</c:v>
              </c:pt>
              <c:pt idx="5">
                <c:v>142200</c:v>
              </c:pt>
              <c:pt idx="6">
                <c:v>291250</c:v>
              </c:pt>
              <c:pt idx="7">
                <c:v>325000</c:v>
              </c:pt>
              <c:pt idx="8">
                <c:v>106000</c:v>
              </c:pt>
              <c:pt idx="9">
                <c:v>112492.6</c:v>
              </c:pt>
              <c:pt idx="10">
                <c:v>157500</c:v>
              </c:pt>
              <c:pt idx="11">
                <c:v>163000</c:v>
              </c:pt>
              <c:pt idx="12">
                <c:v>135000</c:v>
              </c:pt>
              <c:pt idx="13">
                <c:v>183500</c:v>
              </c:pt>
              <c:pt idx="14">
                <c:v>111959.05882352941</c:v>
              </c:pt>
              <c:pt idx="15">
                <c:v>130000</c:v>
              </c:pt>
              <c:pt idx="16">
                <c:v>119466.66666666667</c:v>
              </c:pt>
              <c:pt idx="17">
                <c:v>90350</c:v>
              </c:pt>
              <c:pt idx="18">
                <c:v>126055.28571428571</c:v>
              </c:pt>
              <c:pt idx="19">
                <c:v>134387.5</c:v>
              </c:pt>
              <c:pt idx="20">
                <c:v>139800</c:v>
              </c:pt>
              <c:pt idx="21">
                <c:v>129500</c:v>
              </c:pt>
              <c:pt idx="22">
                <c:v>172421.42857142858</c:v>
              </c:pt>
              <c:pt idx="23">
                <c:v>154833.33333333334</c:v>
              </c:pt>
              <c:pt idx="24">
                <c:v>112903.33333333333</c:v>
              </c:pt>
              <c:pt idx="25">
                <c:v>140813.33333333334</c:v>
              </c:pt>
              <c:pt idx="26">
                <c:v>109237.5</c:v>
              </c:pt>
              <c:pt idx="27">
                <c:v>159428.57142857142</c:v>
              </c:pt>
              <c:pt idx="28">
                <c:v>105985.71428571429</c:v>
              </c:pt>
              <c:pt idx="29">
                <c:v>129190.625</c:v>
              </c:pt>
              <c:pt idx="30">
                <c:v>124144.44444444444</c:v>
              </c:pt>
              <c:pt idx="31">
                <c:v>82666.666666666672</c:v>
              </c:pt>
              <c:pt idx="32">
                <c:v>135557.14285714287</c:v>
              </c:pt>
              <c:pt idx="33">
                <c:v>153000</c:v>
              </c:pt>
              <c:pt idx="34">
                <c:v>103588.88888888889</c:v>
              </c:pt>
              <c:pt idx="35">
                <c:v>126650</c:v>
              </c:pt>
              <c:pt idx="36">
                <c:v>233358.5</c:v>
              </c:pt>
              <c:pt idx="37">
                <c:v>220766.66666666666</c:v>
              </c:pt>
              <c:pt idx="38">
                <c:v>161083.33333333334</c:v>
              </c:pt>
              <c:pt idx="39">
                <c:v>137888.88888888888</c:v>
              </c:pt>
              <c:pt idx="40">
                <c:v>131974.20000000001</c:v>
              </c:pt>
              <c:pt idx="41">
                <c:v>109137.5</c:v>
              </c:pt>
              <c:pt idx="42">
                <c:v>150825</c:v>
              </c:pt>
              <c:pt idx="43">
                <c:v>131994.44444444444</c:v>
              </c:pt>
              <c:pt idx="44">
                <c:v>120900</c:v>
              </c:pt>
              <c:pt idx="45">
                <c:v>162000</c:v>
              </c:pt>
              <c:pt idx="46">
                <c:v>133500</c:v>
              </c:pt>
              <c:pt idx="47">
                <c:v>122400</c:v>
              </c:pt>
              <c:pt idx="48">
                <c:v>117200</c:v>
              </c:pt>
              <c:pt idx="49">
                <c:v>137764.28571428571</c:v>
              </c:pt>
              <c:pt idx="50">
                <c:v>111517.58333333333</c:v>
              </c:pt>
              <c:pt idx="51">
                <c:v>128036.25</c:v>
              </c:pt>
              <c:pt idx="52">
                <c:v>136600</c:v>
              </c:pt>
              <c:pt idx="53">
                <c:v>110398.6</c:v>
              </c:pt>
              <c:pt idx="54">
                <c:v>146333.33333333334</c:v>
              </c:pt>
              <c:pt idx="55">
                <c:v>139650</c:v>
              </c:pt>
              <c:pt idx="56">
                <c:v>134517.1875</c:v>
              </c:pt>
              <c:pt idx="57">
                <c:v>135810.71428571429</c:v>
              </c:pt>
              <c:pt idx="58">
                <c:v>149959.1</c:v>
              </c:pt>
              <c:pt idx="59">
                <c:v>143179.16666666666</c:v>
              </c:pt>
              <c:pt idx="60">
                <c:v>154124.30769230769</c:v>
              </c:pt>
              <c:pt idx="61">
                <c:v>161550</c:v>
              </c:pt>
              <c:pt idx="62">
                <c:v>139846.42857142858</c:v>
              </c:pt>
              <c:pt idx="63">
                <c:v>145742.10526315789</c:v>
              </c:pt>
              <c:pt idx="64">
                <c:v>143403.125</c:v>
              </c:pt>
              <c:pt idx="65">
                <c:v>161893.33333333334</c:v>
              </c:pt>
              <c:pt idx="66">
                <c:v>153115.95833333334</c:v>
              </c:pt>
              <c:pt idx="67">
                <c:v>159559.44444444444</c:v>
              </c:pt>
              <c:pt idx="68">
                <c:v>142337.5</c:v>
              </c:pt>
              <c:pt idx="69">
                <c:v>166075</c:v>
              </c:pt>
              <c:pt idx="70">
                <c:v>160725.64285714287</c:v>
              </c:pt>
              <c:pt idx="71">
                <c:v>134647.91666666666</c:v>
              </c:pt>
              <c:pt idx="72">
                <c:v>131820.45454545456</c:v>
              </c:pt>
              <c:pt idx="73">
                <c:v>140569.5652173913</c:v>
              </c:pt>
              <c:pt idx="74">
                <c:v>139400</c:v>
              </c:pt>
              <c:pt idx="75">
                <c:v>183050</c:v>
              </c:pt>
              <c:pt idx="76">
                <c:v>159268.75</c:v>
              </c:pt>
              <c:pt idx="77">
                <c:v>163831.9696969697</c:v>
              </c:pt>
              <c:pt idx="78">
                <c:v>166860.9375</c:v>
              </c:pt>
              <c:pt idx="79">
                <c:v>160962.5</c:v>
              </c:pt>
              <c:pt idx="80">
                <c:v>156396.88888888888</c:v>
              </c:pt>
              <c:pt idx="81">
                <c:v>164800</c:v>
              </c:pt>
              <c:pt idx="82">
                <c:v>249880</c:v>
              </c:pt>
              <c:pt idx="83">
                <c:v>132400</c:v>
              </c:pt>
              <c:pt idx="84">
                <c:v>181400</c:v>
              </c:pt>
              <c:pt idx="85">
                <c:v>164111.11111111112</c:v>
              </c:pt>
              <c:pt idx="86">
                <c:v>191400</c:v>
              </c:pt>
              <c:pt idx="87">
                <c:v>212000</c:v>
              </c:pt>
              <c:pt idx="88">
                <c:v>198000</c:v>
              </c:pt>
              <c:pt idx="89">
                <c:v>204636.36363636365</c:v>
              </c:pt>
              <c:pt idx="90">
                <c:v>279500</c:v>
              </c:pt>
              <c:pt idx="91">
                <c:v>220881.66666666666</c:v>
              </c:pt>
              <c:pt idx="92">
                <c:v>186140</c:v>
              </c:pt>
              <c:pt idx="93">
                <c:v>218384.61538461538</c:v>
              </c:pt>
              <c:pt idx="94">
                <c:v>218058.82352941178</c:v>
              </c:pt>
              <c:pt idx="95">
                <c:v>247900</c:v>
              </c:pt>
              <c:pt idx="96">
                <c:v>262194.44444444444</c:v>
              </c:pt>
              <c:pt idx="97">
                <c:v>259162.66666666666</c:v>
              </c:pt>
              <c:pt idx="98">
                <c:v>214925</c:v>
              </c:pt>
              <c:pt idx="99">
                <c:v>220450</c:v>
              </c:pt>
              <c:pt idx="100">
                <c:v>210614.72</c:v>
              </c:pt>
              <c:pt idx="101">
                <c:v>210766.66666666666</c:v>
              </c:pt>
              <c:pt idx="102">
                <c:v>242630</c:v>
              </c:pt>
              <c:pt idx="103">
                <c:v>226869.5652173913</c:v>
              </c:pt>
              <c:pt idx="104">
                <c:v>227408.57777777777</c:v>
              </c:pt>
              <c:pt idx="105">
                <c:v>210347.72222222222</c:v>
              </c:pt>
              <c:pt idx="106">
                <c:v>229680.953125</c:v>
              </c:pt>
              <c:pt idx="107">
                <c:v>251775.44776119402</c:v>
              </c:pt>
              <c:pt idx="108">
                <c:v>255362.73469387754</c:v>
              </c:pt>
              <c:pt idx="109">
                <c:v>348849.13043478259</c:v>
              </c:pt>
              <c:pt idx="110">
                <c:v>269220</c:v>
              </c:pt>
              <c:pt idx="111">
                <c:v>394432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E65-894D-A984-6BE7EED89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646639"/>
        <c:axId val="349490623"/>
      </c:lineChart>
      <c:catAx>
        <c:axId val="349646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 Built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90623"/>
        <c:crosses val="autoZero"/>
        <c:auto val="1"/>
        <c:lblAlgn val="ctr"/>
        <c:lblOffset val="100"/>
        <c:noMultiLvlLbl val="0"/>
      </c:catAx>
      <c:valAx>
        <c:axId val="34949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64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Condition 3B Mean</a:t>
            </a:r>
            <a:r>
              <a:rPr lang="en-US" baseline="0" dirty="0"/>
              <a:t> Prices with CI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29295604213299"/>
          <c:y val="9.8485412120455362E-2"/>
          <c:w val="0.80089745056968953"/>
          <c:h val="0.780742200464384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't-test cond 3'!$M$13:$N$13</c:f>
                <c:numCache>
                  <c:formatCode>General</c:formatCode>
                  <c:ptCount val="2"/>
                  <c:pt idx="0">
                    <c:v>5609.7829125172721</c:v>
                  </c:pt>
                  <c:pt idx="1">
                    <c:v>5900.4352499084107</c:v>
                  </c:pt>
                </c:numCache>
              </c:numRef>
            </c:plus>
            <c:minus>
              <c:numRef>
                <c:f>'t-test cond 3'!$M$14:$N$14</c:f>
                <c:numCache>
                  <c:formatCode>General</c:formatCode>
                  <c:ptCount val="2"/>
                  <c:pt idx="0">
                    <c:v>5609.7829125172721</c:v>
                  </c:pt>
                  <c:pt idx="1">
                    <c:v>5900.4352499084107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cond 3'!$I$8:$J$8</c:f>
              <c:strCache>
                <c:ptCount val="2"/>
                <c:pt idx="0">
                  <c:v>1 story</c:v>
                </c:pt>
                <c:pt idx="1">
                  <c:v>Not 1 story</c:v>
                </c:pt>
              </c:strCache>
            </c:strRef>
          </c:cat>
          <c:val>
            <c:numRef>
              <c:f>'t-test cond 3'!$I$9:$J$9</c:f>
              <c:numCache>
                <c:formatCode>General</c:formatCode>
                <c:ptCount val="2"/>
                <c:pt idx="0">
                  <c:v>175985.47796143251</c:v>
                </c:pt>
                <c:pt idx="1">
                  <c:v>185803.11852861036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5-CC41-BDA2-962EA7DD6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679647"/>
        <c:axId val="174545728"/>
      </c:barChart>
      <c:catAx>
        <c:axId val="391679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type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45728"/>
        <c:crosses val="autoZero"/>
        <c:auto val="1"/>
        <c:lblAlgn val="ctr"/>
        <c:lblOffset val="100"/>
        <c:noMultiLvlLbl val="0"/>
      </c:catAx>
      <c:valAx>
        <c:axId val="1745457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Proportion</a:t>
                </a:r>
                <a:r>
                  <a:rPr lang="en-US" baseline="0" dirty="0"/>
                  <a:t> of house bought/sold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18306270532198E-2"/>
              <c:y val="0.30917881271992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679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Condition 3A</a:t>
            </a:r>
            <a:r>
              <a:rPr lang="en-US" baseline="0" dirty="0"/>
              <a:t> Proportions with </a:t>
            </a:r>
            <a:r>
              <a:rPr lang="en-US" dirty="0"/>
              <a:t>CI bar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10746975629914"/>
          <c:y val="0.12126256414834866"/>
          <c:w val="0.87237150253008933"/>
          <c:h val="0.8208504318321159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'z-test cond 3'!$L$16:$M$16</c:f>
                <c:numCache>
                  <c:formatCode>General</c:formatCode>
                  <c:ptCount val="2"/>
                  <c:pt idx="0">
                    <c:v>3.6393253911833505E-2</c:v>
                  </c:pt>
                  <c:pt idx="1">
                    <c:v>3.6194382183194686E-2</c:v>
                  </c:pt>
                </c:numCache>
              </c:numRef>
            </c:plus>
            <c:minus>
              <c:numRef>
                <c:f>'z-test cond 3'!$L$17:$M$17</c:f>
                <c:numCache>
                  <c:formatCode>General</c:formatCode>
                  <c:ptCount val="2"/>
                  <c:pt idx="0">
                    <c:v>3.6393253911833505E-2</c:v>
                  </c:pt>
                  <c:pt idx="1">
                    <c:v>3.6194382183194686E-2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'z-test cond 3'!$L$11:$M$11</c:f>
              <c:strCache>
                <c:ptCount val="2"/>
                <c:pt idx="0">
                  <c:v>1 story</c:v>
                </c:pt>
                <c:pt idx="1">
                  <c:v>Not 1 story</c:v>
                </c:pt>
              </c:strCache>
            </c:strRef>
          </c:cat>
          <c:val>
            <c:numRef>
              <c:f>'z-test cond 3'!$L$12:$M$12</c:f>
              <c:numCache>
                <c:formatCode>General</c:formatCode>
                <c:ptCount val="2"/>
                <c:pt idx="0">
                  <c:v>0.49726027397260275</c:v>
                </c:pt>
                <c:pt idx="1">
                  <c:v>0.50273972602739725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2-354D-AAFC-B8555841C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427519"/>
        <c:axId val="484624991"/>
      </c:barChart>
      <c:catAx>
        <c:axId val="320427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type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24991"/>
        <c:crosses val="autoZero"/>
        <c:auto val="1"/>
        <c:lblAlgn val="ctr"/>
        <c:lblOffset val="100"/>
        <c:noMultiLvlLbl val="0"/>
      </c:catAx>
      <c:valAx>
        <c:axId val="48462499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Proportion of house bought/sold</a:t>
                </a:r>
              </a:p>
            </c:rich>
          </c:tx>
          <c:layout>
            <c:manualLayout>
              <c:xMode val="edge"/>
              <c:yMode val="edge"/>
              <c:x val="1.5061834109390637E-2"/>
              <c:y val="0.33009984897898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42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'descriptive stats cond 1'!$D$2:$D$1461</cx:f>
        <cx:lvl ptCount="1460" formatCode="General">
          <cx:pt idx="0">208500</cx:pt>
          <cx:pt idx="1">181500</cx:pt>
          <cx:pt idx="2">223500</cx:pt>
          <cx:pt idx="3">140000</cx:pt>
          <cx:pt idx="4">250000</cx:pt>
          <cx:pt idx="5">143000</cx:pt>
          <cx:pt idx="6">307000</cx:pt>
          <cx:pt idx="7">200000</cx:pt>
          <cx:pt idx="8">129900</cx:pt>
          <cx:pt idx="9">118000</cx:pt>
          <cx:pt idx="10">129500</cx:pt>
          <cx:pt idx="11">345000</cx:pt>
          <cx:pt idx="12">144000</cx:pt>
          <cx:pt idx="13">279500</cx:pt>
          <cx:pt idx="14">157000</cx:pt>
          <cx:pt idx="15">132000</cx:pt>
          <cx:pt idx="16">149000</cx:pt>
          <cx:pt idx="17">90000</cx:pt>
          <cx:pt idx="18">159000</cx:pt>
          <cx:pt idx="19">139000</cx:pt>
          <cx:pt idx="20">325300</cx:pt>
          <cx:pt idx="21">139400</cx:pt>
          <cx:pt idx="22">230000</cx:pt>
          <cx:pt idx="23">129900</cx:pt>
          <cx:pt idx="24">154000</cx:pt>
          <cx:pt idx="25">256300</cx:pt>
          <cx:pt idx="26">134800</cx:pt>
          <cx:pt idx="27">306000</cx:pt>
          <cx:pt idx="28">207500</cx:pt>
          <cx:pt idx="29">68500</cx:pt>
          <cx:pt idx="30">40000</cx:pt>
          <cx:pt idx="31">149350</cx:pt>
          <cx:pt idx="32">179900</cx:pt>
          <cx:pt idx="33">165500</cx:pt>
          <cx:pt idx="34">277500</cx:pt>
          <cx:pt idx="35">309000</cx:pt>
          <cx:pt idx="36">145000</cx:pt>
          <cx:pt idx="37">153000</cx:pt>
          <cx:pt idx="38">109000</cx:pt>
          <cx:pt idx="39">82000</cx:pt>
          <cx:pt idx="40">160000</cx:pt>
          <cx:pt idx="41">170000</cx:pt>
          <cx:pt idx="42">144000</cx:pt>
          <cx:pt idx="43">130250</cx:pt>
          <cx:pt idx="44">141000</cx:pt>
          <cx:pt idx="45">319900</cx:pt>
          <cx:pt idx="46">239686</cx:pt>
          <cx:pt idx="47">249700</cx:pt>
          <cx:pt idx="48">113000</cx:pt>
          <cx:pt idx="49">127000</cx:pt>
          <cx:pt idx="50">177000</cx:pt>
          <cx:pt idx="51">114500</cx:pt>
          <cx:pt idx="52">110000</cx:pt>
          <cx:pt idx="53">385000</cx:pt>
          <cx:pt idx="54">130000</cx:pt>
          <cx:pt idx="55">180500</cx:pt>
          <cx:pt idx="56">172500</cx:pt>
          <cx:pt idx="57">196500</cx:pt>
          <cx:pt idx="58">438780</cx:pt>
          <cx:pt idx="59">124900</cx:pt>
          <cx:pt idx="60">158000</cx:pt>
          <cx:pt idx="61">101000</cx:pt>
          <cx:pt idx="62">202500</cx:pt>
          <cx:pt idx="63">140000</cx:pt>
          <cx:pt idx="64">219500</cx:pt>
          <cx:pt idx="65">317000</cx:pt>
          <cx:pt idx="66">180000</cx:pt>
          <cx:pt idx="67">226000</cx:pt>
          <cx:pt idx="68">80000</cx:pt>
          <cx:pt idx="69">225000</cx:pt>
          <cx:pt idx="70">244000</cx:pt>
          <cx:pt idx="71">129500</cx:pt>
          <cx:pt idx="72">185000</cx:pt>
          <cx:pt idx="73">144900</cx:pt>
          <cx:pt idx="74">107400</cx:pt>
          <cx:pt idx="75">91000</cx:pt>
          <cx:pt idx="76">135750</cx:pt>
          <cx:pt idx="77">127000</cx:pt>
          <cx:pt idx="78">136500</cx:pt>
          <cx:pt idx="79">110000</cx:pt>
          <cx:pt idx="80">193500</cx:pt>
          <cx:pt idx="81">153500</cx:pt>
          <cx:pt idx="82">245000</cx:pt>
          <cx:pt idx="83">126500</cx:pt>
          <cx:pt idx="84">168500</cx:pt>
          <cx:pt idx="85">260000</cx:pt>
          <cx:pt idx="86">174000</cx:pt>
          <cx:pt idx="87">164500</cx:pt>
          <cx:pt idx="88">85000</cx:pt>
          <cx:pt idx="89">123600</cx:pt>
          <cx:pt idx="90">109900</cx:pt>
          <cx:pt idx="91">98600</cx:pt>
          <cx:pt idx="92">163500</cx:pt>
          <cx:pt idx="93">133900</cx:pt>
          <cx:pt idx="94">204750</cx:pt>
          <cx:pt idx="95">185000</cx:pt>
          <cx:pt idx="96">214000</cx:pt>
          <cx:pt idx="97">94750</cx:pt>
          <cx:pt idx="98">83000</cx:pt>
          <cx:pt idx="99">128950</cx:pt>
          <cx:pt idx="100">205000</cx:pt>
          <cx:pt idx="101">178000</cx:pt>
          <cx:pt idx="102">118964</cx:pt>
          <cx:pt idx="103">198900</cx:pt>
          <cx:pt idx="104">169500</cx:pt>
          <cx:pt idx="105">250000</cx:pt>
          <cx:pt idx="106">100000</cx:pt>
          <cx:pt idx="107">115000</cx:pt>
          <cx:pt idx="108">115000</cx:pt>
          <cx:pt idx="109">190000</cx:pt>
          <cx:pt idx="110">136900</cx:pt>
          <cx:pt idx="111">180000</cx:pt>
          <cx:pt idx="112">383970</cx:pt>
          <cx:pt idx="113">217000</cx:pt>
          <cx:pt idx="114">259500</cx:pt>
          <cx:pt idx="115">176000</cx:pt>
          <cx:pt idx="116">139000</cx:pt>
          <cx:pt idx="117">155000</cx:pt>
          <cx:pt idx="118">320000</cx:pt>
          <cx:pt idx="119">163990</cx:pt>
          <cx:pt idx="120">180000</cx:pt>
          <cx:pt idx="121">100000</cx:pt>
          <cx:pt idx="122">136000</cx:pt>
          <cx:pt idx="123">153900</cx:pt>
          <cx:pt idx="124">181000</cx:pt>
          <cx:pt idx="125">84500</cx:pt>
          <cx:pt idx="126">128000</cx:pt>
          <cx:pt idx="127">87000</cx:pt>
          <cx:pt idx="128">155000</cx:pt>
          <cx:pt idx="129">150000</cx:pt>
          <cx:pt idx="130">226000</cx:pt>
          <cx:pt idx="131">244000</cx:pt>
          <cx:pt idx="132">150750</cx:pt>
          <cx:pt idx="133">220000</cx:pt>
          <cx:pt idx="134">180000</cx:pt>
          <cx:pt idx="135">174000</cx:pt>
          <cx:pt idx="136">143000</cx:pt>
          <cx:pt idx="137">171000</cx:pt>
          <cx:pt idx="138">230000</cx:pt>
          <cx:pt idx="139">231500</cx:pt>
          <cx:pt idx="140">115000</cx:pt>
          <cx:pt idx="141">260000</cx:pt>
          <cx:pt idx="142">166000</cx:pt>
          <cx:pt idx="143">204000</cx:pt>
          <cx:pt idx="144">125000</cx:pt>
          <cx:pt idx="145">130000</cx:pt>
          <cx:pt idx="146">105000</cx:pt>
          <cx:pt idx="147">222500</cx:pt>
          <cx:pt idx="148">141000</cx:pt>
          <cx:pt idx="149">115000</cx:pt>
          <cx:pt idx="150">122000</cx:pt>
          <cx:pt idx="151">372402</cx:pt>
          <cx:pt idx="152">190000</cx:pt>
          <cx:pt idx="153">235000</cx:pt>
          <cx:pt idx="154">125000</cx:pt>
          <cx:pt idx="155">79000</cx:pt>
          <cx:pt idx="156">109500</cx:pt>
          <cx:pt idx="157">269500</cx:pt>
          <cx:pt idx="158">254900</cx:pt>
          <cx:pt idx="159">320000</cx:pt>
          <cx:pt idx="160">162500</cx:pt>
          <cx:pt idx="161">412500</cx:pt>
          <cx:pt idx="162">220000</cx:pt>
          <cx:pt idx="163">103200</cx:pt>
          <cx:pt idx="164">152000</cx:pt>
          <cx:pt idx="165">127500</cx:pt>
          <cx:pt idx="166">190000</cx:pt>
          <cx:pt idx="167">325624</cx:pt>
          <cx:pt idx="168">183500</cx:pt>
          <cx:pt idx="169">228000</cx:pt>
          <cx:pt idx="170">128500</cx:pt>
          <cx:pt idx="171">215000</cx:pt>
          <cx:pt idx="172">239000</cx:pt>
          <cx:pt idx="173">163000</cx:pt>
          <cx:pt idx="174">184000</cx:pt>
          <cx:pt idx="175">243000</cx:pt>
          <cx:pt idx="176">211000</cx:pt>
          <cx:pt idx="177">172500</cx:pt>
          <cx:pt idx="178">501837</cx:pt>
          <cx:pt idx="179">100000</cx:pt>
          <cx:pt idx="180">177000</cx:pt>
          <cx:pt idx="181">200100</cx:pt>
          <cx:pt idx="182">120000</cx:pt>
          <cx:pt idx="183">200000</cx:pt>
          <cx:pt idx="184">127000</cx:pt>
          <cx:pt idx="185">475000</cx:pt>
          <cx:pt idx="186">173000</cx:pt>
          <cx:pt idx="187">135000</cx:pt>
          <cx:pt idx="188">153337</cx:pt>
          <cx:pt idx="189">286000</cx:pt>
          <cx:pt idx="190">315000</cx:pt>
          <cx:pt idx="191">184000</cx:pt>
          <cx:pt idx="192">192000</cx:pt>
          <cx:pt idx="193">130000</cx:pt>
          <cx:pt idx="194">127000</cx:pt>
          <cx:pt idx="195">148500</cx:pt>
          <cx:pt idx="196">311872</cx:pt>
          <cx:pt idx="197">235000</cx:pt>
          <cx:pt idx="198">104000</cx:pt>
          <cx:pt idx="199">274900</cx:pt>
          <cx:pt idx="200">140000</cx:pt>
          <cx:pt idx="201">171500</cx:pt>
          <cx:pt idx="202">112000</cx:pt>
          <cx:pt idx="203">149000</cx:pt>
          <cx:pt idx="204">110000</cx:pt>
          <cx:pt idx="205">180500</cx:pt>
          <cx:pt idx="206">143900</cx:pt>
          <cx:pt idx="207">141000</cx:pt>
          <cx:pt idx="208">277000</cx:pt>
          <cx:pt idx="209">145000</cx:pt>
          <cx:pt idx="210">98000</cx:pt>
          <cx:pt idx="211">186000</cx:pt>
          <cx:pt idx="212">252678</cx:pt>
          <cx:pt idx="213">156000</cx:pt>
          <cx:pt idx="214">161750</cx:pt>
          <cx:pt idx="215">134450</cx:pt>
          <cx:pt idx="216">210000</cx:pt>
          <cx:pt idx="217">107000</cx:pt>
          <cx:pt idx="218">311500</cx:pt>
          <cx:pt idx="219">167240</cx:pt>
          <cx:pt idx="220">204900</cx:pt>
          <cx:pt idx="221">200000</cx:pt>
          <cx:pt idx="222">179900</cx:pt>
          <cx:pt idx="223">97000</cx:pt>
          <cx:pt idx="224">386250</cx:pt>
          <cx:pt idx="225">112000</cx:pt>
          <cx:pt idx="226">290000</cx:pt>
          <cx:pt idx="227">106000</cx:pt>
          <cx:pt idx="228">125000</cx:pt>
          <cx:pt idx="229">192500</cx:pt>
          <cx:pt idx="230">148000</cx:pt>
          <cx:pt idx="231">403000</cx:pt>
          <cx:pt idx="232">94500</cx:pt>
          <cx:pt idx="233">128200</cx:pt>
          <cx:pt idx="234">216500</cx:pt>
          <cx:pt idx="235">89500</cx:pt>
          <cx:pt idx="236">185500</cx:pt>
          <cx:pt idx="237">194500</cx:pt>
          <cx:pt idx="238">318000</cx:pt>
          <cx:pt idx="239">113000</cx:pt>
          <cx:pt idx="240">262500</cx:pt>
          <cx:pt idx="241">110500</cx:pt>
          <cx:pt idx="242">79000</cx:pt>
          <cx:pt idx="243">120000</cx:pt>
          <cx:pt idx="244">205000</cx:pt>
          <cx:pt idx="245">241500</cx:pt>
          <cx:pt idx="246">137000</cx:pt>
          <cx:pt idx="247">140000</cx:pt>
          <cx:pt idx="248">180000</cx:pt>
          <cx:pt idx="249">277000</cx:pt>
          <cx:pt idx="250">76500</cx:pt>
          <cx:pt idx="251">235000</cx:pt>
          <cx:pt idx="252">173000</cx:pt>
          <cx:pt idx="253">158000</cx:pt>
          <cx:pt idx="254">145000</cx:pt>
          <cx:pt idx="255">230000</cx:pt>
          <cx:pt idx="256">207500</cx:pt>
          <cx:pt idx="257">220000</cx:pt>
          <cx:pt idx="258">231500</cx:pt>
          <cx:pt idx="259">97000</cx:pt>
          <cx:pt idx="260">176000</cx:pt>
          <cx:pt idx="261">276000</cx:pt>
          <cx:pt idx="262">151000</cx:pt>
          <cx:pt idx="263">130000</cx:pt>
          <cx:pt idx="264">73000</cx:pt>
          <cx:pt idx="265">175500</cx:pt>
          <cx:pt idx="266">185000</cx:pt>
          <cx:pt idx="267">179500</cx:pt>
          <cx:pt idx="268">120500</cx:pt>
          <cx:pt idx="269">148000</cx:pt>
          <cx:pt idx="270">266000</cx:pt>
          <cx:pt idx="271">241500</cx:pt>
          <cx:pt idx="272">290000</cx:pt>
          <cx:pt idx="273">139000</cx:pt>
          <cx:pt idx="274">124500</cx:pt>
          <cx:pt idx="275">205000</cx:pt>
          <cx:pt idx="276">201000</cx:pt>
          <cx:pt idx="277">141000</cx:pt>
          <cx:pt idx="278">415298</cx:pt>
          <cx:pt idx="279">192000</cx:pt>
          <cx:pt idx="280">228500</cx:pt>
          <cx:pt idx="281">185000</cx:pt>
          <cx:pt idx="282">207500</cx:pt>
          <cx:pt idx="283">244600</cx:pt>
          <cx:pt idx="284">179200</cx:pt>
          <cx:pt idx="285">164700</cx:pt>
          <cx:pt idx="286">159000</cx:pt>
          <cx:pt idx="287">88000</cx:pt>
          <cx:pt idx="288">122000</cx:pt>
          <cx:pt idx="289">153575</cx:pt>
          <cx:pt idx="290">233230</cx:pt>
          <cx:pt idx="291">135900</cx:pt>
          <cx:pt idx="292">131000</cx:pt>
          <cx:pt idx="293">235000</cx:pt>
          <cx:pt idx="294">167000</cx:pt>
          <cx:pt idx="295">142500</cx:pt>
          <cx:pt idx="296">152000</cx:pt>
          <cx:pt idx="297">239000</cx:pt>
          <cx:pt idx="298">175000</cx:pt>
          <cx:pt idx="299">158500</cx:pt>
          <cx:pt idx="300">157000</cx:pt>
          <cx:pt idx="301">267000</cx:pt>
          <cx:pt idx="302">205000</cx:pt>
          <cx:pt idx="303">149900</cx:pt>
          <cx:pt idx="304">295000</cx:pt>
          <cx:pt idx="305">305900</cx:pt>
          <cx:pt idx="306">225000</cx:pt>
          <cx:pt idx="307">89500</cx:pt>
          <cx:pt idx="308">82500</cx:pt>
          <cx:pt idx="309">360000</cx:pt>
          <cx:pt idx="310">165600</cx:pt>
          <cx:pt idx="311">132000</cx:pt>
          <cx:pt idx="312">119900</cx:pt>
          <cx:pt idx="313">375000</cx:pt>
          <cx:pt idx="314">178000</cx:pt>
          <cx:pt idx="315">188500</cx:pt>
          <cx:pt idx="316">260000</cx:pt>
          <cx:pt idx="317">270000</cx:pt>
          <cx:pt idx="318">260000</cx:pt>
          <cx:pt idx="319">187500</cx:pt>
          <cx:pt idx="320">342643</cx:pt>
          <cx:pt idx="321">354000</cx:pt>
          <cx:pt idx="322">301000</cx:pt>
          <cx:pt idx="323">126175</cx:pt>
          <cx:pt idx="324">242000</cx:pt>
          <cx:pt idx="325">87000</cx:pt>
          <cx:pt idx="326">324000</cx:pt>
          <cx:pt idx="327">145250</cx:pt>
          <cx:pt idx="328">214500</cx:pt>
          <cx:pt idx="329">78000</cx:pt>
          <cx:pt idx="330">119000</cx:pt>
          <cx:pt idx="331">139000</cx:pt>
          <cx:pt idx="332">284000</cx:pt>
          <cx:pt idx="333">207000</cx:pt>
          <cx:pt idx="334">192000</cx:pt>
          <cx:pt idx="335">228950</cx:pt>
          <cx:pt idx="336">377426</cx:pt>
          <cx:pt idx="337">214000</cx:pt>
          <cx:pt idx="338">202500</cx:pt>
          <cx:pt idx="339">155000</cx:pt>
          <cx:pt idx="340">202900</cx:pt>
          <cx:pt idx="341">82000</cx:pt>
          <cx:pt idx="342">87500</cx:pt>
          <cx:pt idx="343">266000</cx:pt>
          <cx:pt idx="344">85000</cx:pt>
          <cx:pt idx="345">140200</cx:pt>
          <cx:pt idx="346">151500</cx:pt>
          <cx:pt idx="347">157500</cx:pt>
          <cx:pt idx="348">154000</cx:pt>
          <cx:pt idx="349">437154</cx:pt>
          <cx:pt idx="350">318061</cx:pt>
          <cx:pt idx="351">190000</cx:pt>
          <cx:pt idx="352">95000</cx:pt>
          <cx:pt idx="353">105900</cx:pt>
          <cx:pt idx="354">140000</cx:pt>
          <cx:pt idx="355">177500</cx:pt>
          <cx:pt idx="356">173000</cx:pt>
          <cx:pt idx="357">134000</cx:pt>
          <cx:pt idx="358">130000</cx:pt>
          <cx:pt idx="359">280000</cx:pt>
          <cx:pt idx="360">156000</cx:pt>
          <cx:pt idx="361">145000</cx:pt>
          <cx:pt idx="362">198500</cx:pt>
          <cx:pt idx="363">118000</cx:pt>
          <cx:pt idx="364">190000</cx:pt>
          <cx:pt idx="365">147000</cx:pt>
          <cx:pt idx="366">159000</cx:pt>
          <cx:pt idx="367">165000</cx:pt>
          <cx:pt idx="368">132000</cx:pt>
          <cx:pt idx="369">162000</cx:pt>
          <cx:pt idx="370">172400</cx:pt>
          <cx:pt idx="371">134432</cx:pt>
          <cx:pt idx="372">125000</cx:pt>
          <cx:pt idx="373">123000</cx:pt>
          <cx:pt idx="374">219500</cx:pt>
          <cx:pt idx="375">61000</cx:pt>
          <cx:pt idx="376">148000</cx:pt>
          <cx:pt idx="377">340000</cx:pt>
          <cx:pt idx="378">394432</cx:pt>
          <cx:pt idx="379">179000</cx:pt>
          <cx:pt idx="380">127000</cx:pt>
          <cx:pt idx="381">187750</cx:pt>
          <cx:pt idx="382">213500</cx:pt>
          <cx:pt idx="383">76000</cx:pt>
          <cx:pt idx="384">240000</cx:pt>
          <cx:pt idx="385">192000</cx:pt>
          <cx:pt idx="386">81000</cx:pt>
          <cx:pt idx="387">125000</cx:pt>
          <cx:pt idx="388">191000</cx:pt>
          <cx:pt idx="389">426000</cx:pt>
          <cx:pt idx="390">119000</cx:pt>
          <cx:pt idx="391">215000</cx:pt>
          <cx:pt idx="392">106500</cx:pt>
          <cx:pt idx="393">100000</cx:pt>
          <cx:pt idx="394">109000</cx:pt>
          <cx:pt idx="395">129000</cx:pt>
          <cx:pt idx="396">123000</cx:pt>
          <cx:pt idx="397">169500</cx:pt>
          <cx:pt idx="398">67000</cx:pt>
          <cx:pt idx="399">241000</cx:pt>
          <cx:pt idx="400">245500</cx:pt>
          <cx:pt idx="401">164990</cx:pt>
          <cx:pt idx="402">108000</cx:pt>
          <cx:pt idx="403">258000</cx:pt>
          <cx:pt idx="404">168000</cx:pt>
          <cx:pt idx="405">150000</cx:pt>
          <cx:pt idx="406">115000</cx:pt>
          <cx:pt idx="407">177000</cx:pt>
          <cx:pt idx="408">280000</cx:pt>
          <cx:pt idx="409">339750</cx:pt>
          <cx:pt idx="410">60000</cx:pt>
          <cx:pt idx="411">145000</cx:pt>
          <cx:pt idx="412">222000</cx:pt>
          <cx:pt idx="413">115000</cx:pt>
          <cx:pt idx="414">228000</cx:pt>
          <cx:pt idx="415">181134</cx:pt>
          <cx:pt idx="416">149500</cx:pt>
          <cx:pt idx="417">239000</cx:pt>
          <cx:pt idx="418">126000</cx:pt>
          <cx:pt idx="419">142000</cx:pt>
          <cx:pt idx="420">206300</cx:pt>
          <cx:pt idx="421">215000</cx:pt>
          <cx:pt idx="422">113000</cx:pt>
          <cx:pt idx="423">315000</cx:pt>
          <cx:pt idx="424">139000</cx:pt>
          <cx:pt idx="425">135000</cx:pt>
          <cx:pt idx="426">275000</cx:pt>
          <cx:pt idx="427">109008</cx:pt>
          <cx:pt idx="428">195400</cx:pt>
          <cx:pt idx="429">175000</cx:pt>
          <cx:pt idx="430">85400</cx:pt>
          <cx:pt idx="431">79900</cx:pt>
          <cx:pt idx="432">122500</cx:pt>
          <cx:pt idx="433">181000</cx:pt>
          <cx:pt idx="434">81000</cx:pt>
          <cx:pt idx="435">212000</cx:pt>
          <cx:pt idx="436">116000</cx:pt>
          <cx:pt idx="437">119000</cx:pt>
          <cx:pt idx="438">90350</cx:pt>
          <cx:pt idx="439">110000</cx:pt>
          <cx:pt idx="440">555000</cx:pt>
          <cx:pt idx="441">118000</cx:pt>
          <cx:pt idx="442">162900</cx:pt>
          <cx:pt idx="443">172500</cx:pt>
          <cx:pt idx="444">210000</cx:pt>
          <cx:pt idx="445">127500</cx:pt>
          <cx:pt idx="446">190000</cx:pt>
          <cx:pt idx="447">199900</cx:pt>
          <cx:pt idx="448">119500</cx:pt>
          <cx:pt idx="449">120000</cx:pt>
          <cx:pt idx="450">110000</cx:pt>
          <cx:pt idx="451">280000</cx:pt>
          <cx:pt idx="452">204000</cx:pt>
          <cx:pt idx="453">210000</cx:pt>
          <cx:pt idx="454">188000</cx:pt>
          <cx:pt idx="455">175500</cx:pt>
          <cx:pt idx="456">98000</cx:pt>
          <cx:pt idx="457">256000</cx:pt>
          <cx:pt idx="458">161000</cx:pt>
          <cx:pt idx="459">110000</cx:pt>
          <cx:pt idx="460">263435</cx:pt>
          <cx:pt idx="461">155000</cx:pt>
          <cx:pt idx="462">62383</cx:pt>
          <cx:pt idx="463">188700</cx:pt>
          <cx:pt idx="464">124000</cx:pt>
          <cx:pt idx="465">178740</cx:pt>
          <cx:pt idx="466">167000</cx:pt>
          <cx:pt idx="467">146500</cx:pt>
          <cx:pt idx="468">250000</cx:pt>
          <cx:pt idx="469">187000</cx:pt>
          <cx:pt idx="470">212000</cx:pt>
          <cx:pt idx="471">190000</cx:pt>
          <cx:pt idx="472">148000</cx:pt>
          <cx:pt idx="473">440000</cx:pt>
          <cx:pt idx="474">251000</cx:pt>
          <cx:pt idx="475">132500</cx:pt>
          <cx:pt idx="476">208900</cx:pt>
          <cx:pt idx="477">380000</cx:pt>
          <cx:pt idx="478">297000</cx:pt>
          <cx:pt idx="479">89471</cx:pt>
          <cx:pt idx="480">326000</cx:pt>
          <cx:pt idx="481">374000</cx:pt>
          <cx:pt idx="482">155000</cx:pt>
          <cx:pt idx="483">164000</cx:pt>
          <cx:pt idx="484">132500</cx:pt>
          <cx:pt idx="485">147000</cx:pt>
          <cx:pt idx="486">156000</cx:pt>
          <cx:pt idx="487">175000</cx:pt>
          <cx:pt idx="488">160000</cx:pt>
          <cx:pt idx="489">86000</cx:pt>
          <cx:pt idx="490">115000</cx:pt>
          <cx:pt idx="491">133000</cx:pt>
          <cx:pt idx="492">172785</cx:pt>
          <cx:pt idx="493">155000</cx:pt>
          <cx:pt idx="494">91300</cx:pt>
          <cx:pt idx="495">34900</cx:pt>
          <cx:pt idx="496">430000</cx:pt>
          <cx:pt idx="497">184000</cx:pt>
          <cx:pt idx="498">130000</cx:pt>
          <cx:pt idx="499">120000</cx:pt>
          <cx:pt idx="500">113000</cx:pt>
          <cx:pt idx="501">226700</cx:pt>
          <cx:pt idx="502">140000</cx:pt>
          <cx:pt idx="503">289000</cx:pt>
          <cx:pt idx="504">147000</cx:pt>
          <cx:pt idx="505">124500</cx:pt>
          <cx:pt idx="506">215000</cx:pt>
          <cx:pt idx="507">208300</cx:pt>
          <cx:pt idx="508">161000</cx:pt>
          <cx:pt idx="509">124500</cx:pt>
          <cx:pt idx="510">164900</cx:pt>
          <cx:pt idx="511">202665</cx:pt>
          <cx:pt idx="512">129900</cx:pt>
          <cx:pt idx="513">134000</cx:pt>
          <cx:pt idx="514">96500</cx:pt>
          <cx:pt idx="515">402861</cx:pt>
          <cx:pt idx="516">158000</cx:pt>
          <cx:pt idx="517">265000</cx:pt>
          <cx:pt idx="518">211000</cx:pt>
          <cx:pt idx="519">234000</cx:pt>
          <cx:pt idx="520">106250</cx:pt>
          <cx:pt idx="521">150000</cx:pt>
          <cx:pt idx="522">159000</cx:pt>
          <cx:pt idx="523">184750</cx:pt>
          <cx:pt idx="524">315750</cx:pt>
          <cx:pt idx="525">176000</cx:pt>
          <cx:pt idx="526">132000</cx:pt>
          <cx:pt idx="527">446261</cx:pt>
          <cx:pt idx="528">86000</cx:pt>
          <cx:pt idx="529">200624</cx:pt>
          <cx:pt idx="530">175000</cx:pt>
          <cx:pt idx="531">128000</cx:pt>
          <cx:pt idx="532">107500</cx:pt>
          <cx:pt idx="533">39300</cx:pt>
          <cx:pt idx="534">178000</cx:pt>
          <cx:pt idx="535">107500</cx:pt>
          <cx:pt idx="536">188000</cx:pt>
          <cx:pt idx="537">111250</cx:pt>
          <cx:pt idx="538">158000</cx:pt>
          <cx:pt idx="539">272000</cx:pt>
          <cx:pt idx="540">315000</cx:pt>
          <cx:pt idx="541">248000</cx:pt>
          <cx:pt idx="542">213250</cx:pt>
          <cx:pt idx="543">133000</cx:pt>
          <cx:pt idx="544">179665</cx:pt>
          <cx:pt idx="545">229000</cx:pt>
          <cx:pt idx="546">210000</cx:pt>
          <cx:pt idx="547">129500</cx:pt>
          <cx:pt idx="548">125000</cx:pt>
          <cx:pt idx="549">263000</cx:pt>
          <cx:pt idx="550">140000</cx:pt>
          <cx:pt idx="551">112500</cx:pt>
          <cx:pt idx="552">255500</cx:pt>
          <cx:pt idx="553">108000</cx:pt>
          <cx:pt idx="554">284000</cx:pt>
          <cx:pt idx="555">113000</cx:pt>
          <cx:pt idx="556">141000</cx:pt>
          <cx:pt idx="557">108000</cx:pt>
          <cx:pt idx="558">175000</cx:pt>
          <cx:pt idx="559">234000</cx:pt>
          <cx:pt idx="560">121500</cx:pt>
          <cx:pt idx="561">170000</cx:pt>
          <cx:pt idx="562">108000</cx:pt>
          <cx:pt idx="563">185000</cx:pt>
          <cx:pt idx="564">268000</cx:pt>
          <cx:pt idx="565">128000</cx:pt>
          <cx:pt idx="566">325000</cx:pt>
          <cx:pt idx="567">214000</cx:pt>
          <cx:pt idx="568">316600</cx:pt>
          <cx:pt idx="569">135960</cx:pt>
          <cx:pt idx="570">142600</cx:pt>
          <cx:pt idx="571">120000</cx:pt>
          <cx:pt idx="572">224500</cx:pt>
          <cx:pt idx="573">170000</cx:pt>
          <cx:pt idx="574">139000</cx:pt>
          <cx:pt idx="575">118500</cx:pt>
          <cx:pt idx="576">145000</cx:pt>
          <cx:pt idx="577">164500</cx:pt>
          <cx:pt idx="578">146000</cx:pt>
          <cx:pt idx="579">131500</cx:pt>
          <cx:pt idx="580">181900</cx:pt>
          <cx:pt idx="581">253293</cx:pt>
          <cx:pt idx="582">118500</cx:pt>
          <cx:pt idx="583">325000</cx:pt>
          <cx:pt idx="584">133000</cx:pt>
          <cx:pt idx="585">369900</cx:pt>
          <cx:pt idx="586">130000</cx:pt>
          <cx:pt idx="587">137000</cx:pt>
          <cx:pt idx="588">143000</cx:pt>
          <cx:pt idx="589">79500</cx:pt>
          <cx:pt idx="590">185900</cx:pt>
          <cx:pt idx="591">451950</cx:pt>
          <cx:pt idx="592">138000</cx:pt>
          <cx:pt idx="593">140000</cx:pt>
          <cx:pt idx="594">110000</cx:pt>
          <cx:pt idx="595">319000</cx:pt>
          <cx:pt idx="596">114504</cx:pt>
          <cx:pt idx="597">194201</cx:pt>
          <cx:pt idx="598">217500</cx:pt>
          <cx:pt idx="599">151000</cx:pt>
          <cx:pt idx="600">275000</cx:pt>
          <cx:pt idx="601">141000</cx:pt>
          <cx:pt idx="602">220000</cx:pt>
          <cx:pt idx="603">151000</cx:pt>
          <cx:pt idx="604">221000</cx:pt>
          <cx:pt idx="605">205000</cx:pt>
          <cx:pt idx="606">152000</cx:pt>
          <cx:pt idx="607">225000</cx:pt>
          <cx:pt idx="608">359100</cx:pt>
          <cx:pt idx="609">118500</cx:pt>
          <cx:pt idx="610">313000</cx:pt>
          <cx:pt idx="611">148000</cx:pt>
          <cx:pt idx="612">261500</cx:pt>
          <cx:pt idx="613">147000</cx:pt>
          <cx:pt idx="614">75500</cx:pt>
          <cx:pt idx="615">137500</cx:pt>
          <cx:pt idx="616">183200</cx:pt>
          <cx:pt idx="617">105500</cx:pt>
          <cx:pt idx="618">314813</cx:pt>
          <cx:pt idx="619">305000</cx:pt>
          <cx:pt idx="620">67000</cx:pt>
          <cx:pt idx="621">240000</cx:pt>
          <cx:pt idx="622">135000</cx:pt>
          <cx:pt idx="623">168500</cx:pt>
          <cx:pt idx="624">165150</cx:pt>
          <cx:pt idx="625">160000</cx:pt>
          <cx:pt idx="626">139900</cx:pt>
          <cx:pt idx="627">153000</cx:pt>
          <cx:pt idx="628">135000</cx:pt>
          <cx:pt idx="629">168500</cx:pt>
          <cx:pt idx="630">124000</cx:pt>
          <cx:pt idx="631">209500</cx:pt>
          <cx:pt idx="632">82500</cx:pt>
          <cx:pt idx="633">139400</cx:pt>
          <cx:pt idx="634">144000</cx:pt>
          <cx:pt idx="635">200000</cx:pt>
          <cx:pt idx="636">60000</cx:pt>
          <cx:pt idx="637">93000</cx:pt>
          <cx:pt idx="638">85000</cx:pt>
          <cx:pt idx="639">264561</cx:pt>
          <cx:pt idx="640">274000</cx:pt>
          <cx:pt idx="641">226000</cx:pt>
          <cx:pt idx="642">345000</cx:pt>
          <cx:pt idx="643">152000</cx:pt>
          <cx:pt idx="644">370878</cx:pt>
          <cx:pt idx="645">143250</cx:pt>
          <cx:pt idx="646">98300</cx:pt>
          <cx:pt idx="647">155000</cx:pt>
          <cx:pt idx="648">155000</cx:pt>
          <cx:pt idx="649">84500</cx:pt>
          <cx:pt idx="650">205950</cx:pt>
          <cx:pt idx="651">108000</cx:pt>
          <cx:pt idx="652">191000</cx:pt>
          <cx:pt idx="653">135000</cx:pt>
          <cx:pt idx="654">350000</cx:pt>
          <cx:pt idx="655">88000</cx:pt>
          <cx:pt idx="656">145500</cx:pt>
          <cx:pt idx="657">149000</cx:pt>
          <cx:pt idx="658">97500</cx:pt>
          <cx:pt idx="659">167000</cx:pt>
          <cx:pt idx="660">197900</cx:pt>
          <cx:pt idx="661">402000</cx:pt>
          <cx:pt idx="662">110000</cx:pt>
          <cx:pt idx="663">137500</cx:pt>
          <cx:pt idx="664">423000</cx:pt>
          <cx:pt idx="665">230500</cx:pt>
          <cx:pt idx="666">129000</cx:pt>
          <cx:pt idx="667">193500</cx:pt>
          <cx:pt idx="668">168000</cx:pt>
          <cx:pt idx="669">137500</cx:pt>
          <cx:pt idx="670">173500</cx:pt>
          <cx:pt idx="671">103600</cx:pt>
          <cx:pt idx="672">165000</cx:pt>
          <cx:pt idx="673">257500</cx:pt>
          <cx:pt idx="674">140000</cx:pt>
          <cx:pt idx="675">148500</cx:pt>
          <cx:pt idx="676">87000</cx:pt>
          <cx:pt idx="677">109500</cx:pt>
          <cx:pt idx="678">372500</cx:pt>
          <cx:pt idx="679">128500</cx:pt>
          <cx:pt idx="680">143000</cx:pt>
          <cx:pt idx="681">159434</cx:pt>
          <cx:pt idx="682">173000</cx:pt>
          <cx:pt idx="683">285000</cx:pt>
          <cx:pt idx="684">221000</cx:pt>
          <cx:pt idx="685">207500</cx:pt>
          <cx:pt idx="686">227875</cx:pt>
          <cx:pt idx="687">148800</cx:pt>
          <cx:pt idx="688">392000</cx:pt>
          <cx:pt idx="689">194700</cx:pt>
          <cx:pt idx="690">141000</cx:pt>
          <cx:pt idx="691">755000</cx:pt>
          <cx:pt idx="692">335000</cx:pt>
          <cx:pt idx="693">108480</cx:pt>
          <cx:pt idx="694">141500</cx:pt>
          <cx:pt idx="695">176000</cx:pt>
          <cx:pt idx="696">89000</cx:pt>
          <cx:pt idx="697">123500</cx:pt>
          <cx:pt idx="698">138500</cx:pt>
          <cx:pt idx="699">196000</cx:pt>
          <cx:pt idx="700">312500</cx:pt>
          <cx:pt idx="701">140000</cx:pt>
          <cx:pt idx="702">361919</cx:pt>
          <cx:pt idx="703">140000</cx:pt>
          <cx:pt idx="704">213000</cx:pt>
          <cx:pt idx="705">55000</cx:pt>
          <cx:pt idx="706">302000</cx:pt>
          <cx:pt idx="707">254000</cx:pt>
          <cx:pt idx="708">179540</cx:pt>
          <cx:pt idx="709">109900</cx:pt>
          <cx:pt idx="710">52000</cx:pt>
          <cx:pt idx="711">102776</cx:pt>
          <cx:pt idx="712">189000</cx:pt>
          <cx:pt idx="713">129000</cx:pt>
          <cx:pt idx="714">130500</cx:pt>
          <cx:pt idx="715">165000</cx:pt>
          <cx:pt idx="716">159500</cx:pt>
          <cx:pt idx="717">157000</cx:pt>
          <cx:pt idx="718">341000</cx:pt>
          <cx:pt idx="719">128500</cx:pt>
          <cx:pt idx="720">275000</cx:pt>
          <cx:pt idx="721">143000</cx:pt>
          <cx:pt idx="722">124500</cx:pt>
          <cx:pt idx="723">135000</cx:pt>
          <cx:pt idx="724">320000</cx:pt>
          <cx:pt idx="725">120500</cx:pt>
          <cx:pt idx="726">222000</cx:pt>
          <cx:pt idx="727">194500</cx:pt>
          <cx:pt idx="728">110000</cx:pt>
          <cx:pt idx="729">103000</cx:pt>
          <cx:pt idx="730">236500</cx:pt>
          <cx:pt idx="731">187500</cx:pt>
          <cx:pt idx="732">222500</cx:pt>
          <cx:pt idx="733">131400</cx:pt>
          <cx:pt idx="734">108000</cx:pt>
          <cx:pt idx="735">163000</cx:pt>
          <cx:pt idx="736">93500</cx:pt>
          <cx:pt idx="737">239900</cx:pt>
          <cx:pt idx="738">179000</cx:pt>
          <cx:pt idx="739">190000</cx:pt>
          <cx:pt idx="740">132000</cx:pt>
          <cx:pt idx="741">142000</cx:pt>
          <cx:pt idx="742">179000</cx:pt>
          <cx:pt idx="743">175000</cx:pt>
          <cx:pt idx="744">180000</cx:pt>
          <cx:pt idx="745">299800</cx:pt>
          <cx:pt idx="746">236000</cx:pt>
          <cx:pt idx="747">265979</cx:pt>
          <cx:pt idx="748">260400</cx:pt>
          <cx:pt idx="749">98000</cx:pt>
          <cx:pt idx="750">96500</cx:pt>
          <cx:pt idx="751">162000</cx:pt>
          <cx:pt idx="752">217000</cx:pt>
          <cx:pt idx="753">275500</cx:pt>
          <cx:pt idx="754">156000</cx:pt>
          <cx:pt idx="755">172500</cx:pt>
          <cx:pt idx="756">212000</cx:pt>
          <cx:pt idx="757">158900</cx:pt>
          <cx:pt idx="758">179400</cx:pt>
          <cx:pt idx="759">290000</cx:pt>
          <cx:pt idx="760">127500</cx:pt>
          <cx:pt idx="761">100000</cx:pt>
          <cx:pt idx="762">215200</cx:pt>
          <cx:pt idx="763">337000</cx:pt>
          <cx:pt idx="764">270000</cx:pt>
          <cx:pt idx="765">264132</cx:pt>
          <cx:pt idx="766">196500</cx:pt>
          <cx:pt idx="767">160000</cx:pt>
          <cx:pt idx="768">216837</cx:pt>
          <cx:pt idx="769">538000</cx:pt>
          <cx:pt idx="770">134900</cx:pt>
          <cx:pt idx="771">102000</cx:pt>
          <cx:pt idx="772">107000</cx:pt>
          <cx:pt idx="773">114500</cx:pt>
          <cx:pt idx="774">395000</cx:pt>
          <cx:pt idx="775">162000</cx:pt>
          <cx:pt idx="776">221500</cx:pt>
          <cx:pt idx="777">142500</cx:pt>
          <cx:pt idx="778">144000</cx:pt>
          <cx:pt idx="779">135000</cx:pt>
          <cx:pt idx="780">176000</cx:pt>
          <cx:pt idx="781">175900</cx:pt>
          <cx:pt idx="782">187100</cx:pt>
          <cx:pt idx="783">165500</cx:pt>
          <cx:pt idx="784">128000</cx:pt>
          <cx:pt idx="785">161500</cx:pt>
          <cx:pt idx="786">139000</cx:pt>
          <cx:pt idx="787">233000</cx:pt>
          <cx:pt idx="788">107900</cx:pt>
          <cx:pt idx="789">187500</cx:pt>
          <cx:pt idx="790">160200</cx:pt>
          <cx:pt idx="791">146800</cx:pt>
          <cx:pt idx="792">269790</cx:pt>
          <cx:pt idx="793">225000</cx:pt>
          <cx:pt idx="794">194500</cx:pt>
          <cx:pt idx="795">171000</cx:pt>
          <cx:pt idx="796">143500</cx:pt>
          <cx:pt idx="797">110000</cx:pt>
          <cx:pt idx="798">485000</cx:pt>
          <cx:pt idx="799">175000</cx:pt>
          <cx:pt idx="800">200000</cx:pt>
          <cx:pt idx="801">109900</cx:pt>
          <cx:pt idx="802">189000</cx:pt>
          <cx:pt idx="803">582933</cx:pt>
          <cx:pt idx="804">118000</cx:pt>
          <cx:pt idx="805">227680</cx:pt>
          <cx:pt idx="806">135500</cx:pt>
          <cx:pt idx="807">223500</cx:pt>
          <cx:pt idx="808">159950</cx:pt>
          <cx:pt idx="809">106000</cx:pt>
          <cx:pt idx="810">181000</cx:pt>
          <cx:pt idx="811">144500</cx:pt>
          <cx:pt idx="812">55993</cx:pt>
          <cx:pt idx="813">157900</cx:pt>
          <cx:pt idx="814">116000</cx:pt>
          <cx:pt idx="815">224900</cx:pt>
          <cx:pt idx="816">137000</cx:pt>
          <cx:pt idx="817">271000</cx:pt>
          <cx:pt idx="818">155000</cx:pt>
          <cx:pt idx="819">224000</cx:pt>
          <cx:pt idx="820">183000</cx:pt>
          <cx:pt idx="821">93000</cx:pt>
          <cx:pt idx="822">225000</cx:pt>
          <cx:pt idx="823">139500</cx:pt>
          <cx:pt idx="824">232600</cx:pt>
          <cx:pt idx="825">385000</cx:pt>
          <cx:pt idx="826">109500</cx:pt>
          <cx:pt idx="827">189000</cx:pt>
          <cx:pt idx="828">185000</cx:pt>
          <cx:pt idx="829">147400</cx:pt>
          <cx:pt idx="830">166000</cx:pt>
          <cx:pt idx="831">151000</cx:pt>
          <cx:pt idx="832">237000</cx:pt>
          <cx:pt idx="833">167000</cx:pt>
          <cx:pt idx="834">139950</cx:pt>
          <cx:pt idx="835">128000</cx:pt>
          <cx:pt idx="836">153500</cx:pt>
          <cx:pt idx="837">100000</cx:pt>
          <cx:pt idx="838">144000</cx:pt>
          <cx:pt idx="839">130500</cx:pt>
          <cx:pt idx="840">140000</cx:pt>
          <cx:pt idx="841">157500</cx:pt>
          <cx:pt idx="842">174900</cx:pt>
          <cx:pt idx="843">141000</cx:pt>
          <cx:pt idx="844">153900</cx:pt>
          <cx:pt idx="845">171000</cx:pt>
          <cx:pt idx="846">213000</cx:pt>
          <cx:pt idx="847">133500</cx:pt>
          <cx:pt idx="848">240000</cx:pt>
          <cx:pt idx="849">187000</cx:pt>
          <cx:pt idx="850">131500</cx:pt>
          <cx:pt idx="851">215000</cx:pt>
          <cx:pt idx="852">164000</cx:pt>
          <cx:pt idx="853">158000</cx:pt>
          <cx:pt idx="854">170000</cx:pt>
          <cx:pt idx="855">127000</cx:pt>
          <cx:pt idx="856">147000</cx:pt>
          <cx:pt idx="857">174000</cx:pt>
          <cx:pt idx="858">152000</cx:pt>
          <cx:pt idx="859">250000</cx:pt>
          <cx:pt idx="860">189950</cx:pt>
          <cx:pt idx="861">131500</cx:pt>
          <cx:pt idx="862">152000</cx:pt>
          <cx:pt idx="863">132500</cx:pt>
          <cx:pt idx="864">250580</cx:pt>
          <cx:pt idx="865">148500</cx:pt>
          <cx:pt idx="866">248900</cx:pt>
          <cx:pt idx="867">129000</cx:pt>
          <cx:pt idx="868">169000</cx:pt>
          <cx:pt idx="869">236000</cx:pt>
          <cx:pt idx="870">109500</cx:pt>
          <cx:pt idx="871">200500</cx:pt>
          <cx:pt idx="872">116000</cx:pt>
          <cx:pt idx="873">133000</cx:pt>
          <cx:pt idx="874">66500</cx:pt>
          <cx:pt idx="875">303477</cx:pt>
          <cx:pt idx="876">132250</cx:pt>
          <cx:pt idx="877">350000</cx:pt>
          <cx:pt idx="878">148000</cx:pt>
          <cx:pt idx="879">136500</cx:pt>
          <cx:pt idx="880">157000</cx:pt>
          <cx:pt idx="881">187500</cx:pt>
          <cx:pt idx="882">178000</cx:pt>
          <cx:pt idx="883">118500</cx:pt>
          <cx:pt idx="884">100000</cx:pt>
          <cx:pt idx="885">328900</cx:pt>
          <cx:pt idx="886">145000</cx:pt>
          <cx:pt idx="887">135500</cx:pt>
          <cx:pt idx="888">268000</cx:pt>
          <cx:pt idx="889">149500</cx:pt>
          <cx:pt idx="890">122900</cx:pt>
          <cx:pt idx="891">172500</cx:pt>
          <cx:pt idx="892">154500</cx:pt>
          <cx:pt idx="893">165000</cx:pt>
          <cx:pt idx="894">118858</cx:pt>
          <cx:pt idx="895">140000</cx:pt>
          <cx:pt idx="896">106500</cx:pt>
          <cx:pt idx="897">142953</cx:pt>
          <cx:pt idx="898">611657</cx:pt>
          <cx:pt idx="899">135000</cx:pt>
          <cx:pt idx="900">110000</cx:pt>
          <cx:pt idx="901">153000</cx:pt>
          <cx:pt idx="902">180000</cx:pt>
          <cx:pt idx="903">240000</cx:pt>
          <cx:pt idx="904">125500</cx:pt>
          <cx:pt idx="905">128000</cx:pt>
          <cx:pt idx="906">255000</cx:pt>
          <cx:pt idx="907">250000</cx:pt>
          <cx:pt idx="908">131000</cx:pt>
          <cx:pt idx="909">174000</cx:pt>
          <cx:pt idx="910">154300</cx:pt>
          <cx:pt idx="911">143500</cx:pt>
          <cx:pt idx="912">88000</cx:pt>
          <cx:pt idx="913">145000</cx:pt>
          <cx:pt idx="914">173733</cx:pt>
          <cx:pt idx="915">75000</cx:pt>
          <cx:pt idx="916">35311</cx:pt>
          <cx:pt idx="917">135000</cx:pt>
          <cx:pt idx="918">238000</cx:pt>
          <cx:pt idx="919">176500</cx:pt>
          <cx:pt idx="920">201000</cx:pt>
          <cx:pt idx="921">145900</cx:pt>
          <cx:pt idx="922">169990</cx:pt>
          <cx:pt idx="923">193000</cx:pt>
          <cx:pt idx="924">207500</cx:pt>
          <cx:pt idx="925">175000</cx:pt>
          <cx:pt idx="926">285000</cx:pt>
          <cx:pt idx="927">176000</cx:pt>
          <cx:pt idx="928">236500</cx:pt>
          <cx:pt idx="929">222000</cx:pt>
          <cx:pt idx="930">201000</cx:pt>
          <cx:pt idx="931">117500</cx:pt>
          <cx:pt idx="932">320000</cx:pt>
          <cx:pt idx="933">190000</cx:pt>
          <cx:pt idx="934">242000</cx:pt>
          <cx:pt idx="935">79900</cx:pt>
          <cx:pt idx="936">184900</cx:pt>
          <cx:pt idx="937">253000</cx:pt>
          <cx:pt idx="938">239799</cx:pt>
          <cx:pt idx="939">244400</cx:pt>
          <cx:pt idx="940">150900</cx:pt>
          <cx:pt idx="941">214000</cx:pt>
          <cx:pt idx="942">150000</cx:pt>
          <cx:pt idx="943">143000</cx:pt>
          <cx:pt idx="944">137500</cx:pt>
          <cx:pt idx="945">124900</cx:pt>
          <cx:pt idx="946">143000</cx:pt>
          <cx:pt idx="947">270000</cx:pt>
          <cx:pt idx="948">192500</cx:pt>
          <cx:pt idx="949">197500</cx:pt>
          <cx:pt idx="950">129000</cx:pt>
          <cx:pt idx="951">119900</cx:pt>
          <cx:pt idx="952">133900</cx:pt>
          <cx:pt idx="953">172000</cx:pt>
          <cx:pt idx="954">127500</cx:pt>
          <cx:pt idx="955">145000</cx:pt>
          <cx:pt idx="956">124000</cx:pt>
          <cx:pt idx="957">132000</cx:pt>
          <cx:pt idx="958">185000</cx:pt>
          <cx:pt idx="959">155000</cx:pt>
          <cx:pt idx="960">116500</cx:pt>
          <cx:pt idx="961">272000</cx:pt>
          <cx:pt idx="962">155000</cx:pt>
          <cx:pt idx="963">239000</cx:pt>
          <cx:pt idx="964">214900</cx:pt>
          <cx:pt idx="965">178900</cx:pt>
          <cx:pt idx="966">160000</cx:pt>
          <cx:pt idx="967">135000</cx:pt>
          <cx:pt idx="968">37900</cx:pt>
          <cx:pt idx="969">140000</cx:pt>
          <cx:pt idx="970">135000</cx:pt>
          <cx:pt idx="971">173000</cx:pt>
          <cx:pt idx="972">99500</cx:pt>
          <cx:pt idx="973">182000</cx:pt>
          <cx:pt idx="974">167500</cx:pt>
          <cx:pt idx="975">165000</cx:pt>
          <cx:pt idx="976">85500</cx:pt>
          <cx:pt idx="977">199900</cx:pt>
          <cx:pt idx="978">110000</cx:pt>
          <cx:pt idx="979">139000</cx:pt>
          <cx:pt idx="980">178400</cx:pt>
          <cx:pt idx="981">336000</cx:pt>
          <cx:pt idx="982">159895</cx:pt>
          <cx:pt idx="983">255900</cx:pt>
          <cx:pt idx="984">126000</cx:pt>
          <cx:pt idx="985">125000</cx:pt>
          <cx:pt idx="986">117000</cx:pt>
          <cx:pt idx="987">395192</cx:pt>
          <cx:pt idx="988">195000</cx:pt>
          <cx:pt idx="989">197000</cx:pt>
          <cx:pt idx="990">348000</cx:pt>
          <cx:pt idx="991">168000</cx:pt>
          <cx:pt idx="992">187000</cx:pt>
          <cx:pt idx="993">173900</cx:pt>
          <cx:pt idx="994">337500</cx:pt>
          <cx:pt idx="995">121600</cx:pt>
          <cx:pt idx="996">136500</cx:pt>
          <cx:pt idx="997">185000</cx:pt>
          <cx:pt idx="998">91000</cx:pt>
          <cx:pt idx="999">206000</cx:pt>
          <cx:pt idx="1000">82000</cx:pt>
          <cx:pt idx="1001">86000</cx:pt>
          <cx:pt idx="1002">232000</cx:pt>
          <cx:pt idx="1003">136905</cx:pt>
          <cx:pt idx="1004">181000</cx:pt>
          <cx:pt idx="1005">149900</cx:pt>
          <cx:pt idx="1006">163500</cx:pt>
          <cx:pt idx="1007">88000</cx:pt>
          <cx:pt idx="1008">240000</cx:pt>
          <cx:pt idx="1009">102000</cx:pt>
          <cx:pt idx="1010">135000</cx:pt>
          <cx:pt idx="1011">100000</cx:pt>
          <cx:pt idx="1012">165000</cx:pt>
          <cx:pt idx="1013">85000</cx:pt>
          <cx:pt idx="1014">119200</cx:pt>
          <cx:pt idx="1015">227000</cx:pt>
          <cx:pt idx="1016">203000</cx:pt>
          <cx:pt idx="1017">187500</cx:pt>
          <cx:pt idx="1018">160000</cx:pt>
          <cx:pt idx="1019">213490</cx:pt>
          <cx:pt idx="1020">176000</cx:pt>
          <cx:pt idx="1021">194000</cx:pt>
          <cx:pt idx="1022">87000</cx:pt>
          <cx:pt idx="1023">191000</cx:pt>
          <cx:pt idx="1024">287000</cx:pt>
          <cx:pt idx="1025">112500</cx:pt>
          <cx:pt idx="1026">167500</cx:pt>
          <cx:pt idx="1027">293077</cx:pt>
          <cx:pt idx="1028">105000</cx:pt>
          <cx:pt idx="1029">118000</cx:pt>
          <cx:pt idx="1030">160000</cx:pt>
          <cx:pt idx="1031">197000</cx:pt>
          <cx:pt idx="1032">310000</cx:pt>
          <cx:pt idx="1033">230000</cx:pt>
          <cx:pt idx="1034">119750</cx:pt>
          <cx:pt idx="1035">84000</cx:pt>
          <cx:pt idx="1036">315500</cx:pt>
          <cx:pt idx="1037">287000</cx:pt>
          <cx:pt idx="1038">97000</cx:pt>
          <cx:pt idx="1039">80000</cx:pt>
          <cx:pt idx="1040">155000</cx:pt>
          <cx:pt idx="1041">173000</cx:pt>
          <cx:pt idx="1042">196000</cx:pt>
          <cx:pt idx="1043">262280</cx:pt>
          <cx:pt idx="1044">278000</cx:pt>
          <cx:pt idx="1045">139600</cx:pt>
          <cx:pt idx="1046">556581</cx:pt>
          <cx:pt idx="1047">145000</cx:pt>
          <cx:pt idx="1048">115000</cx:pt>
          <cx:pt idx="1049">84900</cx:pt>
          <cx:pt idx="1050">176485</cx:pt>
          <cx:pt idx="1051">200141</cx:pt>
          <cx:pt idx="1052">165000</cx:pt>
          <cx:pt idx="1053">144500</cx:pt>
          <cx:pt idx="1054">255000</cx:pt>
          <cx:pt idx="1055">180000</cx:pt>
          <cx:pt idx="1056">185850</cx:pt>
          <cx:pt idx="1057">248000</cx:pt>
          <cx:pt idx="1058">335000</cx:pt>
          <cx:pt idx="1059">220000</cx:pt>
          <cx:pt idx="1060">213500</cx:pt>
          <cx:pt idx="1061">81000</cx:pt>
          <cx:pt idx="1062">90000</cx:pt>
          <cx:pt idx="1063">110500</cx:pt>
          <cx:pt idx="1064">154000</cx:pt>
          <cx:pt idx="1065">328000</cx:pt>
          <cx:pt idx="1066">178000</cx:pt>
          <cx:pt idx="1067">167900</cx:pt>
          <cx:pt idx="1068">151400</cx:pt>
          <cx:pt idx="1069">135000</cx:pt>
          <cx:pt idx="1070">135000</cx:pt>
          <cx:pt idx="1071">154000</cx:pt>
          <cx:pt idx="1072">91500</cx:pt>
          <cx:pt idx="1073">159500</cx:pt>
          <cx:pt idx="1074">194000</cx:pt>
          <cx:pt idx="1075">219500</cx:pt>
          <cx:pt idx="1076">170000</cx:pt>
          <cx:pt idx="1077">138800</cx:pt>
          <cx:pt idx="1078">155900</cx:pt>
          <cx:pt idx="1079">126000</cx:pt>
          <cx:pt idx="1080">145000</cx:pt>
          <cx:pt idx="1081">133000</cx:pt>
          <cx:pt idx="1082">192000</cx:pt>
          <cx:pt idx="1083">160000</cx:pt>
          <cx:pt idx="1084">187500</cx:pt>
          <cx:pt idx="1085">147000</cx:pt>
          <cx:pt idx="1086">83500</cx:pt>
          <cx:pt idx="1087">252000</cx:pt>
          <cx:pt idx="1088">137500</cx:pt>
          <cx:pt idx="1089">197000</cx:pt>
          <cx:pt idx="1090">92900</cx:pt>
          <cx:pt idx="1091">160000</cx:pt>
          <cx:pt idx="1092">136500</cx:pt>
          <cx:pt idx="1093">146000</cx:pt>
          <cx:pt idx="1094">129000</cx:pt>
          <cx:pt idx="1095">176432</cx:pt>
          <cx:pt idx="1096">127000</cx:pt>
          <cx:pt idx="1097">170000</cx:pt>
          <cx:pt idx="1098">128000</cx:pt>
          <cx:pt idx="1099">157000</cx:pt>
          <cx:pt idx="1100">60000</cx:pt>
          <cx:pt idx="1101">119500</cx:pt>
          <cx:pt idx="1102">135000</cx:pt>
          <cx:pt idx="1103">159500</cx:pt>
          <cx:pt idx="1104">106000</cx:pt>
          <cx:pt idx="1105">325000</cx:pt>
          <cx:pt idx="1106">179900</cx:pt>
          <cx:pt idx="1107">274725</cx:pt>
          <cx:pt idx="1108">181000</cx:pt>
          <cx:pt idx="1109">280000</cx:pt>
          <cx:pt idx="1110">188000</cx:pt>
          <cx:pt idx="1111">205000</cx:pt>
          <cx:pt idx="1112">129900</cx:pt>
          <cx:pt idx="1113">134500</cx:pt>
          <cx:pt idx="1114">117000</cx:pt>
          <cx:pt idx="1115">318000</cx:pt>
          <cx:pt idx="1116">184100</cx:pt>
          <cx:pt idx="1117">130000</cx:pt>
          <cx:pt idx="1118">140000</cx:pt>
          <cx:pt idx="1119">133700</cx:pt>
          <cx:pt idx="1120">118400</cx:pt>
          <cx:pt idx="1121">212900</cx:pt>
          <cx:pt idx="1122">112000</cx:pt>
          <cx:pt idx="1123">118000</cx:pt>
          <cx:pt idx="1124">163900</cx:pt>
          <cx:pt idx="1125">115000</cx:pt>
          <cx:pt idx="1126">174000</cx:pt>
          <cx:pt idx="1127">259000</cx:pt>
          <cx:pt idx="1128">215000</cx:pt>
          <cx:pt idx="1129">140000</cx:pt>
          <cx:pt idx="1130">135000</cx:pt>
          <cx:pt idx="1131">93500</cx:pt>
          <cx:pt idx="1132">117500</cx:pt>
          <cx:pt idx="1133">239500</cx:pt>
          <cx:pt idx="1134">169000</cx:pt>
          <cx:pt idx="1135">102000</cx:pt>
          <cx:pt idx="1136">119000</cx:pt>
          <cx:pt idx="1137">94000</cx:pt>
          <cx:pt idx="1138">196000</cx:pt>
          <cx:pt idx="1139">144000</cx:pt>
          <cx:pt idx="1140">139000</cx:pt>
          <cx:pt idx="1141">197500</cx:pt>
          <cx:pt idx="1142">424870</cx:pt>
          <cx:pt idx="1143">80000</cx:pt>
          <cx:pt idx="1144">80000</cx:pt>
          <cx:pt idx="1145">149000</cx:pt>
          <cx:pt idx="1146">180000</cx:pt>
          <cx:pt idx="1147">174500</cx:pt>
          <cx:pt idx="1148">116900</cx:pt>
          <cx:pt idx="1149">143000</cx:pt>
          <cx:pt idx="1150">124000</cx:pt>
          <cx:pt idx="1151">149900</cx:pt>
          <cx:pt idx="1152">230000</cx:pt>
          <cx:pt idx="1153">120500</cx:pt>
          <cx:pt idx="1154">201800</cx:pt>
          <cx:pt idx="1155">218000</cx:pt>
          <cx:pt idx="1156">179900</cx:pt>
          <cx:pt idx="1157">230000</cx:pt>
          <cx:pt idx="1158">235128</cx:pt>
          <cx:pt idx="1159">185000</cx:pt>
          <cx:pt idx="1160">146000</cx:pt>
          <cx:pt idx="1161">224000</cx:pt>
          <cx:pt idx="1162">129000</cx:pt>
          <cx:pt idx="1163">108959</cx:pt>
          <cx:pt idx="1164">194000</cx:pt>
          <cx:pt idx="1165">233170</cx:pt>
          <cx:pt idx="1166">245350</cx:pt>
          <cx:pt idx="1167">173000</cx:pt>
          <cx:pt idx="1168">235000</cx:pt>
          <cx:pt idx="1169">625000</cx:pt>
          <cx:pt idx="1170">171000</cx:pt>
          <cx:pt idx="1171">163000</cx:pt>
          <cx:pt idx="1172">171900</cx:pt>
          <cx:pt idx="1173">200500</cx:pt>
          <cx:pt idx="1174">239000</cx:pt>
          <cx:pt idx="1175">285000</cx:pt>
          <cx:pt idx="1176">119500</cx:pt>
          <cx:pt idx="1177">115000</cx:pt>
          <cx:pt idx="1178">154900</cx:pt>
          <cx:pt idx="1179">93000</cx:pt>
          <cx:pt idx="1180">250000</cx:pt>
          <cx:pt idx="1181">392500</cx:pt>
          <cx:pt idx="1182">745000</cx:pt>
          <cx:pt idx="1183">120000</cx:pt>
          <cx:pt idx="1184">186700</cx:pt>
          <cx:pt idx="1185">104900</cx:pt>
          <cx:pt idx="1186">95000</cx:pt>
          <cx:pt idx="1187">262000</cx:pt>
          <cx:pt idx="1188">195000</cx:pt>
          <cx:pt idx="1189">189000</cx:pt>
          <cx:pt idx="1190">168000</cx:pt>
          <cx:pt idx="1191">174000</cx:pt>
          <cx:pt idx="1192">125000</cx:pt>
          <cx:pt idx="1193">165000</cx:pt>
          <cx:pt idx="1194">158000</cx:pt>
          <cx:pt idx="1195">176000</cx:pt>
          <cx:pt idx="1196">219210</cx:pt>
          <cx:pt idx="1197">144000</cx:pt>
          <cx:pt idx="1198">178000</cx:pt>
          <cx:pt idx="1199">148000</cx:pt>
          <cx:pt idx="1200">116050</cx:pt>
          <cx:pt idx="1201">197900</cx:pt>
          <cx:pt idx="1202">117000</cx:pt>
          <cx:pt idx="1203">213000</cx:pt>
          <cx:pt idx="1204">153500</cx:pt>
          <cx:pt idx="1205">271900</cx:pt>
          <cx:pt idx="1206">107000</cx:pt>
          <cx:pt idx="1207">200000</cx:pt>
          <cx:pt idx="1208">140000</cx:pt>
          <cx:pt idx="1209">290000</cx:pt>
          <cx:pt idx="1210">189000</cx:pt>
          <cx:pt idx="1211">164000</cx:pt>
          <cx:pt idx="1212">113000</cx:pt>
          <cx:pt idx="1213">145000</cx:pt>
          <cx:pt idx="1214">134500</cx:pt>
          <cx:pt idx="1215">125000</cx:pt>
          <cx:pt idx="1216">112000</cx:pt>
          <cx:pt idx="1217">229456</cx:pt>
          <cx:pt idx="1218">80500</cx:pt>
          <cx:pt idx="1219">91500</cx:pt>
          <cx:pt idx="1220">115000</cx:pt>
          <cx:pt idx="1221">134000</cx:pt>
          <cx:pt idx="1222">143000</cx:pt>
          <cx:pt idx="1223">137900</cx:pt>
          <cx:pt idx="1224">184000</cx:pt>
          <cx:pt idx="1225">145000</cx:pt>
          <cx:pt idx="1226">214000</cx:pt>
          <cx:pt idx="1227">147000</cx:pt>
          <cx:pt idx="1228">367294</cx:pt>
          <cx:pt idx="1229">127000</cx:pt>
          <cx:pt idx="1230">190000</cx:pt>
          <cx:pt idx="1231">132500</cx:pt>
          <cx:pt idx="1232">101800</cx:pt>
          <cx:pt idx="1233">142000</cx:pt>
          <cx:pt idx="1234">130000</cx:pt>
          <cx:pt idx="1235">138887</cx:pt>
          <cx:pt idx="1236">175500</cx:pt>
          <cx:pt idx="1237">195000</cx:pt>
          <cx:pt idx="1238">142500</cx:pt>
          <cx:pt idx="1239">265900</cx:pt>
          <cx:pt idx="1240">224900</cx:pt>
          <cx:pt idx="1241">248328</cx:pt>
          <cx:pt idx="1242">170000</cx:pt>
          <cx:pt idx="1243">465000</cx:pt>
          <cx:pt idx="1244">230000</cx:pt>
          <cx:pt idx="1245">178000</cx:pt>
          <cx:pt idx="1246">186500</cx:pt>
          <cx:pt idx="1247">169900</cx:pt>
          <cx:pt idx="1248">129500</cx:pt>
          <cx:pt idx="1249">119000</cx:pt>
          <cx:pt idx="1250">244000</cx:pt>
          <cx:pt idx="1251">171750</cx:pt>
          <cx:pt idx="1252">130000</cx:pt>
          <cx:pt idx="1253">294000</cx:pt>
          <cx:pt idx="1254">165400</cx:pt>
          <cx:pt idx="1255">127500</cx:pt>
          <cx:pt idx="1256">301500</cx:pt>
          <cx:pt idx="1257">99900</cx:pt>
          <cx:pt idx="1258">190000</cx:pt>
          <cx:pt idx="1259">151000</cx:pt>
          <cx:pt idx="1260">181000</cx:pt>
          <cx:pt idx="1261">128900</cx:pt>
          <cx:pt idx="1262">161500</cx:pt>
          <cx:pt idx="1263">180500</cx:pt>
          <cx:pt idx="1264">181000</cx:pt>
          <cx:pt idx="1265">183900</cx:pt>
          <cx:pt idx="1266">122000</cx:pt>
          <cx:pt idx="1267">378500</cx:pt>
          <cx:pt idx="1268">381000</cx:pt>
          <cx:pt idx="1269">144000</cx:pt>
          <cx:pt idx="1270">260000</cx:pt>
          <cx:pt idx="1271">185750</cx:pt>
          <cx:pt idx="1272">137000</cx:pt>
          <cx:pt idx="1273">177000</cx:pt>
          <cx:pt idx="1274">139000</cx:pt>
          <cx:pt idx="1275">137000</cx:pt>
          <cx:pt idx="1276">162000</cx:pt>
          <cx:pt idx="1277">197900</cx:pt>
          <cx:pt idx="1278">237000</cx:pt>
          <cx:pt idx="1279">68400</cx:pt>
          <cx:pt idx="1280">227000</cx:pt>
          <cx:pt idx="1281">180000</cx:pt>
          <cx:pt idx="1282">150500</cx:pt>
          <cx:pt idx="1283">139000</cx:pt>
          <cx:pt idx="1284">169000</cx:pt>
          <cx:pt idx="1285">132500</cx:pt>
          <cx:pt idx="1286">143000</cx:pt>
          <cx:pt idx="1287">190000</cx:pt>
          <cx:pt idx="1288">278000</cx:pt>
          <cx:pt idx="1289">281000</cx:pt>
          <cx:pt idx="1290">180500</cx:pt>
          <cx:pt idx="1291">119500</cx:pt>
          <cx:pt idx="1292">107500</cx:pt>
          <cx:pt idx="1293">162900</cx:pt>
          <cx:pt idx="1294">115000</cx:pt>
          <cx:pt idx="1295">138500</cx:pt>
          <cx:pt idx="1296">155000</cx:pt>
          <cx:pt idx="1297">140000</cx:pt>
          <cx:pt idx="1298">160000</cx:pt>
          <cx:pt idx="1299">154000</cx:pt>
          <cx:pt idx="1300">225000</cx:pt>
          <cx:pt idx="1301">177500</cx:pt>
          <cx:pt idx="1302">290000</cx:pt>
          <cx:pt idx="1303">232000</cx:pt>
          <cx:pt idx="1304">130000</cx:pt>
          <cx:pt idx="1305">325000</cx:pt>
          <cx:pt idx="1306">202500</cx:pt>
          <cx:pt idx="1307">138000</cx:pt>
          <cx:pt idx="1308">147000</cx:pt>
          <cx:pt idx="1309">179200</cx:pt>
          <cx:pt idx="1310">335000</cx:pt>
          <cx:pt idx="1311">203000</cx:pt>
          <cx:pt idx="1312">302000</cx:pt>
          <cx:pt idx="1313">333168</cx:pt>
          <cx:pt idx="1314">119000</cx:pt>
          <cx:pt idx="1315">206900</cx:pt>
          <cx:pt idx="1316">295493</cx:pt>
          <cx:pt idx="1317">208900</cx:pt>
          <cx:pt idx="1318">275000</cx:pt>
          <cx:pt idx="1319">111000</cx:pt>
          <cx:pt idx="1320">156500</cx:pt>
          <cx:pt idx="1321">72500</cx:pt>
          <cx:pt idx="1322">190000</cx:pt>
          <cx:pt idx="1323">82500</cx:pt>
          <cx:pt idx="1324">147000</cx:pt>
          <cx:pt idx="1325">55000</cx:pt>
          <cx:pt idx="1326">79000</cx:pt>
          <cx:pt idx="1327">130500</cx:pt>
          <cx:pt idx="1328">256000</cx:pt>
          <cx:pt idx="1329">176500</cx:pt>
          <cx:pt idx="1330">227000</cx:pt>
          <cx:pt idx="1331">132500</cx:pt>
          <cx:pt idx="1332">100000</cx:pt>
          <cx:pt idx="1333">125500</cx:pt>
          <cx:pt idx="1334">125000</cx:pt>
          <cx:pt idx="1335">167900</cx:pt>
          <cx:pt idx="1336">135000</cx:pt>
          <cx:pt idx="1337">52500</cx:pt>
          <cx:pt idx="1338">200000</cx:pt>
          <cx:pt idx="1339">128500</cx:pt>
          <cx:pt idx="1340">123000</cx:pt>
          <cx:pt idx="1341">155000</cx:pt>
          <cx:pt idx="1342">228500</cx:pt>
          <cx:pt idx="1343">177000</cx:pt>
          <cx:pt idx="1344">155835</cx:pt>
          <cx:pt idx="1345">108500</cx:pt>
          <cx:pt idx="1346">262500</cx:pt>
          <cx:pt idx="1347">283463</cx:pt>
          <cx:pt idx="1348">215000</cx:pt>
          <cx:pt idx="1349">122000</cx:pt>
          <cx:pt idx="1350">200000</cx:pt>
          <cx:pt idx="1351">171000</cx:pt>
          <cx:pt idx="1352">134900</cx:pt>
          <cx:pt idx="1353">410000</cx:pt>
          <cx:pt idx="1354">235000</cx:pt>
          <cx:pt idx="1355">170000</cx:pt>
          <cx:pt idx="1356">110000</cx:pt>
          <cx:pt idx="1357">149900</cx:pt>
          <cx:pt idx="1358">177500</cx:pt>
          <cx:pt idx="1359">315000</cx:pt>
          <cx:pt idx="1360">189000</cx:pt>
          <cx:pt idx="1361">260000</cx:pt>
          <cx:pt idx="1362">104900</cx:pt>
          <cx:pt idx="1363">156932</cx:pt>
          <cx:pt idx="1364">144152</cx:pt>
          <cx:pt idx="1365">216000</cx:pt>
          <cx:pt idx="1366">193000</cx:pt>
          <cx:pt idx="1367">127000</cx:pt>
          <cx:pt idx="1368">144000</cx:pt>
          <cx:pt idx="1369">232000</cx:pt>
          <cx:pt idx="1370">105000</cx:pt>
          <cx:pt idx="1371">165500</cx:pt>
          <cx:pt idx="1372">274300</cx:pt>
          <cx:pt idx="1373">466500</cx:pt>
          <cx:pt idx="1374">250000</cx:pt>
          <cx:pt idx="1375">239000</cx:pt>
          <cx:pt idx="1376">91000</cx:pt>
          <cx:pt idx="1377">117000</cx:pt>
          <cx:pt idx="1378">83000</cx:pt>
          <cx:pt idx="1379">167500</cx:pt>
          <cx:pt idx="1380">58500</cx:pt>
          <cx:pt idx="1381">237500</cx:pt>
          <cx:pt idx="1382">157000</cx:pt>
          <cx:pt idx="1383">112000</cx:pt>
          <cx:pt idx="1384">105000</cx:pt>
          <cx:pt idx="1385">125500</cx:pt>
          <cx:pt idx="1386">250000</cx:pt>
          <cx:pt idx="1387">136000</cx:pt>
          <cx:pt idx="1388">377500</cx:pt>
          <cx:pt idx="1389">131000</cx:pt>
          <cx:pt idx="1390">235000</cx:pt>
          <cx:pt idx="1391">124000</cx:pt>
          <cx:pt idx="1392">123000</cx:pt>
          <cx:pt idx="1393">163000</cx:pt>
          <cx:pt idx="1394">246578</cx:pt>
          <cx:pt idx="1395">281213</cx:pt>
          <cx:pt idx="1396">160000</cx:pt>
          <cx:pt idx="1397">137500</cx:pt>
          <cx:pt idx="1398">138000</cx:pt>
          <cx:pt idx="1399">137450</cx:pt>
          <cx:pt idx="1400">120000</cx:pt>
          <cx:pt idx="1401">193000</cx:pt>
          <cx:pt idx="1402">193879</cx:pt>
          <cx:pt idx="1403">282922</cx:pt>
          <cx:pt idx="1404">105000</cx:pt>
          <cx:pt idx="1405">275000</cx:pt>
          <cx:pt idx="1406">133000</cx:pt>
          <cx:pt idx="1407">112000</cx:pt>
          <cx:pt idx="1408">125500</cx:pt>
          <cx:pt idx="1409">215000</cx:pt>
          <cx:pt idx="1410">230000</cx:pt>
          <cx:pt idx="1411">140000</cx:pt>
          <cx:pt idx="1412">90000</cx:pt>
          <cx:pt idx="1413">257000</cx:pt>
          <cx:pt idx="1414">207000</cx:pt>
          <cx:pt idx="1415">175900</cx:pt>
          <cx:pt idx="1416">122500</cx:pt>
          <cx:pt idx="1417">340000</cx:pt>
          <cx:pt idx="1418">124000</cx:pt>
          <cx:pt idx="1419">223000</cx:pt>
          <cx:pt idx="1420">179900</cx:pt>
          <cx:pt idx="1421">127500</cx:pt>
          <cx:pt idx="1422">136500</cx:pt>
          <cx:pt idx="1423">274970</cx:pt>
          <cx:pt idx="1424">144000</cx:pt>
          <cx:pt idx="1425">142000</cx:pt>
          <cx:pt idx="1426">271000</cx:pt>
          <cx:pt idx="1427">140000</cx:pt>
          <cx:pt idx="1428">119000</cx:pt>
          <cx:pt idx="1429">182900</cx:pt>
          <cx:pt idx="1430">192140</cx:pt>
          <cx:pt idx="1431">143750</cx:pt>
          <cx:pt idx="1432">64500</cx:pt>
          <cx:pt idx="1433">186500</cx:pt>
          <cx:pt idx="1434">160000</cx:pt>
          <cx:pt idx="1435">174000</cx:pt>
          <cx:pt idx="1436">120500</cx:pt>
          <cx:pt idx="1437">394617</cx:pt>
          <cx:pt idx="1438">149700</cx:pt>
          <cx:pt idx="1439">197000</cx:pt>
          <cx:pt idx="1440">191000</cx:pt>
          <cx:pt idx="1441">149300</cx:pt>
          <cx:pt idx="1442">310000</cx:pt>
          <cx:pt idx="1443">121000</cx:pt>
          <cx:pt idx="1444">179600</cx:pt>
          <cx:pt idx="1445">129000</cx:pt>
          <cx:pt idx="1446">157900</cx:pt>
          <cx:pt idx="1447">240000</cx:pt>
          <cx:pt idx="1448">112000</cx:pt>
          <cx:pt idx="1449">92000</cx:pt>
          <cx:pt idx="1450">136000</cx:pt>
          <cx:pt idx="1451">287090</cx:pt>
          <cx:pt idx="1452">145000</cx:pt>
          <cx:pt idx="1453">84500</cx:pt>
          <cx:pt idx="1454">185000</cx:pt>
          <cx:pt idx="1455">175000</cx:pt>
          <cx:pt idx="1456">210000</cx:pt>
          <cx:pt idx="1457">266500</cx:pt>
          <cx:pt idx="1458">142125</cx:pt>
          <cx:pt idx="1459">147500</cx:pt>
        </cx:lvl>
      </cx:numDim>
    </cx:data>
  </cx:chartData>
  <cx:chart>
    <cx:title pos="t" align="ctr" overlay="0">
      <cx:tx>
        <cx:txData>
          <cx:v>Sale Price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Sale Price Distribution</a:t>
          </a:r>
        </a:p>
      </cx:txPr>
    </cx:title>
    <cx:plotArea>
      <cx:plotAreaRegion>
        <cx:series layoutId="clusteredColumn" uniqueId="{CBCF0654-19B9-4546-838E-407493FAFE31}">
          <cx:spPr>
            <a:solidFill>
              <a:srgbClr val="00B05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Sale Prices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rPr>
                <a:t>Sale Prices</a:t>
              </a:r>
            </a:p>
          </cx:txPr>
        </cx:title>
        <cx:tickLabels/>
        <cx:numFmt formatCode="$#,&quot;K&quot;" sourceLinked="0"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4F86C-6DB0-47E9-86A2-C58827EFB216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8821FD-5F71-46AB-8233-DBE956B55324}">
      <dgm:prSet/>
      <dgm:spPr/>
      <dgm:t>
        <a:bodyPr/>
        <a:lstStyle/>
        <a:p>
          <a:r>
            <a:rPr lang="en-US" dirty="0"/>
            <a:t>Condition 1</a:t>
          </a:r>
        </a:p>
      </dgm:t>
    </dgm:pt>
    <dgm:pt modelId="{913AF00B-C3D4-456B-956E-A54DBB205962}" type="parTrans" cxnId="{6561D3F3-E29E-41DD-8DAF-01A38598BB81}">
      <dgm:prSet/>
      <dgm:spPr/>
      <dgm:t>
        <a:bodyPr/>
        <a:lstStyle/>
        <a:p>
          <a:endParaRPr lang="en-US"/>
        </a:p>
      </dgm:t>
    </dgm:pt>
    <dgm:pt modelId="{18A58471-BB29-4CF7-90E6-9E7FABF53A9E}" type="sibTrans" cxnId="{6561D3F3-E29E-41DD-8DAF-01A38598BB81}">
      <dgm:prSet/>
      <dgm:spPr/>
      <dgm:t>
        <a:bodyPr/>
        <a:lstStyle/>
        <a:p>
          <a:endParaRPr lang="en-US"/>
        </a:p>
      </dgm:t>
    </dgm:pt>
    <dgm:pt modelId="{9BCC421D-1209-4671-B126-076CEC240D14}">
      <dgm:prSet custT="1"/>
      <dgm:spPr/>
      <dgm:t>
        <a:bodyPr anchor="ctr"/>
        <a:lstStyle/>
        <a:p>
          <a:endParaRPr lang="en-US" sz="1200" dirty="0"/>
        </a:p>
      </dgm:t>
    </dgm:pt>
    <dgm:pt modelId="{1B6C2167-4E3B-4582-A696-5FC505185776}" type="parTrans" cxnId="{A1A1295A-D282-47E9-B811-DADFC977D2C8}">
      <dgm:prSet/>
      <dgm:spPr/>
      <dgm:t>
        <a:bodyPr/>
        <a:lstStyle/>
        <a:p>
          <a:endParaRPr lang="en-US"/>
        </a:p>
      </dgm:t>
    </dgm:pt>
    <dgm:pt modelId="{2C192939-6E94-41C0-94C0-6F6A3D731833}" type="sibTrans" cxnId="{A1A1295A-D282-47E9-B811-DADFC977D2C8}">
      <dgm:prSet/>
      <dgm:spPr/>
      <dgm:t>
        <a:bodyPr/>
        <a:lstStyle/>
        <a:p>
          <a:endParaRPr lang="en-US"/>
        </a:p>
      </dgm:t>
    </dgm:pt>
    <dgm:pt modelId="{55B81DA6-CF98-4E81-B9DF-42A5548FA99F}">
      <dgm:prSet custT="1"/>
      <dgm:spPr/>
      <dgm:t>
        <a:bodyPr anchor="ctr"/>
        <a:lstStyle/>
        <a:p>
          <a:r>
            <a:rPr lang="en-US" sz="1200"/>
            <a:t>Based on the T-tests, there is a significant difference in sale prices of houses with condition ratings &lt;=5 (~$195K) and houses with ratings &gt; 5 (~$158K). </a:t>
          </a:r>
        </a:p>
      </dgm:t>
    </dgm:pt>
    <dgm:pt modelId="{40EFA2DB-BE63-4EBB-94F3-6348E18361E1}" type="parTrans" cxnId="{2207F8AB-DE64-473C-8E58-A6D58B8804F7}">
      <dgm:prSet/>
      <dgm:spPr/>
      <dgm:t>
        <a:bodyPr/>
        <a:lstStyle/>
        <a:p>
          <a:endParaRPr lang="en-US"/>
        </a:p>
      </dgm:t>
    </dgm:pt>
    <dgm:pt modelId="{A0A783BB-EC0B-4796-9271-85710D519B7E}" type="sibTrans" cxnId="{2207F8AB-DE64-473C-8E58-A6D58B8804F7}">
      <dgm:prSet/>
      <dgm:spPr/>
      <dgm:t>
        <a:bodyPr/>
        <a:lstStyle/>
        <a:p>
          <a:endParaRPr lang="en-US"/>
        </a:p>
      </dgm:t>
    </dgm:pt>
    <dgm:pt modelId="{5D77C814-F6AF-407B-A46E-29BC64FB5082}">
      <dgm:prSet custT="1"/>
      <dgm:spPr/>
      <dgm:t>
        <a:bodyPr anchor="ctr"/>
        <a:lstStyle/>
        <a:p>
          <a:r>
            <a:rPr lang="en-US" sz="1200"/>
            <a:t>Surprisingly houses with overall condition ratings &lt;= 5 had a higher average sale price</a:t>
          </a:r>
        </a:p>
      </dgm:t>
    </dgm:pt>
    <dgm:pt modelId="{A1234833-3FA6-4D75-A82F-EA4101804789}" type="parTrans" cxnId="{93A58D6C-0B0C-4BFF-BD95-73BE0550C5E7}">
      <dgm:prSet/>
      <dgm:spPr/>
      <dgm:t>
        <a:bodyPr/>
        <a:lstStyle/>
        <a:p>
          <a:endParaRPr lang="en-US"/>
        </a:p>
      </dgm:t>
    </dgm:pt>
    <dgm:pt modelId="{27E2F25D-2C53-40BE-B6F2-4C255735346A}" type="sibTrans" cxnId="{93A58D6C-0B0C-4BFF-BD95-73BE0550C5E7}">
      <dgm:prSet/>
      <dgm:spPr/>
      <dgm:t>
        <a:bodyPr/>
        <a:lstStyle/>
        <a:p>
          <a:endParaRPr lang="en-US"/>
        </a:p>
      </dgm:t>
    </dgm:pt>
    <dgm:pt modelId="{30AA5E15-980C-4727-B561-F3F682E621B4}">
      <dgm:prSet custT="1"/>
      <dgm:spPr/>
      <dgm:t>
        <a:bodyPr anchor="ctr"/>
        <a:lstStyle/>
        <a:p>
          <a:r>
            <a:rPr lang="en-US" sz="1200" dirty="0"/>
            <a:t>People could be buying these houses because they think they’re cheaper or they want to do a project and remodel it </a:t>
          </a:r>
        </a:p>
      </dgm:t>
    </dgm:pt>
    <dgm:pt modelId="{E5DBD0A9-7175-43C5-91AA-955A65DB4F4B}" type="parTrans" cxnId="{014693BA-18A7-4237-9D20-026139C81CEF}">
      <dgm:prSet/>
      <dgm:spPr/>
      <dgm:t>
        <a:bodyPr/>
        <a:lstStyle/>
        <a:p>
          <a:endParaRPr lang="en-US"/>
        </a:p>
      </dgm:t>
    </dgm:pt>
    <dgm:pt modelId="{7620B147-CA65-4B38-934B-66EE4BEDEDFF}" type="sibTrans" cxnId="{014693BA-18A7-4237-9D20-026139C81CEF}">
      <dgm:prSet/>
      <dgm:spPr/>
      <dgm:t>
        <a:bodyPr/>
        <a:lstStyle/>
        <a:p>
          <a:endParaRPr lang="en-US"/>
        </a:p>
      </dgm:t>
    </dgm:pt>
    <dgm:pt modelId="{718E0694-3126-43D8-A566-04EE03205745}">
      <dgm:prSet/>
      <dgm:spPr/>
      <dgm:t>
        <a:bodyPr/>
        <a:lstStyle/>
        <a:p>
          <a:r>
            <a:rPr lang="en-US" dirty="0"/>
            <a:t>Condition 2</a:t>
          </a:r>
        </a:p>
      </dgm:t>
    </dgm:pt>
    <dgm:pt modelId="{78574320-442F-4E62-B46C-47556AE27EF8}" type="parTrans" cxnId="{BE02015B-66D7-4DD4-B6B5-3F5B2D0CFDC6}">
      <dgm:prSet/>
      <dgm:spPr/>
      <dgm:t>
        <a:bodyPr/>
        <a:lstStyle/>
        <a:p>
          <a:endParaRPr lang="en-US"/>
        </a:p>
      </dgm:t>
    </dgm:pt>
    <dgm:pt modelId="{4000758B-0A75-4613-AA20-CD715CCAF17D}" type="sibTrans" cxnId="{BE02015B-66D7-4DD4-B6B5-3F5B2D0CFDC6}">
      <dgm:prSet/>
      <dgm:spPr/>
      <dgm:t>
        <a:bodyPr/>
        <a:lstStyle/>
        <a:p>
          <a:endParaRPr lang="en-US"/>
        </a:p>
      </dgm:t>
    </dgm:pt>
    <dgm:pt modelId="{0EFAA585-772D-4D22-B9A3-D43F093B5530}">
      <dgm:prSet custT="1"/>
      <dgm:spPr/>
      <dgm:t>
        <a:bodyPr anchor="ctr"/>
        <a:lstStyle/>
        <a:p>
          <a:endParaRPr lang="en-US" sz="1200" dirty="0"/>
        </a:p>
      </dgm:t>
    </dgm:pt>
    <dgm:pt modelId="{4DF32348-04FB-4044-BB5D-CDE22E0A1A84}" type="parTrans" cxnId="{5C244344-D58A-460B-B922-DFCC4AE15F44}">
      <dgm:prSet/>
      <dgm:spPr/>
      <dgm:t>
        <a:bodyPr/>
        <a:lstStyle/>
        <a:p>
          <a:endParaRPr lang="en-US"/>
        </a:p>
      </dgm:t>
    </dgm:pt>
    <dgm:pt modelId="{A1C75A11-E1F6-47E9-9642-B72E35B2E682}" type="sibTrans" cxnId="{5C244344-D58A-460B-B922-DFCC4AE15F44}">
      <dgm:prSet/>
      <dgm:spPr/>
      <dgm:t>
        <a:bodyPr/>
        <a:lstStyle/>
        <a:p>
          <a:endParaRPr lang="en-US"/>
        </a:p>
      </dgm:t>
    </dgm:pt>
    <dgm:pt modelId="{330F17A9-5C67-4463-B203-24ABAF92AEBB}">
      <dgm:prSet custT="1"/>
      <dgm:spPr/>
      <dgm:t>
        <a:bodyPr anchor="ctr"/>
        <a:lstStyle/>
        <a:p>
          <a:r>
            <a:rPr lang="en-US" sz="1200" dirty="0"/>
            <a:t>This could signal a demand for more modern homes </a:t>
          </a:r>
        </a:p>
      </dgm:t>
    </dgm:pt>
    <dgm:pt modelId="{32797AB4-6576-4627-AE62-F431F4DEF7B9}" type="parTrans" cxnId="{D35BC2F2-F2F0-43C4-A5E2-4DF676C47C6D}">
      <dgm:prSet/>
      <dgm:spPr/>
      <dgm:t>
        <a:bodyPr/>
        <a:lstStyle/>
        <a:p>
          <a:endParaRPr lang="en-US"/>
        </a:p>
      </dgm:t>
    </dgm:pt>
    <dgm:pt modelId="{49E24104-72B4-4FF2-BA56-AA4918A4AC3E}" type="sibTrans" cxnId="{D35BC2F2-F2F0-43C4-A5E2-4DF676C47C6D}">
      <dgm:prSet/>
      <dgm:spPr/>
      <dgm:t>
        <a:bodyPr/>
        <a:lstStyle/>
        <a:p>
          <a:endParaRPr lang="en-US"/>
        </a:p>
      </dgm:t>
    </dgm:pt>
    <dgm:pt modelId="{A645B693-D26D-4BF5-9993-B06911EF9321}">
      <dgm:prSet/>
      <dgm:spPr/>
      <dgm:t>
        <a:bodyPr/>
        <a:lstStyle/>
        <a:p>
          <a:r>
            <a:rPr lang="en-US" dirty="0"/>
            <a:t>Condition 3</a:t>
          </a:r>
        </a:p>
      </dgm:t>
    </dgm:pt>
    <dgm:pt modelId="{EA9A9977-FABB-4F56-B5E6-BF31B63D9971}" type="parTrans" cxnId="{904C77A6-0CC9-4410-B106-D772500D0793}">
      <dgm:prSet/>
      <dgm:spPr/>
      <dgm:t>
        <a:bodyPr/>
        <a:lstStyle/>
        <a:p>
          <a:endParaRPr lang="en-US"/>
        </a:p>
      </dgm:t>
    </dgm:pt>
    <dgm:pt modelId="{7577251B-5B24-41AA-8EC8-FA1D03892316}" type="sibTrans" cxnId="{904C77A6-0CC9-4410-B106-D772500D0793}">
      <dgm:prSet/>
      <dgm:spPr/>
      <dgm:t>
        <a:bodyPr/>
        <a:lstStyle/>
        <a:p>
          <a:endParaRPr lang="en-US"/>
        </a:p>
      </dgm:t>
    </dgm:pt>
    <dgm:pt modelId="{9A4446E4-2C6E-401F-A3AC-510326EE3DCC}">
      <dgm:prSet custT="1"/>
      <dgm:spPr/>
      <dgm:t>
        <a:bodyPr anchor="ctr"/>
        <a:lstStyle/>
        <a:p>
          <a:endParaRPr lang="en-US" sz="1200" dirty="0"/>
        </a:p>
      </dgm:t>
    </dgm:pt>
    <dgm:pt modelId="{F55F8D47-D77B-475C-A41E-C895F9F059E3}" type="parTrans" cxnId="{79F4FEA5-D42D-4AFC-8E82-25A7676D4923}">
      <dgm:prSet/>
      <dgm:spPr/>
      <dgm:t>
        <a:bodyPr/>
        <a:lstStyle/>
        <a:p>
          <a:endParaRPr lang="en-US"/>
        </a:p>
      </dgm:t>
    </dgm:pt>
    <dgm:pt modelId="{06BD2DA7-46AD-4FF2-A491-0668D0CCFC67}" type="sibTrans" cxnId="{79F4FEA5-D42D-4AFC-8E82-25A7676D4923}">
      <dgm:prSet/>
      <dgm:spPr/>
      <dgm:t>
        <a:bodyPr/>
        <a:lstStyle/>
        <a:p>
          <a:endParaRPr lang="en-US"/>
        </a:p>
      </dgm:t>
    </dgm:pt>
    <dgm:pt modelId="{A982B6D0-4FED-42C1-BB5B-63FCD024E305}">
      <dgm:prSet custT="1"/>
      <dgm:spPr/>
      <dgm:t>
        <a:bodyPr anchor="ctr"/>
        <a:lstStyle/>
        <a:p>
          <a:r>
            <a:rPr lang="en-US" sz="1200" dirty="0"/>
            <a:t>From the Z-tests, the difference in the proportion of houses bought/sold between 1 story and &gt;1 story houses was not significant indicating that people will buy the house regardless of house type</a:t>
          </a:r>
        </a:p>
      </dgm:t>
    </dgm:pt>
    <dgm:pt modelId="{2620AAE0-B9C8-4ACB-89AA-557E7089756C}" type="parTrans" cxnId="{F361A611-449D-4F13-B1D5-EDA9D5791D5C}">
      <dgm:prSet/>
      <dgm:spPr/>
      <dgm:t>
        <a:bodyPr/>
        <a:lstStyle/>
        <a:p>
          <a:endParaRPr lang="en-US"/>
        </a:p>
      </dgm:t>
    </dgm:pt>
    <dgm:pt modelId="{9E1AE79D-64C4-4364-B615-51BA08815126}" type="sibTrans" cxnId="{F361A611-449D-4F13-B1D5-EDA9D5791D5C}">
      <dgm:prSet/>
      <dgm:spPr/>
      <dgm:t>
        <a:bodyPr/>
        <a:lstStyle/>
        <a:p>
          <a:endParaRPr lang="en-US"/>
        </a:p>
      </dgm:t>
    </dgm:pt>
    <dgm:pt modelId="{CB894C06-A919-4589-A3E5-8936DC921360}">
      <dgm:prSet custT="1"/>
      <dgm:spPr/>
      <dgm:t>
        <a:bodyPr anchor="ctr"/>
        <a:lstStyle/>
        <a:p>
          <a:r>
            <a:rPr lang="en-US" sz="1200" dirty="0"/>
            <a:t>However from the T-tests, the difference in the average prices between the house types were significant indicating that people would pay extra for a house with more than 1 story. </a:t>
          </a:r>
        </a:p>
      </dgm:t>
    </dgm:pt>
    <dgm:pt modelId="{907F39B1-F5F1-4906-A916-85F37EC2AE5C}" type="parTrans" cxnId="{818BC3EA-64DF-4A39-B8FC-C7F3B8E88CFF}">
      <dgm:prSet/>
      <dgm:spPr/>
      <dgm:t>
        <a:bodyPr/>
        <a:lstStyle/>
        <a:p>
          <a:endParaRPr lang="en-US"/>
        </a:p>
      </dgm:t>
    </dgm:pt>
    <dgm:pt modelId="{3706686C-F5B1-4BC0-A625-1DE2F8F861B4}" type="sibTrans" cxnId="{818BC3EA-64DF-4A39-B8FC-C7F3B8E88CFF}">
      <dgm:prSet/>
      <dgm:spPr/>
      <dgm:t>
        <a:bodyPr/>
        <a:lstStyle/>
        <a:p>
          <a:endParaRPr lang="en-US"/>
        </a:p>
      </dgm:t>
    </dgm:pt>
    <dgm:pt modelId="{B63B56C6-0EA9-4BC2-BD8A-36A6F224FAB2}">
      <dgm:prSet custT="1"/>
      <dgm:spPr/>
      <dgm:t>
        <a:bodyPr anchor="ctr"/>
        <a:lstStyle/>
        <a:p>
          <a:r>
            <a:rPr lang="en-US" sz="1200" dirty="0"/>
            <a:t>Based on T-tests there is a significant difference in the means of sale prices between houses built 1972 and before, and houses built after 1972</a:t>
          </a:r>
        </a:p>
      </dgm:t>
    </dgm:pt>
    <dgm:pt modelId="{F56A6A70-2021-4170-9318-829CCF5BC1F9}" type="sibTrans" cxnId="{18AF748E-491E-41F2-B8A9-2D2682677E58}">
      <dgm:prSet/>
      <dgm:spPr/>
      <dgm:t>
        <a:bodyPr/>
        <a:lstStyle/>
        <a:p>
          <a:endParaRPr lang="en-US"/>
        </a:p>
      </dgm:t>
    </dgm:pt>
    <dgm:pt modelId="{51C3F7D3-94E1-45C2-9A42-86B05205E393}" type="parTrans" cxnId="{18AF748E-491E-41F2-B8A9-2D2682677E58}">
      <dgm:prSet/>
      <dgm:spPr/>
      <dgm:t>
        <a:bodyPr/>
        <a:lstStyle/>
        <a:p>
          <a:endParaRPr lang="en-US"/>
        </a:p>
      </dgm:t>
    </dgm:pt>
    <dgm:pt modelId="{0823FB61-022A-0C49-B29E-91958226F835}" type="pres">
      <dgm:prSet presAssocID="{11F4F86C-6DB0-47E9-86A2-C58827EFB216}" presName="Name0" presStyleCnt="0">
        <dgm:presLayoutVars>
          <dgm:dir/>
          <dgm:animLvl val="lvl"/>
          <dgm:resizeHandles val="exact"/>
        </dgm:presLayoutVars>
      </dgm:prSet>
      <dgm:spPr/>
    </dgm:pt>
    <dgm:pt modelId="{2B14E072-C8C8-B54B-A1A1-21F8C425C949}" type="pres">
      <dgm:prSet presAssocID="{4B8821FD-5F71-46AB-8233-DBE956B55324}" presName="linNode" presStyleCnt="0"/>
      <dgm:spPr/>
    </dgm:pt>
    <dgm:pt modelId="{2725A6C9-634D-2B4B-9CB5-D2910396D06E}" type="pres">
      <dgm:prSet presAssocID="{4B8821FD-5F71-46AB-8233-DBE956B5532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E3DC615-CEFE-C745-B239-674F0889A32B}" type="pres">
      <dgm:prSet presAssocID="{4B8821FD-5F71-46AB-8233-DBE956B55324}" presName="descendantText" presStyleLbl="alignAccFollowNode1" presStyleIdx="0" presStyleCnt="3">
        <dgm:presLayoutVars>
          <dgm:bulletEnabled/>
        </dgm:presLayoutVars>
      </dgm:prSet>
      <dgm:spPr/>
    </dgm:pt>
    <dgm:pt modelId="{1CA1300F-7545-7641-AD05-8B812EA76EB8}" type="pres">
      <dgm:prSet presAssocID="{18A58471-BB29-4CF7-90E6-9E7FABF53A9E}" presName="sp" presStyleCnt="0"/>
      <dgm:spPr/>
    </dgm:pt>
    <dgm:pt modelId="{B0960FB0-B180-0D41-BDC8-6BFB7A919371}" type="pres">
      <dgm:prSet presAssocID="{718E0694-3126-43D8-A566-04EE03205745}" presName="linNode" presStyleCnt="0"/>
      <dgm:spPr/>
    </dgm:pt>
    <dgm:pt modelId="{CFD2C3F6-B3B2-B64C-AF0F-2CAFF5B35817}" type="pres">
      <dgm:prSet presAssocID="{718E0694-3126-43D8-A566-04EE0320574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BC4AAB4-6636-304D-A008-AE3A414A4D05}" type="pres">
      <dgm:prSet presAssocID="{718E0694-3126-43D8-A566-04EE03205745}" presName="descendantText" presStyleLbl="alignAccFollowNode1" presStyleIdx="1" presStyleCnt="3">
        <dgm:presLayoutVars>
          <dgm:bulletEnabled/>
        </dgm:presLayoutVars>
      </dgm:prSet>
      <dgm:spPr/>
    </dgm:pt>
    <dgm:pt modelId="{EB99AF26-13F4-8244-A8E1-CF31526789CA}" type="pres">
      <dgm:prSet presAssocID="{4000758B-0A75-4613-AA20-CD715CCAF17D}" presName="sp" presStyleCnt="0"/>
      <dgm:spPr/>
    </dgm:pt>
    <dgm:pt modelId="{0F702B81-6363-1C43-9AB2-DF1380ED2EE4}" type="pres">
      <dgm:prSet presAssocID="{A645B693-D26D-4BF5-9993-B06911EF9321}" presName="linNode" presStyleCnt="0"/>
      <dgm:spPr/>
    </dgm:pt>
    <dgm:pt modelId="{A80C1542-9891-474D-AA69-DCA63E8BBE6B}" type="pres">
      <dgm:prSet presAssocID="{A645B693-D26D-4BF5-9993-B06911EF932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8722EFF-CF80-E840-BB71-9E97EC5BB9D1}" type="pres">
      <dgm:prSet presAssocID="{A645B693-D26D-4BF5-9993-B06911EF932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361A611-449D-4F13-B1D5-EDA9D5791D5C}" srcId="{9A4446E4-2C6E-401F-A3AC-510326EE3DCC}" destId="{A982B6D0-4FED-42C1-BB5B-63FCD024E305}" srcOrd="0" destOrd="0" parTransId="{2620AAE0-B9C8-4ACB-89AA-557E7089756C}" sibTransId="{9E1AE79D-64C4-4364-B615-51BA08815126}"/>
    <dgm:cxn modelId="{CD63D312-B5A3-FC4F-89F5-18758192D586}" type="presOf" srcId="{9A4446E4-2C6E-401F-A3AC-510326EE3DCC}" destId="{C8722EFF-CF80-E840-BB71-9E97EC5BB9D1}" srcOrd="0" destOrd="0" presId="urn:microsoft.com/office/officeart/2016/7/layout/VerticalSolidActionList"/>
    <dgm:cxn modelId="{A9EBC018-F8B2-A14F-B675-4A9813DD531F}" type="presOf" srcId="{A645B693-D26D-4BF5-9993-B06911EF9321}" destId="{A80C1542-9891-474D-AA69-DCA63E8BBE6B}" srcOrd="0" destOrd="0" presId="urn:microsoft.com/office/officeart/2016/7/layout/VerticalSolidActionList"/>
    <dgm:cxn modelId="{6A6E821F-2590-8A4E-A73C-B2EBFC70F54B}" type="presOf" srcId="{CB894C06-A919-4589-A3E5-8936DC921360}" destId="{C8722EFF-CF80-E840-BB71-9E97EC5BB9D1}" srcOrd="0" destOrd="2" presId="urn:microsoft.com/office/officeart/2016/7/layout/VerticalSolidActionList"/>
    <dgm:cxn modelId="{933D871F-1436-D24C-AD8A-6293A54C3EFE}" type="presOf" srcId="{30AA5E15-980C-4727-B561-F3F682E621B4}" destId="{1E3DC615-CEFE-C745-B239-674F0889A32B}" srcOrd="0" destOrd="3" presId="urn:microsoft.com/office/officeart/2016/7/layout/VerticalSolidActionList"/>
    <dgm:cxn modelId="{887B4D41-4CF4-4F4E-9D43-3BD0F4AA1C61}" type="presOf" srcId="{4B8821FD-5F71-46AB-8233-DBE956B55324}" destId="{2725A6C9-634D-2B4B-9CB5-D2910396D06E}" srcOrd="0" destOrd="0" presId="urn:microsoft.com/office/officeart/2016/7/layout/VerticalSolidActionList"/>
    <dgm:cxn modelId="{5C244344-D58A-460B-B922-DFCC4AE15F44}" srcId="{718E0694-3126-43D8-A566-04EE03205745}" destId="{0EFAA585-772D-4D22-B9A3-D43F093B5530}" srcOrd="0" destOrd="0" parTransId="{4DF32348-04FB-4044-BB5D-CDE22E0A1A84}" sibTransId="{A1C75A11-E1F6-47E9-9642-B72E35B2E682}"/>
    <dgm:cxn modelId="{C56C4945-F234-2340-A3FC-295869A70C82}" type="presOf" srcId="{718E0694-3126-43D8-A566-04EE03205745}" destId="{CFD2C3F6-B3B2-B64C-AF0F-2CAFF5B35817}" srcOrd="0" destOrd="0" presId="urn:microsoft.com/office/officeart/2016/7/layout/VerticalSolidActionList"/>
    <dgm:cxn modelId="{39930E57-00E3-A942-87B1-FB80BC690165}" type="presOf" srcId="{330F17A9-5C67-4463-B203-24ABAF92AEBB}" destId="{7BC4AAB4-6636-304D-A008-AE3A414A4D05}" srcOrd="0" destOrd="2" presId="urn:microsoft.com/office/officeart/2016/7/layout/VerticalSolidActionList"/>
    <dgm:cxn modelId="{A1A1295A-D282-47E9-B811-DADFC977D2C8}" srcId="{4B8821FD-5F71-46AB-8233-DBE956B55324}" destId="{9BCC421D-1209-4671-B126-076CEC240D14}" srcOrd="0" destOrd="0" parTransId="{1B6C2167-4E3B-4582-A696-5FC505185776}" sibTransId="{2C192939-6E94-41C0-94C0-6F6A3D731833}"/>
    <dgm:cxn modelId="{BE02015B-66D7-4DD4-B6B5-3F5B2D0CFDC6}" srcId="{11F4F86C-6DB0-47E9-86A2-C58827EFB216}" destId="{718E0694-3126-43D8-A566-04EE03205745}" srcOrd="1" destOrd="0" parTransId="{78574320-442F-4E62-B46C-47556AE27EF8}" sibTransId="{4000758B-0A75-4613-AA20-CD715CCAF17D}"/>
    <dgm:cxn modelId="{93A58D6C-0B0C-4BFF-BD95-73BE0550C5E7}" srcId="{9BCC421D-1209-4671-B126-076CEC240D14}" destId="{5D77C814-F6AF-407B-A46E-29BC64FB5082}" srcOrd="1" destOrd="0" parTransId="{A1234833-3FA6-4D75-A82F-EA4101804789}" sibTransId="{27E2F25D-2C53-40BE-B6F2-4C255735346A}"/>
    <dgm:cxn modelId="{B02F117A-D02D-244D-B65C-C2E3A4C21FF1}" type="presOf" srcId="{B63B56C6-0EA9-4BC2-BD8A-36A6F224FAB2}" destId="{7BC4AAB4-6636-304D-A008-AE3A414A4D05}" srcOrd="0" destOrd="1" presId="urn:microsoft.com/office/officeart/2016/7/layout/VerticalSolidActionList"/>
    <dgm:cxn modelId="{18AF748E-491E-41F2-B8A9-2D2682677E58}" srcId="{0EFAA585-772D-4D22-B9A3-D43F093B5530}" destId="{B63B56C6-0EA9-4BC2-BD8A-36A6F224FAB2}" srcOrd="0" destOrd="0" parTransId="{51C3F7D3-94E1-45C2-9A42-86B05205E393}" sibTransId="{F56A6A70-2021-4170-9318-829CCF5BC1F9}"/>
    <dgm:cxn modelId="{7773CB98-A381-704F-BFF8-A0E32EC70AC3}" type="presOf" srcId="{55B81DA6-CF98-4E81-B9DF-42A5548FA99F}" destId="{1E3DC615-CEFE-C745-B239-674F0889A32B}" srcOrd="0" destOrd="1" presId="urn:microsoft.com/office/officeart/2016/7/layout/VerticalSolidActionList"/>
    <dgm:cxn modelId="{E06D019D-3A4F-B644-973B-7145A05B104C}" type="presOf" srcId="{A982B6D0-4FED-42C1-BB5B-63FCD024E305}" destId="{C8722EFF-CF80-E840-BB71-9E97EC5BB9D1}" srcOrd="0" destOrd="1" presId="urn:microsoft.com/office/officeart/2016/7/layout/VerticalSolidActionList"/>
    <dgm:cxn modelId="{79F4FEA5-D42D-4AFC-8E82-25A7676D4923}" srcId="{A645B693-D26D-4BF5-9993-B06911EF9321}" destId="{9A4446E4-2C6E-401F-A3AC-510326EE3DCC}" srcOrd="0" destOrd="0" parTransId="{F55F8D47-D77B-475C-A41E-C895F9F059E3}" sibTransId="{06BD2DA7-46AD-4FF2-A491-0668D0CCFC67}"/>
    <dgm:cxn modelId="{904C77A6-0CC9-4410-B106-D772500D0793}" srcId="{11F4F86C-6DB0-47E9-86A2-C58827EFB216}" destId="{A645B693-D26D-4BF5-9993-B06911EF9321}" srcOrd="2" destOrd="0" parTransId="{EA9A9977-FABB-4F56-B5E6-BF31B63D9971}" sibTransId="{7577251B-5B24-41AA-8EC8-FA1D03892316}"/>
    <dgm:cxn modelId="{2207F8AB-DE64-473C-8E58-A6D58B8804F7}" srcId="{9BCC421D-1209-4671-B126-076CEC240D14}" destId="{55B81DA6-CF98-4E81-B9DF-42A5548FA99F}" srcOrd="0" destOrd="0" parTransId="{40EFA2DB-BE63-4EBB-94F3-6348E18361E1}" sibTransId="{A0A783BB-EC0B-4796-9271-85710D519B7E}"/>
    <dgm:cxn modelId="{2C6D34B1-FE60-8248-8391-AF33B3C6E380}" type="presOf" srcId="{11F4F86C-6DB0-47E9-86A2-C58827EFB216}" destId="{0823FB61-022A-0C49-B29E-91958226F835}" srcOrd="0" destOrd="0" presId="urn:microsoft.com/office/officeart/2016/7/layout/VerticalSolidActionList"/>
    <dgm:cxn modelId="{014693BA-18A7-4237-9D20-026139C81CEF}" srcId="{9BCC421D-1209-4671-B126-076CEC240D14}" destId="{30AA5E15-980C-4727-B561-F3F682E621B4}" srcOrd="2" destOrd="0" parTransId="{E5DBD0A9-7175-43C5-91AA-955A65DB4F4B}" sibTransId="{7620B147-CA65-4B38-934B-66EE4BEDEDFF}"/>
    <dgm:cxn modelId="{5C0B31BB-3032-3341-8ED4-CE8E9F6B0CA6}" type="presOf" srcId="{9BCC421D-1209-4671-B126-076CEC240D14}" destId="{1E3DC615-CEFE-C745-B239-674F0889A32B}" srcOrd="0" destOrd="0" presId="urn:microsoft.com/office/officeart/2016/7/layout/VerticalSolidActionList"/>
    <dgm:cxn modelId="{32F010D1-D99A-C244-BC00-9307D34203B9}" type="presOf" srcId="{5D77C814-F6AF-407B-A46E-29BC64FB5082}" destId="{1E3DC615-CEFE-C745-B239-674F0889A32B}" srcOrd="0" destOrd="2" presId="urn:microsoft.com/office/officeart/2016/7/layout/VerticalSolidActionList"/>
    <dgm:cxn modelId="{818BC3EA-64DF-4A39-B8FC-C7F3B8E88CFF}" srcId="{9A4446E4-2C6E-401F-A3AC-510326EE3DCC}" destId="{CB894C06-A919-4589-A3E5-8936DC921360}" srcOrd="1" destOrd="0" parTransId="{907F39B1-F5F1-4906-A916-85F37EC2AE5C}" sibTransId="{3706686C-F5B1-4BC0-A625-1DE2F8F861B4}"/>
    <dgm:cxn modelId="{72D145EE-41B5-0544-92DF-8E02D943D066}" type="presOf" srcId="{0EFAA585-772D-4D22-B9A3-D43F093B5530}" destId="{7BC4AAB4-6636-304D-A008-AE3A414A4D05}" srcOrd="0" destOrd="0" presId="urn:microsoft.com/office/officeart/2016/7/layout/VerticalSolidActionList"/>
    <dgm:cxn modelId="{D35BC2F2-F2F0-43C4-A5E2-4DF676C47C6D}" srcId="{0EFAA585-772D-4D22-B9A3-D43F093B5530}" destId="{330F17A9-5C67-4463-B203-24ABAF92AEBB}" srcOrd="1" destOrd="0" parTransId="{32797AB4-6576-4627-AE62-F431F4DEF7B9}" sibTransId="{49E24104-72B4-4FF2-BA56-AA4918A4AC3E}"/>
    <dgm:cxn modelId="{6561D3F3-E29E-41DD-8DAF-01A38598BB81}" srcId="{11F4F86C-6DB0-47E9-86A2-C58827EFB216}" destId="{4B8821FD-5F71-46AB-8233-DBE956B55324}" srcOrd="0" destOrd="0" parTransId="{913AF00B-C3D4-456B-956E-A54DBB205962}" sibTransId="{18A58471-BB29-4CF7-90E6-9E7FABF53A9E}"/>
    <dgm:cxn modelId="{1FBC0784-3AD8-D341-9436-6B68A10FBB98}" type="presParOf" srcId="{0823FB61-022A-0C49-B29E-91958226F835}" destId="{2B14E072-C8C8-B54B-A1A1-21F8C425C949}" srcOrd="0" destOrd="0" presId="urn:microsoft.com/office/officeart/2016/7/layout/VerticalSolidActionList"/>
    <dgm:cxn modelId="{35F54223-689F-6449-8F3A-D0AE5B42EAE9}" type="presParOf" srcId="{2B14E072-C8C8-B54B-A1A1-21F8C425C949}" destId="{2725A6C9-634D-2B4B-9CB5-D2910396D06E}" srcOrd="0" destOrd="0" presId="urn:microsoft.com/office/officeart/2016/7/layout/VerticalSolidActionList"/>
    <dgm:cxn modelId="{81940075-A5B8-6645-9C61-BF785B598D17}" type="presParOf" srcId="{2B14E072-C8C8-B54B-A1A1-21F8C425C949}" destId="{1E3DC615-CEFE-C745-B239-674F0889A32B}" srcOrd="1" destOrd="0" presId="urn:microsoft.com/office/officeart/2016/7/layout/VerticalSolidActionList"/>
    <dgm:cxn modelId="{3BE00ABB-E583-B14F-BF88-7E1ACE743CE3}" type="presParOf" srcId="{0823FB61-022A-0C49-B29E-91958226F835}" destId="{1CA1300F-7545-7641-AD05-8B812EA76EB8}" srcOrd="1" destOrd="0" presId="urn:microsoft.com/office/officeart/2016/7/layout/VerticalSolidActionList"/>
    <dgm:cxn modelId="{1650639A-6FD8-224A-B4EA-DAEE544E47A7}" type="presParOf" srcId="{0823FB61-022A-0C49-B29E-91958226F835}" destId="{B0960FB0-B180-0D41-BDC8-6BFB7A919371}" srcOrd="2" destOrd="0" presId="urn:microsoft.com/office/officeart/2016/7/layout/VerticalSolidActionList"/>
    <dgm:cxn modelId="{4774E04B-9657-824E-A257-673BAB2C8295}" type="presParOf" srcId="{B0960FB0-B180-0D41-BDC8-6BFB7A919371}" destId="{CFD2C3F6-B3B2-B64C-AF0F-2CAFF5B35817}" srcOrd="0" destOrd="0" presId="urn:microsoft.com/office/officeart/2016/7/layout/VerticalSolidActionList"/>
    <dgm:cxn modelId="{B8A84E32-E55A-CF49-BC30-9B94C2498A90}" type="presParOf" srcId="{B0960FB0-B180-0D41-BDC8-6BFB7A919371}" destId="{7BC4AAB4-6636-304D-A008-AE3A414A4D05}" srcOrd="1" destOrd="0" presId="urn:microsoft.com/office/officeart/2016/7/layout/VerticalSolidActionList"/>
    <dgm:cxn modelId="{8442E160-F4DC-A348-B048-6B8FB54DCBBA}" type="presParOf" srcId="{0823FB61-022A-0C49-B29E-91958226F835}" destId="{EB99AF26-13F4-8244-A8E1-CF31526789CA}" srcOrd="3" destOrd="0" presId="urn:microsoft.com/office/officeart/2016/7/layout/VerticalSolidActionList"/>
    <dgm:cxn modelId="{EC7EF715-C9AA-EE43-88EE-00B3A204553E}" type="presParOf" srcId="{0823FB61-022A-0C49-B29E-91958226F835}" destId="{0F702B81-6363-1C43-9AB2-DF1380ED2EE4}" srcOrd="4" destOrd="0" presId="urn:microsoft.com/office/officeart/2016/7/layout/VerticalSolidActionList"/>
    <dgm:cxn modelId="{156A9B1E-FD0A-5549-9CBD-15D8FC176962}" type="presParOf" srcId="{0F702B81-6363-1C43-9AB2-DF1380ED2EE4}" destId="{A80C1542-9891-474D-AA69-DCA63E8BBE6B}" srcOrd="0" destOrd="0" presId="urn:microsoft.com/office/officeart/2016/7/layout/VerticalSolidActionList"/>
    <dgm:cxn modelId="{592CEBC5-D360-524D-A3F3-40B0F087C1F7}" type="presParOf" srcId="{0F702B81-6363-1C43-9AB2-DF1380ED2EE4}" destId="{C8722EFF-CF80-E840-BB71-9E97EC5BB9D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4F86C-6DB0-47E9-86A2-C58827EFB21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6C3227-E0EB-41A7-83A5-9511BB20F314}">
      <dgm:prSet/>
      <dgm:spPr/>
      <dgm:t>
        <a:bodyPr/>
        <a:lstStyle/>
        <a:p>
          <a:r>
            <a:rPr lang="en-US" dirty="0"/>
            <a:t>Solutions to the objective</a:t>
          </a:r>
        </a:p>
      </dgm:t>
    </dgm:pt>
    <dgm:pt modelId="{FA29CD0A-CCF4-4A91-A1AB-E307BBEA7E6D}" type="parTrans" cxnId="{45BF7B65-4729-47CC-BDCD-783405456E3D}">
      <dgm:prSet/>
      <dgm:spPr/>
      <dgm:t>
        <a:bodyPr/>
        <a:lstStyle/>
        <a:p>
          <a:endParaRPr lang="en-US"/>
        </a:p>
      </dgm:t>
    </dgm:pt>
    <dgm:pt modelId="{1FBA5603-07DD-4919-94A0-FEAB1B48E51B}" type="sibTrans" cxnId="{45BF7B65-4729-47CC-BDCD-783405456E3D}">
      <dgm:prSet/>
      <dgm:spPr/>
      <dgm:t>
        <a:bodyPr/>
        <a:lstStyle/>
        <a:p>
          <a:endParaRPr lang="en-US"/>
        </a:p>
      </dgm:t>
    </dgm:pt>
    <dgm:pt modelId="{E85BAD7E-3B49-4FB0-8397-D3611C25D03F}">
      <dgm:prSet/>
      <dgm:spPr/>
      <dgm:t>
        <a:bodyPr anchor="ctr"/>
        <a:lstStyle/>
        <a:p>
          <a:endParaRPr lang="en-US"/>
        </a:p>
      </dgm:t>
    </dgm:pt>
    <dgm:pt modelId="{0637E47C-302E-4128-9B84-096EACAACD8F}" type="parTrans" cxnId="{AEB1327E-27B0-4CE5-A019-452D3C89B1FF}">
      <dgm:prSet/>
      <dgm:spPr/>
      <dgm:t>
        <a:bodyPr/>
        <a:lstStyle/>
        <a:p>
          <a:endParaRPr lang="en-US"/>
        </a:p>
      </dgm:t>
    </dgm:pt>
    <dgm:pt modelId="{F4B48D25-7CB7-460C-8EBB-4F301EB3BA39}" type="sibTrans" cxnId="{AEB1327E-27B0-4CE5-A019-452D3C89B1FF}">
      <dgm:prSet/>
      <dgm:spPr/>
      <dgm:t>
        <a:bodyPr/>
        <a:lstStyle/>
        <a:p>
          <a:endParaRPr lang="en-US"/>
        </a:p>
      </dgm:t>
    </dgm:pt>
    <dgm:pt modelId="{C15120F8-A425-411E-A667-1E2A5090F4CB}">
      <dgm:prSet/>
      <dgm:spPr/>
      <dgm:t>
        <a:bodyPr anchor="ctr"/>
        <a:lstStyle/>
        <a:p>
          <a:r>
            <a:rPr lang="en-US" dirty="0"/>
            <a:t>We should invest more in homes built after 1972 since they have higher average sale prices</a:t>
          </a:r>
        </a:p>
      </dgm:t>
    </dgm:pt>
    <dgm:pt modelId="{C4D18171-32FE-46ED-BBE9-B3DD74E8DFE1}" type="parTrans" cxnId="{7C8716B3-AFD9-4B06-9CFA-2EB91595DE7C}">
      <dgm:prSet/>
      <dgm:spPr/>
      <dgm:t>
        <a:bodyPr/>
        <a:lstStyle/>
        <a:p>
          <a:endParaRPr lang="en-US"/>
        </a:p>
      </dgm:t>
    </dgm:pt>
    <dgm:pt modelId="{92056A46-8E19-40D1-A277-8136BC4C6063}" type="sibTrans" cxnId="{7C8716B3-AFD9-4B06-9CFA-2EB91595DE7C}">
      <dgm:prSet/>
      <dgm:spPr/>
      <dgm:t>
        <a:bodyPr/>
        <a:lstStyle/>
        <a:p>
          <a:endParaRPr lang="en-US"/>
        </a:p>
      </dgm:t>
    </dgm:pt>
    <dgm:pt modelId="{EF95C0F2-0095-4538-9680-C089850EC77C}">
      <dgm:prSet/>
      <dgm:spPr/>
      <dgm:t>
        <a:bodyPr anchor="ctr"/>
        <a:lstStyle/>
        <a:p>
          <a:r>
            <a:rPr lang="en-US" dirty="0"/>
            <a:t>We should also invest more in homes more than 1 story since they also have higher average sale prices</a:t>
          </a:r>
        </a:p>
      </dgm:t>
    </dgm:pt>
    <dgm:pt modelId="{47AE55C8-CC15-452E-8816-E46BE8724806}" type="parTrans" cxnId="{E60BA196-D177-4CDC-A115-A3F0DCD4342A}">
      <dgm:prSet/>
      <dgm:spPr/>
      <dgm:t>
        <a:bodyPr/>
        <a:lstStyle/>
        <a:p>
          <a:endParaRPr lang="en-US"/>
        </a:p>
      </dgm:t>
    </dgm:pt>
    <dgm:pt modelId="{5068B09B-4D2A-4549-9662-267BE9370E73}" type="sibTrans" cxnId="{E60BA196-D177-4CDC-A115-A3F0DCD4342A}">
      <dgm:prSet/>
      <dgm:spPr/>
      <dgm:t>
        <a:bodyPr/>
        <a:lstStyle/>
        <a:p>
          <a:endParaRPr lang="en-US"/>
        </a:p>
      </dgm:t>
    </dgm:pt>
    <dgm:pt modelId="{31C24BEF-688D-E24D-AB2A-06F74570BDF0}">
      <dgm:prSet/>
      <dgm:spPr/>
      <dgm:t>
        <a:bodyPr anchor="ctr"/>
        <a:lstStyle/>
        <a:p>
          <a:r>
            <a:rPr lang="en-US" dirty="0"/>
            <a:t>Business Objective: Finding the factors that drive home sale prices so that the bank/investors can identify and invest in properties that are good investments. </a:t>
          </a:r>
        </a:p>
      </dgm:t>
    </dgm:pt>
    <dgm:pt modelId="{3341B94A-4886-2B4A-B5FD-365AFC46B178}" type="parTrans" cxnId="{CF23D386-BF46-BE4E-B509-0C6779B48B65}">
      <dgm:prSet/>
      <dgm:spPr/>
      <dgm:t>
        <a:bodyPr/>
        <a:lstStyle/>
        <a:p>
          <a:endParaRPr lang="en-US"/>
        </a:p>
      </dgm:t>
    </dgm:pt>
    <dgm:pt modelId="{BADDE283-EB97-0140-BE09-CA4E37B3E51B}" type="sibTrans" cxnId="{CF23D386-BF46-BE4E-B509-0C6779B48B65}">
      <dgm:prSet/>
      <dgm:spPr/>
      <dgm:t>
        <a:bodyPr/>
        <a:lstStyle/>
        <a:p>
          <a:endParaRPr lang="en-US"/>
        </a:p>
      </dgm:t>
    </dgm:pt>
    <dgm:pt modelId="{BC7657E1-983F-AB43-8DEA-DA11FEC3BE46}">
      <dgm:prSet/>
      <dgm:spPr/>
      <dgm:t>
        <a:bodyPr/>
        <a:lstStyle/>
        <a:p>
          <a:r>
            <a:rPr lang="en-US" dirty="0"/>
            <a:t>We should encourage sellers to get the overall condition of their home rated</a:t>
          </a:r>
        </a:p>
      </dgm:t>
    </dgm:pt>
    <dgm:pt modelId="{B32F034A-95BC-2F4F-8A0A-8C1FA89FB239}" type="parTrans" cxnId="{548DAF1C-8377-1F4B-A365-13BB696B31FC}">
      <dgm:prSet/>
      <dgm:spPr/>
      <dgm:t>
        <a:bodyPr/>
        <a:lstStyle/>
        <a:p>
          <a:endParaRPr lang="en-US"/>
        </a:p>
      </dgm:t>
    </dgm:pt>
    <dgm:pt modelId="{7AA92F4B-5E88-B547-9DDE-385B6784E11C}" type="sibTrans" cxnId="{548DAF1C-8377-1F4B-A365-13BB696B31FC}">
      <dgm:prSet/>
      <dgm:spPr/>
      <dgm:t>
        <a:bodyPr/>
        <a:lstStyle/>
        <a:p>
          <a:endParaRPr lang="en-US"/>
        </a:p>
      </dgm:t>
    </dgm:pt>
    <dgm:pt modelId="{AD7B79BC-24FB-0740-8C91-9AA6291CCC3E}" type="pres">
      <dgm:prSet presAssocID="{11F4F86C-6DB0-47E9-86A2-C58827EFB216}" presName="Name0" presStyleCnt="0">
        <dgm:presLayoutVars>
          <dgm:dir/>
          <dgm:animLvl val="lvl"/>
          <dgm:resizeHandles val="exact"/>
        </dgm:presLayoutVars>
      </dgm:prSet>
      <dgm:spPr/>
    </dgm:pt>
    <dgm:pt modelId="{06416AD0-1C1D-4544-9B67-0C550678AF42}" type="pres">
      <dgm:prSet presAssocID="{E76C3227-E0EB-41A7-83A5-9511BB20F314}" presName="linNode" presStyleCnt="0"/>
      <dgm:spPr/>
    </dgm:pt>
    <dgm:pt modelId="{19ED837F-B8E1-EE49-A467-AB655A47C2E2}" type="pres">
      <dgm:prSet presAssocID="{E76C3227-E0EB-41A7-83A5-9511BB20F314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95B28F51-6A13-0A4F-B3A8-C6DB991C128F}" type="pres">
      <dgm:prSet presAssocID="{E76C3227-E0EB-41A7-83A5-9511BB20F314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548DAF1C-8377-1F4B-A365-13BB696B31FC}" srcId="{E85BAD7E-3B49-4FB0-8397-D3611C25D03F}" destId="{BC7657E1-983F-AB43-8DEA-DA11FEC3BE46}" srcOrd="1" destOrd="0" parTransId="{B32F034A-95BC-2F4F-8A0A-8C1FA89FB239}" sibTransId="{7AA92F4B-5E88-B547-9DDE-385B6784E11C}"/>
    <dgm:cxn modelId="{BE24D82E-BE6B-A54B-B92C-180A22AC2701}" type="presOf" srcId="{11F4F86C-6DB0-47E9-86A2-C58827EFB216}" destId="{AD7B79BC-24FB-0740-8C91-9AA6291CCC3E}" srcOrd="0" destOrd="0" presId="urn:microsoft.com/office/officeart/2016/7/layout/VerticalSolidActionList"/>
    <dgm:cxn modelId="{DEDD1F31-77D9-8548-8920-02F2F069CD2F}" type="presOf" srcId="{31C24BEF-688D-E24D-AB2A-06F74570BDF0}" destId="{95B28F51-6A13-0A4F-B3A8-C6DB991C128F}" srcOrd="0" destOrd="1" presId="urn:microsoft.com/office/officeart/2016/7/layout/VerticalSolidActionList"/>
    <dgm:cxn modelId="{45BF7B65-4729-47CC-BDCD-783405456E3D}" srcId="{11F4F86C-6DB0-47E9-86A2-C58827EFB216}" destId="{E76C3227-E0EB-41A7-83A5-9511BB20F314}" srcOrd="0" destOrd="0" parTransId="{FA29CD0A-CCF4-4A91-A1AB-E307BBEA7E6D}" sibTransId="{1FBA5603-07DD-4919-94A0-FEAB1B48E51B}"/>
    <dgm:cxn modelId="{FEF73473-4362-3349-A683-229504192A68}" type="presOf" srcId="{BC7657E1-983F-AB43-8DEA-DA11FEC3BE46}" destId="{95B28F51-6A13-0A4F-B3A8-C6DB991C128F}" srcOrd="0" destOrd="2" presId="urn:microsoft.com/office/officeart/2016/7/layout/VerticalSolidActionList"/>
    <dgm:cxn modelId="{AEB1327E-27B0-4CE5-A019-452D3C89B1FF}" srcId="{E76C3227-E0EB-41A7-83A5-9511BB20F314}" destId="{E85BAD7E-3B49-4FB0-8397-D3611C25D03F}" srcOrd="0" destOrd="0" parTransId="{0637E47C-302E-4128-9B84-096EACAACD8F}" sibTransId="{F4B48D25-7CB7-460C-8EBB-4F301EB3BA39}"/>
    <dgm:cxn modelId="{CF23D386-BF46-BE4E-B509-0C6779B48B65}" srcId="{E85BAD7E-3B49-4FB0-8397-D3611C25D03F}" destId="{31C24BEF-688D-E24D-AB2A-06F74570BDF0}" srcOrd="0" destOrd="0" parTransId="{3341B94A-4886-2B4A-B5FD-365AFC46B178}" sibTransId="{BADDE283-EB97-0140-BE09-CA4E37B3E51B}"/>
    <dgm:cxn modelId="{F4E44587-9200-A549-9349-E575BE49675F}" type="presOf" srcId="{E85BAD7E-3B49-4FB0-8397-D3611C25D03F}" destId="{95B28F51-6A13-0A4F-B3A8-C6DB991C128F}" srcOrd="0" destOrd="0" presId="urn:microsoft.com/office/officeart/2016/7/layout/VerticalSolidActionList"/>
    <dgm:cxn modelId="{C104C191-5F9B-6848-A887-55F5A2924345}" type="presOf" srcId="{C15120F8-A425-411E-A667-1E2A5090F4CB}" destId="{95B28F51-6A13-0A4F-B3A8-C6DB991C128F}" srcOrd="0" destOrd="3" presId="urn:microsoft.com/office/officeart/2016/7/layout/VerticalSolidActionList"/>
    <dgm:cxn modelId="{E60BA196-D177-4CDC-A115-A3F0DCD4342A}" srcId="{E85BAD7E-3B49-4FB0-8397-D3611C25D03F}" destId="{EF95C0F2-0095-4538-9680-C089850EC77C}" srcOrd="3" destOrd="0" parTransId="{47AE55C8-CC15-452E-8816-E46BE8724806}" sibTransId="{5068B09B-4D2A-4549-9662-267BE9370E73}"/>
    <dgm:cxn modelId="{7C8716B3-AFD9-4B06-9CFA-2EB91595DE7C}" srcId="{E85BAD7E-3B49-4FB0-8397-D3611C25D03F}" destId="{C15120F8-A425-411E-A667-1E2A5090F4CB}" srcOrd="2" destOrd="0" parTransId="{C4D18171-32FE-46ED-BBE9-B3DD74E8DFE1}" sibTransId="{92056A46-8E19-40D1-A277-8136BC4C6063}"/>
    <dgm:cxn modelId="{AAC724E4-D2E8-8648-8D4D-1AC249A917CC}" type="presOf" srcId="{EF95C0F2-0095-4538-9680-C089850EC77C}" destId="{95B28F51-6A13-0A4F-B3A8-C6DB991C128F}" srcOrd="0" destOrd="4" presId="urn:microsoft.com/office/officeart/2016/7/layout/VerticalSolidActionList"/>
    <dgm:cxn modelId="{BF7BEBEE-55A2-1646-93AF-9E4E91B3C785}" type="presOf" srcId="{E76C3227-E0EB-41A7-83A5-9511BB20F314}" destId="{19ED837F-B8E1-EE49-A467-AB655A47C2E2}" srcOrd="0" destOrd="0" presId="urn:microsoft.com/office/officeart/2016/7/layout/VerticalSolidActionList"/>
    <dgm:cxn modelId="{93149006-6EBC-184B-87E7-9DD0A2790D5C}" type="presParOf" srcId="{AD7B79BC-24FB-0740-8C91-9AA6291CCC3E}" destId="{06416AD0-1C1D-4544-9B67-0C550678AF42}" srcOrd="0" destOrd="0" presId="urn:microsoft.com/office/officeart/2016/7/layout/VerticalSolidActionList"/>
    <dgm:cxn modelId="{69AD415D-1B77-A147-A145-224A45A637F2}" type="presParOf" srcId="{06416AD0-1C1D-4544-9B67-0C550678AF42}" destId="{19ED837F-B8E1-EE49-A467-AB655A47C2E2}" srcOrd="0" destOrd="0" presId="urn:microsoft.com/office/officeart/2016/7/layout/VerticalSolidActionList"/>
    <dgm:cxn modelId="{BFA7F793-0659-4942-A97E-F381F9FAB4E2}" type="presParOf" srcId="{06416AD0-1C1D-4544-9B67-0C550678AF42}" destId="{95B28F51-6A13-0A4F-B3A8-C6DB991C128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DC615-CEFE-C745-B239-674F0889A32B}">
      <dsp:nvSpPr>
        <dsp:cNvPr id="0" name=""/>
        <dsp:cNvSpPr/>
      </dsp:nvSpPr>
      <dsp:spPr>
        <a:xfrm>
          <a:off x="1578020" y="2024"/>
          <a:ext cx="6312082" cy="20750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2" tIns="527070" rIns="122472" bIns="527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Based on the T-tests, there is a significant difference in sale prices of houses with condition ratings &lt;=5 (~$195K) and houses with ratings &gt; 5 (~$158K).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Surprisingly houses with overall condition ratings &lt;= 5 had a higher average sale price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People could be buying these houses because they think they’re cheaper or they want to do a project and remodel it </a:t>
          </a:r>
        </a:p>
      </dsp:txBody>
      <dsp:txXfrm>
        <a:off x="1578020" y="2024"/>
        <a:ext cx="6312082" cy="2075077"/>
      </dsp:txXfrm>
    </dsp:sp>
    <dsp:sp modelId="{2725A6C9-634D-2B4B-9CB5-D2910396D06E}">
      <dsp:nvSpPr>
        <dsp:cNvPr id="0" name=""/>
        <dsp:cNvSpPr/>
      </dsp:nvSpPr>
      <dsp:spPr>
        <a:xfrm>
          <a:off x="0" y="2024"/>
          <a:ext cx="1578020" cy="20750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504" tIns="204972" rIns="83504" bIns="204972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Condition 1</a:t>
          </a:r>
        </a:p>
      </dsp:txBody>
      <dsp:txXfrm>
        <a:off x="0" y="2024"/>
        <a:ext cx="1578020" cy="2075077"/>
      </dsp:txXfrm>
    </dsp:sp>
    <dsp:sp modelId="{7BC4AAB4-6636-304D-A008-AE3A414A4D05}">
      <dsp:nvSpPr>
        <dsp:cNvPr id="0" name=""/>
        <dsp:cNvSpPr/>
      </dsp:nvSpPr>
      <dsp:spPr>
        <a:xfrm>
          <a:off x="1578020" y="2201606"/>
          <a:ext cx="6312082" cy="20750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2" tIns="527070" rIns="122472" bIns="527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Based on T-tests there is a significant difference in the means of sale prices between houses built 1972 and before, and houses built after 1972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This could signal a demand for more modern homes </a:t>
          </a:r>
        </a:p>
      </dsp:txBody>
      <dsp:txXfrm>
        <a:off x="1578020" y="2201606"/>
        <a:ext cx="6312082" cy="2075077"/>
      </dsp:txXfrm>
    </dsp:sp>
    <dsp:sp modelId="{CFD2C3F6-B3B2-B64C-AF0F-2CAFF5B35817}">
      <dsp:nvSpPr>
        <dsp:cNvPr id="0" name=""/>
        <dsp:cNvSpPr/>
      </dsp:nvSpPr>
      <dsp:spPr>
        <a:xfrm>
          <a:off x="0" y="2201606"/>
          <a:ext cx="1578020" cy="20750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504" tIns="204972" rIns="83504" bIns="204972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Condition 2</a:t>
          </a:r>
        </a:p>
      </dsp:txBody>
      <dsp:txXfrm>
        <a:off x="0" y="2201606"/>
        <a:ext cx="1578020" cy="2075077"/>
      </dsp:txXfrm>
    </dsp:sp>
    <dsp:sp modelId="{C8722EFF-CF80-E840-BB71-9E97EC5BB9D1}">
      <dsp:nvSpPr>
        <dsp:cNvPr id="0" name=""/>
        <dsp:cNvSpPr/>
      </dsp:nvSpPr>
      <dsp:spPr>
        <a:xfrm>
          <a:off x="1578020" y="4401188"/>
          <a:ext cx="6312082" cy="20750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2" tIns="527070" rIns="122472" bIns="527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From the Z-tests, the difference in the proportion of houses bought/sold between 1 story and &gt;1 story houses was not significant indicating that people will buy the house regardless of house 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However from the T-tests, the difference in the average prices between the house types were significant indicating that people would pay extra for a house with more than 1 story. </a:t>
          </a:r>
        </a:p>
      </dsp:txBody>
      <dsp:txXfrm>
        <a:off x="1578020" y="4401188"/>
        <a:ext cx="6312082" cy="2075077"/>
      </dsp:txXfrm>
    </dsp:sp>
    <dsp:sp modelId="{A80C1542-9891-474D-AA69-DCA63E8BBE6B}">
      <dsp:nvSpPr>
        <dsp:cNvPr id="0" name=""/>
        <dsp:cNvSpPr/>
      </dsp:nvSpPr>
      <dsp:spPr>
        <a:xfrm>
          <a:off x="0" y="4401188"/>
          <a:ext cx="1578020" cy="20750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504" tIns="204972" rIns="83504" bIns="204972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Condition 3</a:t>
          </a:r>
        </a:p>
      </dsp:txBody>
      <dsp:txXfrm>
        <a:off x="0" y="4401188"/>
        <a:ext cx="1578020" cy="207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F51-6A13-0A4F-B3A8-C6DB991C128F}">
      <dsp:nvSpPr>
        <dsp:cNvPr id="0" name=""/>
        <dsp:cNvSpPr/>
      </dsp:nvSpPr>
      <dsp:spPr>
        <a:xfrm>
          <a:off x="1217018" y="0"/>
          <a:ext cx="4868072" cy="46990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4454" tIns="1193546" rIns="94454" bIns="11935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Business Objective: Finding the factors that drive home sale prices so that the bank/investors can identify and invest in properties that are good investments.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should encourage sellers to get the overall condition of their home rated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should invest more in homes built after 1972 since they have higher average sale prices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should also invest more in homes more than 1 story since they also have higher average sale prices</a:t>
          </a:r>
        </a:p>
      </dsp:txBody>
      <dsp:txXfrm>
        <a:off x="1217018" y="0"/>
        <a:ext cx="4868072" cy="4699000"/>
      </dsp:txXfrm>
    </dsp:sp>
    <dsp:sp modelId="{19ED837F-B8E1-EE49-A467-AB655A47C2E2}">
      <dsp:nvSpPr>
        <dsp:cNvPr id="0" name=""/>
        <dsp:cNvSpPr/>
      </dsp:nvSpPr>
      <dsp:spPr>
        <a:xfrm>
          <a:off x="0" y="0"/>
          <a:ext cx="1217018" cy="4699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401" tIns="464157" rIns="64401" bIns="46415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Solutions to the objective</a:t>
          </a:r>
        </a:p>
      </dsp:txBody>
      <dsp:txXfrm>
        <a:off x="0" y="0"/>
        <a:ext cx="1217018" cy="469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2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14/relationships/chartEx" Target="../charts/chartEx1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5A8BD2-D905-844A-AC52-C871F1ADE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7" r="4263" b="-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9E6F5-1FAF-894D-B76B-DC0AA24A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5000" dirty="0">
                <a:solidFill>
                  <a:schemeClr val="bg1"/>
                </a:solidFill>
              </a:rPr>
              <a:t>Home Price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1AA8-1ABD-7C4F-B52F-1C295934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 By George Zhou</a:t>
            </a:r>
          </a:p>
        </p:txBody>
      </p:sp>
    </p:spTree>
    <p:extLst>
      <p:ext uri="{BB962C8B-B14F-4D97-AF65-F5344CB8AC3E}">
        <p14:creationId xmlns:p14="http://schemas.microsoft.com/office/powerpoint/2010/main" val="394733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7D5-9CAA-D849-8760-601BDCF7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9" y="126388"/>
            <a:ext cx="6276250" cy="51801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 Hypothesis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F362-D00A-4C48-9AB3-CAAD555FC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206" y="947704"/>
            <a:ext cx="4645152" cy="518010"/>
          </a:xfrm>
        </p:spPr>
        <p:txBody>
          <a:bodyPr/>
          <a:lstStyle/>
          <a:p>
            <a:r>
              <a:rPr lang="en-US" dirty="0"/>
              <a:t>Hypothesis IIIA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6EB107-444B-F540-B460-2CBFFE8D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758090"/>
              </p:ext>
            </p:extLst>
          </p:nvPr>
        </p:nvGraphicFramePr>
        <p:xfrm>
          <a:off x="6277896" y="2000250"/>
          <a:ext cx="5635965" cy="463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F979DC-96F2-784D-BDA1-9A3FDE32A9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535336"/>
              </p:ext>
            </p:extLst>
          </p:nvPr>
        </p:nvGraphicFramePr>
        <p:xfrm>
          <a:off x="278138" y="2000250"/>
          <a:ext cx="5635967" cy="463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EEC10D-E19E-7548-AD01-ABBC5E03208E}"/>
              </a:ext>
            </a:extLst>
          </p:cNvPr>
          <p:cNvSpPr txBox="1">
            <a:spLocks/>
          </p:cNvSpPr>
          <p:nvPr/>
        </p:nvSpPr>
        <p:spPr>
          <a:xfrm>
            <a:off x="6828956" y="947704"/>
            <a:ext cx="4645152" cy="51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Hypothesis IIIA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0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FE070978-146E-463A-A092-2571F9A13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9" r="-1" b="1462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5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D9746-2173-3847-A9E1-D82BF34F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87" y="1176315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Key Takeaways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8B9B289-C1B9-4072-B467-18E6084A3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331379"/>
              </p:ext>
            </p:extLst>
          </p:nvPr>
        </p:nvGraphicFramePr>
        <p:xfrm>
          <a:off x="3563137" y="154983"/>
          <a:ext cx="7890103" cy="647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8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FE070978-146E-463A-A092-2571F9A13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9" r="-1" b="1462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9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D9746-2173-3847-A9E1-D82BF34F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Call To Action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8B9B289-C1B9-4072-B467-18E6084A3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034365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09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ur wooden houses with different sizes">
            <a:extLst>
              <a:ext uri="{FF2B5EF4-FFF2-40B4-BE49-F238E27FC236}">
                <a16:creationId xmlns:a16="http://schemas.microsoft.com/office/drawing/2014/main" id="{3D973241-D588-4E45-9236-0BDCD26CA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09" r="-1" b="13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4C7A5-4669-BE4E-9821-AEBC3204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The Scenario and Business Objective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D932-79EE-0749-8163-405DC5A6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The bank/investors are lending money to home buyers as mortgage backed securities and want to identify properties that are good investments.</a:t>
            </a:r>
          </a:p>
          <a:p>
            <a:r>
              <a:rPr lang="en-US" dirty="0"/>
              <a:t>Business Objective: Finding the factors that drive home sale prices so that the bank/investors can identify and invest in properties that are good investments. </a:t>
            </a:r>
          </a:p>
          <a:p>
            <a:r>
              <a:rPr lang="en-US" dirty="0"/>
              <a:t>Some noteworthy investment factors:</a:t>
            </a:r>
          </a:p>
          <a:p>
            <a:pPr lvl="1"/>
            <a:r>
              <a:rPr lang="en-US" dirty="0"/>
              <a:t>The standards of how the bank grants mortgages</a:t>
            </a:r>
          </a:p>
          <a:p>
            <a:pPr lvl="1"/>
            <a:r>
              <a:rPr lang="en-US" dirty="0"/>
              <a:t>The property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9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FD63A-0792-834E-9345-DD7B5EB1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 Factors that Influence Home Prices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0303-2ED1-8346-A90B-FCC16323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Extraneous determinants like supply/demand, the state of the economy, and the purchasing power of consumers.</a:t>
            </a:r>
          </a:p>
          <a:p>
            <a:r>
              <a:rPr lang="en-US" dirty="0"/>
              <a:t>From our analysis we found some of the most important factors to be: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Overall Condition Rating </a:t>
            </a:r>
          </a:p>
          <a:p>
            <a:pPr lvl="1"/>
            <a:r>
              <a:rPr lang="en-US" dirty="0"/>
              <a:t>House Style (one story, two story,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81B-5112-A846-8CB9-29A6CA62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Hypotheses/Research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0015-2F20-DC40-86EA-9AF536E2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dirty="0"/>
              <a:t>Condition 1: Overall Condition rating</a:t>
            </a:r>
          </a:p>
          <a:p>
            <a:pPr lvl="1"/>
            <a:r>
              <a:rPr lang="en-US" sz="1300" dirty="0"/>
              <a:t>Hypothesis 1:  There is no significant difference in the mean sale prices between houses with an overall condition rating &gt; 5 and a rating &lt;= 5	</a:t>
            </a:r>
          </a:p>
          <a:p>
            <a:r>
              <a:rPr lang="en-US" sz="1300" dirty="0"/>
              <a:t>Condition II:  Year Built</a:t>
            </a:r>
          </a:p>
          <a:p>
            <a:pPr lvl="1"/>
            <a:r>
              <a:rPr lang="en-US" sz="1300" dirty="0"/>
              <a:t>Hypothesis II:  There is no significant difference in mean sale prices between houses built 1972 or before and houses built after 1972</a:t>
            </a:r>
          </a:p>
          <a:p>
            <a:r>
              <a:rPr lang="en-US" sz="1300" dirty="0"/>
              <a:t>Condition III:  House Type </a:t>
            </a:r>
          </a:p>
          <a:p>
            <a:pPr lvl="1"/>
            <a:r>
              <a:rPr lang="en-US" sz="1300" dirty="0"/>
              <a:t>Hypothesis IIIA:  There is no significant difference in the proportion of houses bought/sold between 1 story houses and all other house types (&gt; 1 story)</a:t>
            </a:r>
          </a:p>
          <a:p>
            <a:pPr lvl="2"/>
            <a:r>
              <a:rPr lang="en-US" sz="1300" dirty="0"/>
              <a:t>Note:  The control group are 1 story houses, and the treatment groups are houses with 1 or more stories </a:t>
            </a:r>
          </a:p>
          <a:p>
            <a:pPr lvl="1"/>
            <a:r>
              <a:rPr lang="en-US" sz="1300" dirty="0"/>
              <a:t>Hypothesis IIIB:  There is no significant difference in the mean sale prices between 1 story houses and all other house types (&gt; 1 story)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4745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B746-4008-4D4E-96BE-93F48E7D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1" y="171449"/>
            <a:ext cx="3539266" cy="11287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1BEE-7F2A-254F-94A2-AC78245F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270" y="1545572"/>
            <a:ext cx="6130003" cy="3200400"/>
          </a:xfrm>
        </p:spPr>
        <p:txBody>
          <a:bodyPr anchor="ctr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Source</a:t>
            </a:r>
            <a:endParaRPr lang="en-US" dirty="0"/>
          </a:p>
          <a:p>
            <a:r>
              <a:rPr lang="en-US" dirty="0"/>
              <a:t>This data was collected from 1460 houses sold between 2006 and 2010 in Ames, Iowa</a:t>
            </a:r>
          </a:p>
          <a:p>
            <a:r>
              <a:rPr lang="en-US" dirty="0"/>
              <a:t>The dataset contained a mixture of categorical and numerical/continuous data types</a:t>
            </a:r>
          </a:p>
          <a:p>
            <a:r>
              <a:rPr lang="en-US" dirty="0"/>
              <a:t>Sale prices distribution was approximately normal that is slightly positively skewed</a:t>
            </a:r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B7FA120-5A81-D549-B5B2-5A1F52394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79445"/>
              </p:ext>
            </p:extLst>
          </p:nvPr>
        </p:nvGraphicFramePr>
        <p:xfrm>
          <a:off x="1044727" y="1320944"/>
          <a:ext cx="2571131" cy="202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4" imgW="2349500" imgH="1651000" progId="Excel.Sheet.12">
                  <p:embed/>
                </p:oleObj>
              </mc:Choice>
              <mc:Fallback>
                <p:oleObj name="Worksheet" r:id="rId4" imgW="2349500" imgH="1651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4727" y="1320944"/>
                        <a:ext cx="2571131" cy="202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E4AE087F-E1E6-7D49-B36E-0E5002ABDF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0057572"/>
                  </p:ext>
                </p:extLst>
              </p:nvPr>
            </p:nvGraphicFramePr>
            <p:xfrm>
              <a:off x="74772" y="3768189"/>
              <a:ext cx="4822692" cy="29183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E4AE087F-E1E6-7D49-B36E-0E5002ABDF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72" y="3768189"/>
                <a:ext cx="4822692" cy="291836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4B478F4-A194-3A44-B55A-E0052A38B299}"/>
              </a:ext>
            </a:extLst>
          </p:cNvPr>
          <p:cNvSpPr txBox="1"/>
          <p:nvPr/>
        </p:nvSpPr>
        <p:spPr>
          <a:xfrm>
            <a:off x="1508167" y="3378207"/>
            <a:ext cx="17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65179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7C41-9DA7-2842-A694-3428224E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A52-7744-8148-803B-D5DB3BAA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Excel with pivot tables and the Data Analysis </a:t>
            </a:r>
            <a:r>
              <a:rPr lang="en-US" dirty="0" err="1"/>
              <a:t>Toolpak</a:t>
            </a:r>
            <a:endParaRPr lang="en-US" dirty="0"/>
          </a:p>
          <a:p>
            <a:r>
              <a:rPr lang="en-US" dirty="0"/>
              <a:t>Manipulated different categorical data types and compared either the difference in proportions of houses bought/sold (Z-test) or the difference in mean sale price (2 tail T-test)</a:t>
            </a:r>
          </a:p>
          <a:p>
            <a:pPr lvl="1"/>
            <a:r>
              <a:rPr lang="el-GR" dirty="0"/>
              <a:t>μ1 </a:t>
            </a:r>
            <a:r>
              <a:rPr lang="en-US" dirty="0"/>
              <a:t>and </a:t>
            </a:r>
            <a:r>
              <a:rPr lang="el-GR" dirty="0"/>
              <a:t>μ2 </a:t>
            </a:r>
            <a:r>
              <a:rPr lang="en-US" dirty="0"/>
              <a:t>are the means/averages </a:t>
            </a:r>
            <a:r>
              <a:rPr lang="en-US"/>
              <a:t>of sample 1 </a:t>
            </a:r>
            <a:r>
              <a:rPr lang="en-US" dirty="0"/>
              <a:t>and sample 2 respectively</a:t>
            </a:r>
          </a:p>
          <a:p>
            <a:pPr lvl="1"/>
            <a:r>
              <a:rPr lang="en-US" dirty="0"/>
              <a:t>p̂1 and p̂2 are the proportions of sample 1 and sample 2 respectively</a:t>
            </a:r>
          </a:p>
          <a:p>
            <a:r>
              <a:rPr lang="en-US" dirty="0"/>
              <a:t>A/A tests to determine bias in samples</a:t>
            </a:r>
          </a:p>
          <a:p>
            <a:r>
              <a:rPr lang="en-US" dirty="0"/>
              <a:t>Used bar graph visualizations to show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85565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552-5953-EB43-A5A0-750D9027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94" y="214311"/>
            <a:ext cx="8165456" cy="27146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Condition 1: Overall Condition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F103-9279-4D4B-8E09-AF4C2471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188" y="821530"/>
            <a:ext cx="4657725" cy="603647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Hypothesis:  There is no significant difference in the mean sale prices between houses with an overall condition rating &gt; 5 and a rating &lt;= 5</a:t>
            </a:r>
          </a:p>
          <a:p>
            <a:pPr lvl="1"/>
            <a:r>
              <a:rPr lang="en-US" dirty="0"/>
              <a:t>Null: </a:t>
            </a:r>
            <a:r>
              <a:rPr lang="el-GR" dirty="0"/>
              <a:t>μ1 - μ2 = 0 </a:t>
            </a:r>
            <a:endParaRPr lang="en-US" dirty="0"/>
          </a:p>
          <a:p>
            <a:pPr lvl="1"/>
            <a:r>
              <a:rPr lang="en-US" dirty="0"/>
              <a:t>Alternative: </a:t>
            </a:r>
            <a:r>
              <a:rPr lang="el-GR" dirty="0"/>
              <a:t>μ1 - μ2 ≠ 0</a:t>
            </a:r>
            <a:r>
              <a:rPr lang="en-US" dirty="0"/>
              <a:t>	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T-stat:  9.501 </a:t>
            </a:r>
          </a:p>
          <a:p>
            <a:pPr lvl="1"/>
            <a:r>
              <a:rPr lang="en-US" dirty="0"/>
              <a:t>P-value: 8.422 X 10^-21</a:t>
            </a:r>
          </a:p>
          <a:p>
            <a:pPr lvl="1"/>
            <a:r>
              <a:rPr lang="en-US" dirty="0"/>
              <a:t>Confidence Intervals</a:t>
            </a:r>
          </a:p>
          <a:p>
            <a:pPr lvl="2"/>
            <a:r>
              <a:rPr lang="en-US" dirty="0"/>
              <a:t>Lower limit: 28,938</a:t>
            </a:r>
          </a:p>
          <a:p>
            <a:pPr lvl="2"/>
            <a:r>
              <a:rPr lang="en-US" dirty="0"/>
              <a:t>Upper limit: 43,997</a:t>
            </a:r>
          </a:p>
          <a:p>
            <a:r>
              <a:rPr lang="en-US" dirty="0"/>
              <a:t>Interpretations	</a:t>
            </a:r>
          </a:p>
          <a:p>
            <a:pPr lvl="1"/>
            <a:r>
              <a:rPr lang="en-US" dirty="0"/>
              <a:t>We can reject the null hypothesis and the difference between the means of houses rated &gt; 5 and houses rated &lt;=5 is significant </a:t>
            </a:r>
          </a:p>
          <a:p>
            <a:pPr lvl="1"/>
            <a:r>
              <a:rPr lang="en-US" dirty="0"/>
              <a:t>With 95% confidence, the difference between the means lies between 28,938.16 and 43,997.32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3A2B1D3-4A3A-E44A-AA08-DF712282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28873"/>
              </p:ext>
            </p:extLst>
          </p:nvPr>
        </p:nvGraphicFramePr>
        <p:xfrm>
          <a:off x="185227" y="3497265"/>
          <a:ext cx="5758373" cy="32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5BA38AD-925D-1447-9FB2-B329388E4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221851"/>
              </p:ext>
            </p:extLst>
          </p:nvPr>
        </p:nvGraphicFramePr>
        <p:xfrm>
          <a:off x="185227" y="685799"/>
          <a:ext cx="5953126" cy="2674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728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552-5953-EB43-A5A0-750D9027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94" y="214311"/>
            <a:ext cx="8165456" cy="27146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Condition 1I:  Year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F103-9279-4D4B-8E09-AF4C2471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188" y="821530"/>
            <a:ext cx="4657725" cy="603647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Hypothesis: There is no significant difference in the mean sale prices of houses built 1972 or before and houses built after 1972</a:t>
            </a:r>
          </a:p>
          <a:p>
            <a:pPr lvl="1"/>
            <a:r>
              <a:rPr lang="en-US" dirty="0"/>
              <a:t>Null: </a:t>
            </a:r>
            <a:r>
              <a:rPr lang="el-GR" dirty="0"/>
              <a:t>μ1 - μ2 = 0 </a:t>
            </a:r>
            <a:endParaRPr lang="en-US" dirty="0"/>
          </a:p>
          <a:p>
            <a:pPr lvl="1"/>
            <a:r>
              <a:rPr lang="en-US" dirty="0"/>
              <a:t>Alternative: </a:t>
            </a:r>
            <a:r>
              <a:rPr lang="el-GR" dirty="0"/>
              <a:t>μ1 - μ2 ≠ 0</a:t>
            </a:r>
            <a:r>
              <a:rPr lang="en-US" dirty="0"/>
              <a:t>	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T-stat:  -23.113 </a:t>
            </a:r>
          </a:p>
          <a:p>
            <a:pPr lvl="1"/>
            <a:r>
              <a:rPr lang="en-US" dirty="0"/>
              <a:t>P-value:  1.415 X 10^-97</a:t>
            </a:r>
          </a:p>
          <a:p>
            <a:pPr lvl="1"/>
            <a:r>
              <a:rPr lang="en-US" dirty="0"/>
              <a:t>Confidence Intervals</a:t>
            </a:r>
          </a:p>
          <a:p>
            <a:pPr lvl="2"/>
            <a:r>
              <a:rPr lang="en-US" dirty="0"/>
              <a:t>Lower limit: 75,227 </a:t>
            </a:r>
          </a:p>
          <a:p>
            <a:pPr lvl="2"/>
            <a:r>
              <a:rPr lang="en-US" dirty="0"/>
              <a:t>Upper limit: 89,183</a:t>
            </a:r>
          </a:p>
          <a:p>
            <a:r>
              <a:rPr lang="en-US" dirty="0"/>
              <a:t>Interpretations	</a:t>
            </a:r>
          </a:p>
          <a:p>
            <a:pPr lvl="1"/>
            <a:r>
              <a:rPr lang="en-US" dirty="0"/>
              <a:t>Reject the null hypothesis, there is a significant difference in the means of sale prices between houses built 1972 and before, and houses built after 1972</a:t>
            </a:r>
          </a:p>
          <a:p>
            <a:pPr lvl="1"/>
            <a:r>
              <a:rPr lang="en-US" dirty="0"/>
              <a:t>With 95% confidence, the difference between the means lies between 75,226.85 and 89,183.41</a:t>
            </a:r>
          </a:p>
          <a:p>
            <a:pPr lvl="1"/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058FD5-6478-7A48-98B4-78FE1C365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109020"/>
              </p:ext>
            </p:extLst>
          </p:nvPr>
        </p:nvGraphicFramePr>
        <p:xfrm>
          <a:off x="349894" y="3811979"/>
          <a:ext cx="6182516" cy="3046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FA3D0E3-6B6C-4F40-B207-F8756E8A3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417860"/>
              </p:ext>
            </p:extLst>
          </p:nvPr>
        </p:nvGraphicFramePr>
        <p:xfrm>
          <a:off x="639762" y="821530"/>
          <a:ext cx="5603875" cy="283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084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DE17-84E5-4548-BCE0-2E244877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9" y="146938"/>
            <a:ext cx="5767997" cy="609284"/>
          </a:xfrm>
          <a:noFill/>
        </p:spPr>
        <p:txBody>
          <a:bodyPr/>
          <a:lstStyle/>
          <a:p>
            <a:r>
              <a:rPr lang="en-US" dirty="0"/>
              <a:t>Condition III: House Style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13ABD-01CA-BD4B-A08D-275A36A8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342" y="756222"/>
            <a:ext cx="4645152" cy="386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Hypothesis IIIa: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D20C-BC34-7D4C-9787-D5549DA6D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42812"/>
            <a:ext cx="4757481" cy="5568250"/>
          </a:xfrm>
        </p:spPr>
        <p:txBody>
          <a:bodyPr>
            <a:noAutofit/>
          </a:bodyPr>
          <a:lstStyle/>
          <a:p>
            <a:r>
              <a:rPr lang="en-US" sz="1200" dirty="0"/>
              <a:t>There is no significant difference in the proportion of houses bought/sold between 1 story houses and all other house types (&gt; 1 story)</a:t>
            </a:r>
          </a:p>
          <a:p>
            <a:pPr lvl="1"/>
            <a:r>
              <a:rPr lang="en-US" sz="1200" dirty="0"/>
              <a:t>Null: p̂1 - p̂2 = 0 </a:t>
            </a:r>
          </a:p>
          <a:p>
            <a:pPr lvl="1"/>
            <a:r>
              <a:rPr lang="en-US" sz="1200" dirty="0"/>
              <a:t>Alt: p̂1 - p̂2 ≠ 0</a:t>
            </a:r>
          </a:p>
          <a:p>
            <a:r>
              <a:rPr lang="en-US" sz="1200" dirty="0"/>
              <a:t>A/A test confirmed no bias in control group </a:t>
            </a:r>
          </a:p>
          <a:p>
            <a:pPr lvl="1"/>
            <a:r>
              <a:rPr lang="en-US" sz="1200" dirty="0"/>
              <a:t>The control group are 1 story houses, and the treatment groups are houses with 1 or more stories </a:t>
            </a:r>
          </a:p>
          <a:p>
            <a:r>
              <a:rPr lang="en-US" sz="1200" dirty="0"/>
              <a:t>Results</a:t>
            </a:r>
          </a:p>
          <a:p>
            <a:pPr lvl="1"/>
            <a:r>
              <a:rPr lang="en-US" sz="1200" dirty="0"/>
              <a:t>P-value: 0.834</a:t>
            </a:r>
          </a:p>
          <a:p>
            <a:pPr lvl="1"/>
            <a:r>
              <a:rPr lang="en-US" sz="1200" dirty="0"/>
              <a:t>Confidence Intervals</a:t>
            </a:r>
          </a:p>
          <a:p>
            <a:pPr lvl="2"/>
            <a:r>
              <a:rPr lang="en-US" sz="1200" dirty="0"/>
              <a:t>Lower Limit: -0.046</a:t>
            </a:r>
          </a:p>
          <a:p>
            <a:pPr lvl="2"/>
            <a:r>
              <a:rPr lang="en-US" sz="1200" dirty="0"/>
              <a:t>Upper Limit: 0.057</a:t>
            </a:r>
          </a:p>
          <a:p>
            <a:r>
              <a:rPr lang="en-US" sz="1200" dirty="0"/>
              <a:t>Interpretations</a:t>
            </a:r>
          </a:p>
          <a:p>
            <a:pPr lvl="1"/>
            <a:r>
              <a:rPr lang="en-US" sz="1200" dirty="0"/>
              <a:t>Fail to reject null that there is no significant difference in the proportion of houses bought/sold with 1 story, and house types &gt;1 story</a:t>
            </a:r>
          </a:p>
          <a:p>
            <a:pPr lvl="1"/>
            <a:r>
              <a:rPr lang="en-US" sz="1200" dirty="0"/>
              <a:t>The difference is not significant at p = 0.834</a:t>
            </a:r>
          </a:p>
          <a:p>
            <a:pPr lvl="1"/>
            <a:r>
              <a:rPr lang="en-US" sz="1200" dirty="0"/>
              <a:t>With 95% confidence the difference in proportions is between -0.046 &amp; 0.057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6A706-929F-4D45-BE24-BBDA79AAF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9635" y="756222"/>
            <a:ext cx="4645152" cy="386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Hypothesis IIIB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BDF78-4221-3342-AB88-86E82A1DF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813" y="1142812"/>
            <a:ext cx="5085339" cy="5792098"/>
          </a:xfrm>
        </p:spPr>
        <p:txBody>
          <a:bodyPr>
            <a:noAutofit/>
          </a:bodyPr>
          <a:lstStyle/>
          <a:p>
            <a:r>
              <a:rPr lang="en-US" sz="1400" dirty="0"/>
              <a:t>There is no significant difference in the mean sale prices between 1 story houses and all other house types (&gt; 1 story)</a:t>
            </a:r>
          </a:p>
          <a:p>
            <a:pPr lvl="1"/>
            <a:r>
              <a:rPr lang="en-US" sz="1400" dirty="0"/>
              <a:t>Null: </a:t>
            </a:r>
            <a:r>
              <a:rPr lang="el-GR" sz="1400" dirty="0"/>
              <a:t>μ1 - μ2 = 0 </a:t>
            </a:r>
            <a:endParaRPr lang="en-US" sz="1400" dirty="0"/>
          </a:p>
          <a:p>
            <a:pPr lvl="1"/>
            <a:r>
              <a:rPr lang="en-US" sz="1400" dirty="0"/>
              <a:t>Alternative: </a:t>
            </a:r>
            <a:r>
              <a:rPr lang="el-GR" sz="1400" dirty="0"/>
              <a:t>μ1 - μ2 ≠ 0 </a:t>
            </a:r>
            <a:endParaRPr lang="en-US" sz="1400" dirty="0"/>
          </a:p>
          <a:p>
            <a:r>
              <a:rPr lang="en-US" sz="1400" dirty="0"/>
              <a:t>Results </a:t>
            </a:r>
          </a:p>
          <a:p>
            <a:pPr lvl="1"/>
            <a:r>
              <a:rPr lang="en-US" sz="1400" dirty="0"/>
              <a:t>T-stat: -2.365 </a:t>
            </a:r>
          </a:p>
          <a:p>
            <a:pPr lvl="1"/>
            <a:r>
              <a:rPr lang="en-US" sz="1400" dirty="0"/>
              <a:t>P-value: 0.018</a:t>
            </a:r>
          </a:p>
          <a:p>
            <a:pPr lvl="1"/>
            <a:r>
              <a:rPr lang="en-US" sz="1400" dirty="0"/>
              <a:t>Confidence Intervals </a:t>
            </a:r>
          </a:p>
          <a:p>
            <a:pPr lvl="2"/>
            <a:r>
              <a:rPr lang="en-US" sz="1400" dirty="0"/>
              <a:t>Lower limit: 1676</a:t>
            </a:r>
          </a:p>
          <a:p>
            <a:pPr lvl="2"/>
            <a:r>
              <a:rPr lang="en-US" sz="1400" dirty="0"/>
              <a:t>Upper limit: 17,959</a:t>
            </a:r>
          </a:p>
          <a:p>
            <a:r>
              <a:rPr lang="en-US" sz="1400" dirty="0"/>
              <a:t>Interpretations</a:t>
            </a:r>
          </a:p>
          <a:p>
            <a:pPr lvl="1"/>
            <a:r>
              <a:rPr lang="en-US" sz="1400" dirty="0"/>
              <a:t>Reject null that there is no significant difference in the mean of sale prices between 1 story houses,  and house types &gt;1 story</a:t>
            </a:r>
          </a:p>
          <a:p>
            <a:pPr lvl="1"/>
            <a:r>
              <a:rPr lang="en-US" sz="1400" dirty="0"/>
              <a:t>With 95% confidence, the difference in means lies between 1676.09 and 17959.19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6547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{F5D9C198-5087-F544-B169-1B8FE1CAEA31}tf10001119</Template>
  <TotalTime>333</TotalTime>
  <Words>1259</Words>
  <Application>Microsoft Macintosh PowerPoint</Application>
  <PresentationFormat>Widescreen</PresentationFormat>
  <Paragraphs>134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Worksheet</vt:lpstr>
      <vt:lpstr>Home Price Drivers</vt:lpstr>
      <vt:lpstr>The Scenario and Business Objective</vt:lpstr>
      <vt:lpstr>The Factors that Influence Home Prices</vt:lpstr>
      <vt:lpstr>Our Hypotheses/Research Questions</vt:lpstr>
      <vt:lpstr>The Data Set</vt:lpstr>
      <vt:lpstr>Methods </vt:lpstr>
      <vt:lpstr>Condition 1: Overall Condition rating</vt:lpstr>
      <vt:lpstr>Condition 1I:  Year Built</vt:lpstr>
      <vt:lpstr>Condition III: House Style </vt:lpstr>
      <vt:lpstr>Visualizations Hypothesis III</vt:lpstr>
      <vt:lpstr>Key Takeaways 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Drive Home Prices</dc:title>
  <dc:creator>George Zhou</dc:creator>
  <cp:lastModifiedBy>George Zhou</cp:lastModifiedBy>
  <cp:revision>22</cp:revision>
  <dcterms:created xsi:type="dcterms:W3CDTF">2022-02-23T16:58:05Z</dcterms:created>
  <dcterms:modified xsi:type="dcterms:W3CDTF">2022-03-01T18:51:27Z</dcterms:modified>
</cp:coreProperties>
</file>