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8" r:id="rId4"/>
    <p:sldId id="276" r:id="rId5"/>
    <p:sldId id="273" r:id="rId6"/>
    <p:sldId id="292" r:id="rId7"/>
    <p:sldId id="294" r:id="rId8"/>
    <p:sldId id="274" r:id="rId9"/>
    <p:sldId id="291" r:id="rId10"/>
    <p:sldId id="286" r:id="rId11"/>
    <p:sldId id="299" r:id="rId12"/>
    <p:sldId id="295" r:id="rId13"/>
    <p:sldId id="279" r:id="rId14"/>
    <p:sldId id="275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69" d="100"/>
          <a:sy n="69" d="100"/>
        </p:scale>
        <p:origin x="60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745762" y="1231338"/>
            <a:ext cx="10077568" cy="175804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5300" b="0" dirty="0">
                <a:solidFill>
                  <a:schemeClr val="tx2"/>
                </a:solidFill>
                <a:latin typeface="+mn-ea"/>
                <a:ea typeface="+mn-ea"/>
              </a:rPr>
              <a:t>面向极端网络环境的</a:t>
            </a:r>
            <a:br>
              <a:rPr lang="zh-CN" altLang="zh-CN" sz="5300" b="0" dirty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zh-CN" sz="5300" b="0" dirty="0">
                <a:solidFill>
                  <a:schemeClr val="tx2"/>
                </a:solidFill>
                <a:latin typeface="+mn-ea"/>
                <a:ea typeface="+mn-ea"/>
              </a:rPr>
              <a:t>图像加密安全传输系统设计及实现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6D3912-4013-471B-AD4D-024FE17FF7CD}"/>
              </a:ext>
            </a:extLst>
          </p:cNvPr>
          <p:cNvSpPr txBox="1"/>
          <p:nvPr/>
        </p:nvSpPr>
        <p:spPr>
          <a:xfrm>
            <a:off x="6234546" y="4127234"/>
            <a:ext cx="55655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</a:t>
            </a:r>
            <a:endParaRPr lang="en-US" altLang="zh-CN" sz="2800" dirty="0"/>
          </a:p>
          <a:p>
            <a:r>
              <a:rPr lang="zh-CN" altLang="en-US" sz="2800" dirty="0"/>
              <a:t>李江川 赵志英 周志辉</a:t>
            </a:r>
            <a:endParaRPr lang="en-US" altLang="zh-CN" sz="2800" dirty="0"/>
          </a:p>
          <a:p>
            <a:endParaRPr lang="en-US" altLang="zh-CN" sz="2800" dirty="0"/>
          </a:p>
          <a:p>
            <a:pPr algn="r"/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届锦电杯测试答辩</a:t>
            </a:r>
            <a:endParaRPr lang="en-US" altLang="zh-CN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751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项目流程图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5ABC0354-741A-40A3-9DD2-DD25D51E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24" y="871055"/>
            <a:ext cx="20787324" cy="5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4EC8FFD-797E-4CF5-A855-40E364816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408503"/>
              </p:ext>
            </p:extLst>
          </p:nvPr>
        </p:nvGraphicFramePr>
        <p:xfrm>
          <a:off x="1335742" y="1310326"/>
          <a:ext cx="8991600" cy="536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6362097" imgH="3797982" progId="Visio.Drawing.11">
                  <p:embed/>
                </p:oleObj>
              </mc:Choice>
              <mc:Fallback>
                <p:oleObj r:id="rId3" imgW="6362097" imgH="37979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742" y="1310326"/>
                        <a:ext cx="8991600" cy="5364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7C8C574-85E5-4E35-B143-8C1FC1F6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669" y="531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6CE10E21-4200-4966-8573-F211D824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48" y="708936"/>
            <a:ext cx="20613552" cy="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CFF777A9-5522-4DF8-AE02-3BCCCDD2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29" y="1532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4F064A0D-81F8-45E4-BDB3-8813B44F4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91533"/>
              </p:ext>
            </p:extLst>
          </p:nvPr>
        </p:nvGraphicFramePr>
        <p:xfrm>
          <a:off x="514707" y="2620283"/>
          <a:ext cx="11174164" cy="19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5411547" imgH="986699" progId="Visio.Drawing.11">
                  <p:embed/>
                </p:oleObj>
              </mc:Choice>
              <mc:Fallback>
                <p:oleObj r:id="rId3" imgW="5411547" imgH="98669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7" y="2620283"/>
                        <a:ext cx="11174164" cy="1999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37E16AC2-0E79-41FF-B877-A8F28CD5AA8B}"/>
              </a:ext>
            </a:extLst>
          </p:cNvPr>
          <p:cNvSpPr txBox="1"/>
          <p:nvPr/>
        </p:nvSpPr>
        <p:spPr>
          <a:xfrm>
            <a:off x="508918" y="945133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加密算法概述</a:t>
            </a:r>
          </a:p>
        </p:txBody>
      </p: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加解密流程图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601F639-86DA-451E-A039-394D23AAC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54932"/>
              </p:ext>
            </p:extLst>
          </p:nvPr>
        </p:nvGraphicFramePr>
        <p:xfrm>
          <a:off x="1527448" y="1183341"/>
          <a:ext cx="8916435" cy="525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6221748" imgH="4004361" progId="Visio.Drawing.11">
                  <p:embed/>
                </p:oleObj>
              </mc:Choice>
              <mc:Fallback>
                <p:oleObj r:id="rId3" imgW="6221748" imgH="4004361" progId="Visio.Drawing.11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98BD03F5-E27C-42F9-9DC8-7845E425A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448" y="1183341"/>
                        <a:ext cx="8916435" cy="5258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27" y="187110"/>
            <a:ext cx="10850563" cy="102869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2"/>
                </a:solidFill>
              </a:rPr>
              <a:t>SWOT</a:t>
            </a:r>
            <a:r>
              <a:rPr lang="zh-CN" altLang="en-US" sz="3200" dirty="0">
                <a:solidFill>
                  <a:schemeClr val="tx2"/>
                </a:solidFill>
              </a:rPr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1060" y="1488019"/>
            <a:ext cx="10941358" cy="4048216"/>
            <a:chOff x="640718" y="1608093"/>
            <a:chExt cx="10941358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9600" b="1" dirty="0">
                    <a:solidFill>
                      <a:schemeClr val="bg1"/>
                    </a:solidFill>
                  </a:rPr>
                  <a:t>E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9600" b="1" dirty="0">
                    <a:solidFill>
                      <a:schemeClr val="bg1"/>
                    </a:solidFill>
                  </a:rPr>
                  <a:t>D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在抗信道噪声和丢包测试下效果良好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展示界面简洁，操作方便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项目优势</a:t>
                </a:r>
                <a:endParaRPr lang="en-US" altLang="zh-CN" sz="2400" b="1" dirty="0"/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0718" y="3710015"/>
              <a:ext cx="3707967" cy="1381762"/>
              <a:chOff x="1259234" y="1994902"/>
              <a:chExt cx="3304782" cy="1231516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412309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适用于目前所有主流图像的加解密安全传输，后续可完成注册实现上线</a:t>
                </a:r>
                <a:endParaRPr lang="en-US" altLang="zh-CN" sz="1600" dirty="0"/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59234" y="1994902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可扩展性</a:t>
                </a:r>
                <a:endParaRPr lang="en-US" altLang="zh-CN" sz="2400" b="1" dirty="0"/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zh-CN" altLang="en-US" sz="1600" dirty="0"/>
                  <a:t>算法转化为可使用的程序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600" dirty="0"/>
                  <a:t>Django</a:t>
                </a:r>
                <a:r>
                  <a:rPr lang="zh-CN" altLang="en-US" sz="1600" dirty="0"/>
                  <a:t>前后端接口问题</a:t>
                </a:r>
              </a:p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2400" b="1" dirty="0"/>
                  <a:t>项目难点</a:t>
                </a:r>
                <a:endParaRPr lang="en-US" altLang="zh-CN" sz="2400" b="1" dirty="0"/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659477"/>
              <a:ext cx="3751461" cy="1745335"/>
              <a:chOff x="1265457" y="1949860"/>
              <a:chExt cx="3343547" cy="1555556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310445" y="1949860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2400" b="1" dirty="0"/>
                  <a:t>安全传输</a:t>
                </a:r>
                <a:endParaRPr lang="en-US" altLang="zh-CN" sz="24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F03A2C37-CB81-4822-BE1B-695F3C3DEB2A}"/>
              </a:ext>
            </a:extLst>
          </p:cNvPr>
          <p:cNvSpPr txBox="1"/>
          <p:nvPr/>
        </p:nvSpPr>
        <p:spPr>
          <a:xfrm>
            <a:off x="7490614" y="4149160"/>
            <a:ext cx="41207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/>
              <a:t>后续可注册成服务器，增加管理员管理界面，服务器端保管私钥，增强了算法的安全性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>
                <a:solidFill>
                  <a:schemeClr val="tx2"/>
                </a:solidFill>
              </a:rPr>
              <a:t>项目测试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1661" y="2676995"/>
            <a:ext cx="4482645" cy="973538"/>
          </a:xfrm>
        </p:spPr>
        <p:txBody>
          <a:bodyPr>
            <a:noAutofit/>
          </a:bodyPr>
          <a:lstStyle/>
          <a:p>
            <a:r>
              <a:rPr lang="zh-CN" altLang="en-US" sz="4400" b="0" dirty="0">
                <a:solidFill>
                  <a:schemeClr val="tx2"/>
                </a:solidFill>
                <a:latin typeface="+mn-ea"/>
                <a:ea typeface="+mn-ea"/>
              </a:rPr>
              <a:t>感谢观看</a:t>
            </a:r>
            <a:r>
              <a:rPr lang="en-US" altLang="zh-CN" sz="4400" b="0" dirty="0">
                <a:solidFill>
                  <a:schemeClr val="tx2"/>
                </a:solidFill>
                <a:latin typeface="+mn-ea"/>
                <a:ea typeface="+mn-ea"/>
              </a:rPr>
              <a:t>~</a:t>
            </a:r>
            <a:br>
              <a:rPr lang="en-US" altLang="zh-CN" sz="4400" b="0" dirty="0">
                <a:solidFill>
                  <a:schemeClr val="tx2"/>
                </a:solidFill>
                <a:latin typeface="+mn-ea"/>
                <a:ea typeface="+mn-ea"/>
              </a:rPr>
            </a:br>
            <a:br>
              <a:rPr lang="en-US" altLang="zh-CN" sz="4400" b="0" dirty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zh-CN" altLang="en-US" sz="4400" b="0" dirty="0">
                <a:solidFill>
                  <a:schemeClr val="tx2"/>
                </a:solidFill>
                <a:latin typeface="+mn-ea"/>
                <a:ea typeface="+mn-ea"/>
              </a:rPr>
              <a:t>提问环节</a:t>
            </a:r>
            <a:r>
              <a:rPr lang="en-US" altLang="zh-CN" sz="4400" b="0" dirty="0">
                <a:solidFill>
                  <a:schemeClr val="tx2"/>
                </a:solidFill>
                <a:latin typeface="+mn-ea"/>
                <a:ea typeface="+mn-ea"/>
              </a:rPr>
              <a:t>~</a:t>
            </a:r>
            <a:endParaRPr lang="zh-CN" altLang="en-US" sz="4400" b="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3439319" y="1549215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3439319" y="3881721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868563" y="1039840"/>
            <a:ext cx="12553086" cy="4778319"/>
            <a:chOff x="-930109" y="1051361"/>
            <a:chExt cx="12553086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6360" y="4420645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606612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79257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59" y="1931421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7030130" y="468744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</a:rPr>
                <a:t>项目展示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7030130" y="3842217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</a:rPr>
                <a:t>项目简介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7053489" y="296763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</a:rPr>
                <a:t>背景需求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7030130" y="2103677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</a:rPr>
                <a:t>题目要求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7053489" y="2526758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7053489" y="3416928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7053489" y="4172538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7053489" y="5037673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03" y="2902438"/>
            <a:ext cx="10850564" cy="501162"/>
          </a:xfrm>
        </p:spPr>
        <p:txBody>
          <a:bodyPr>
            <a:noAutofit/>
          </a:bodyPr>
          <a:lstStyle/>
          <a:p>
            <a:r>
              <a:rPr lang="zh-CN" altLang="en-US" sz="4400" dirty="0">
                <a:solidFill>
                  <a:schemeClr val="tx2"/>
                </a:solidFill>
              </a:rPr>
              <a:t>题目要求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89" y="-140418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题目要求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4443" y="1067555"/>
            <a:ext cx="11543520" cy="4726599"/>
            <a:chOff x="761253" y="1040531"/>
            <a:chExt cx="11543520" cy="4726599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51402" y="2754681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419289" y="4314177"/>
                <a:ext cx="312385" cy="314378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29" name="ísļïḋê">
              <a:extLst>
                <a:ext uri="{FF2B5EF4-FFF2-40B4-BE49-F238E27FC236}">
                  <a16:creationId xmlns:a16="http://schemas.microsoft.com/office/drawing/2014/main" id="{2F44F445-ABB4-4D67-ACB9-78952E0C41DD}"/>
                </a:ext>
              </a:extLst>
            </p:cNvPr>
            <p:cNvSpPr/>
            <p:nvPr/>
          </p:nvSpPr>
          <p:spPr bwMode="auto">
            <a:xfrm>
              <a:off x="6737675" y="3160346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7" y="4100128"/>
              <a:ext cx="675000" cy="1225467"/>
              <a:chOff x="7209745" y="3434047"/>
              <a:chExt cx="675000" cy="1225467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5" y="3434047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2434523" y="1501310"/>
              <a:ext cx="4137745" cy="144803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772" y="2954484"/>
              <a:ext cx="4157496" cy="144289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373890" y="2833370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269675" y="1078260"/>
              <a:ext cx="4706750" cy="1522378"/>
              <a:chOff x="7269675" y="1078260"/>
              <a:chExt cx="4706750" cy="1522378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269675" y="1639087"/>
                <a:ext cx="4706750" cy="96155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、模拟极端网络环境，实现图像的加密和解密。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、利用开发平台，实现安全传输系统。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900" dirty="0"/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07826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</a:rPr>
                  <a:t>基本要求</a:t>
                </a:r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175993" y="3974309"/>
              <a:ext cx="5128780" cy="1792821"/>
              <a:chOff x="7175993" y="327324"/>
              <a:chExt cx="5128780" cy="1792821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175993" y="899601"/>
                <a:ext cx="5128780" cy="122054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 fontScale="250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72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sz="7200" dirty="0">
                    <a:solidFill>
                      <a:schemeClr val="accent2"/>
                    </a:solidFill>
                  </a:rPr>
                  <a:t>、加解密时间小于</a:t>
                </a:r>
                <a:r>
                  <a:rPr lang="en-US" altLang="zh-CN" sz="72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sz="7200" dirty="0">
                    <a:solidFill>
                      <a:schemeClr val="accent2"/>
                    </a:solidFill>
                  </a:rPr>
                  <a:t>秒。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7200" dirty="0">
                    <a:solidFill>
                      <a:schemeClr val="accent2"/>
                    </a:solidFill>
                  </a:rPr>
                  <a:t>2</a:t>
                </a:r>
                <a:r>
                  <a:rPr lang="zh-CN" altLang="en-US" sz="7200" dirty="0">
                    <a:solidFill>
                      <a:schemeClr val="accent2"/>
                    </a:solidFill>
                  </a:rPr>
                  <a:t>、加解密系统抗噪声攻击能力在噪声强度为高斯噪声方差为</a:t>
                </a:r>
                <a:r>
                  <a:rPr lang="en-US" altLang="zh-CN" sz="7200" dirty="0">
                    <a:solidFill>
                      <a:schemeClr val="accent2"/>
                    </a:solidFill>
                  </a:rPr>
                  <a:t>0.1</a:t>
                </a:r>
                <a:r>
                  <a:rPr lang="zh-CN" altLang="en-US" sz="7200" dirty="0">
                    <a:solidFill>
                      <a:schemeClr val="accent2"/>
                    </a:solidFill>
                  </a:rPr>
                  <a:t>时，依然可以解密且图像质量较好。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7200" dirty="0">
                    <a:solidFill>
                      <a:schemeClr val="accent2"/>
                    </a:solidFill>
                  </a:rPr>
                  <a:t>3</a:t>
                </a:r>
                <a:r>
                  <a:rPr lang="zh-CN" altLang="en-US" sz="7200" dirty="0">
                    <a:solidFill>
                      <a:schemeClr val="accent2"/>
                    </a:solidFill>
                  </a:rPr>
                  <a:t>、网络传输丢包率高达</a:t>
                </a:r>
                <a:r>
                  <a:rPr lang="en-US" altLang="zh-CN" sz="7200" dirty="0">
                    <a:solidFill>
                      <a:schemeClr val="accent2"/>
                    </a:solidFill>
                  </a:rPr>
                  <a:t>5%</a:t>
                </a:r>
                <a:r>
                  <a:rPr lang="zh-CN" altLang="en-US" sz="7200" dirty="0">
                    <a:solidFill>
                      <a:schemeClr val="accent2"/>
                    </a:solidFill>
                  </a:rPr>
                  <a:t>时，依然可以解密并且图像质量较好。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sz="900" dirty="0"/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25010" y="327324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r>
                  <a:rPr lang="zh-CN" altLang="en-US" sz="2800" b="1" dirty="0">
                    <a:solidFill>
                      <a:schemeClr val="accent2"/>
                    </a:solidFill>
                  </a:rPr>
                  <a:t>发挥部分</a:t>
                </a:r>
                <a:endParaRPr lang="en-US" altLang="zh-CN" sz="28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1737115" y="2600638"/>
              <a:ext cx="697408" cy="69741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dirty="0"/>
                <a:t>Text</a:t>
              </a:r>
            </a:p>
          </p:txBody>
        </p:sp>
      </p:grpSp>
      <p:sp>
        <p:nvSpPr>
          <p:cNvPr id="118" name="ïsliḍé">
            <a:extLst>
              <a:ext uri="{FF2B5EF4-FFF2-40B4-BE49-F238E27FC236}">
                <a16:creationId xmlns:a16="http://schemas.microsoft.com/office/drawing/2014/main" id="{E5DC45AC-1346-4FC6-899C-4683DD2720C9}"/>
              </a:ext>
            </a:extLst>
          </p:cNvPr>
          <p:cNvSpPr/>
          <p:nvPr/>
        </p:nvSpPr>
        <p:spPr bwMode="auto">
          <a:xfrm>
            <a:off x="6643201" y="4283071"/>
            <a:ext cx="344185" cy="337474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>
                <a:solidFill>
                  <a:schemeClr val="tx2"/>
                </a:solidFill>
              </a:rPr>
              <a:t>背景需求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83" y="40091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背景需求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7442" y="1249258"/>
            <a:ext cx="10426648" cy="4841730"/>
            <a:chOff x="733100" y="1159510"/>
            <a:chExt cx="10426648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90246" y="2809684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/>
                <a:t>极端天气条件</a:t>
              </a:r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6312024" y="3015323"/>
              <a:ext cx="3614509" cy="428115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军事条件下极端恶劣的天气环境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570447" y="3883993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/>
                <a:t>传输噪声高</a:t>
              </a:r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910272" y="4114327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传输信道噪声干扰，导致解密图像效果差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248128" y="506198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400" b="1" dirty="0"/>
                <a:t>丢包率高</a:t>
              </a:r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C5E22B0-D9EC-41CA-9CD4-AB3EBF49A287}"/>
              </a:ext>
            </a:extLst>
          </p:cNvPr>
          <p:cNvSpPr/>
          <p:nvPr/>
        </p:nvSpPr>
        <p:spPr>
          <a:xfrm>
            <a:off x="850954" y="1034273"/>
            <a:ext cx="9854919" cy="164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随着互联网的迅猛发展，网络安全受到人们的日益重视，在现如今的网络环境下，保密传输成为人们的普遍需求。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为能够保证消息不被窃取、盗取，不被传输信道的噪声干扰、恶劣条件的影响，实现完整性、机密性的通信有了更高的研究价值，而在人们的日常生活中，图像传输占据了通信传输的重大的比例。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4E6B27-366E-43F5-B600-45AE9DD55FB4}"/>
              </a:ext>
            </a:extLst>
          </p:cNvPr>
          <p:cNvSpPr txBox="1"/>
          <p:nvPr/>
        </p:nvSpPr>
        <p:spPr>
          <a:xfrm>
            <a:off x="7709105" y="5483652"/>
            <a:ext cx="3158350" cy="58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在数据包长度大及发送包频率高时可能会存在丢包率高的情况</a:t>
            </a:r>
          </a:p>
        </p:txBody>
      </p: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6" y="282667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2"/>
                </a:solidFill>
              </a:rPr>
              <a:t>应用场景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3348" y="1167714"/>
            <a:ext cx="11578652" cy="4580983"/>
            <a:chOff x="598072" y="1817480"/>
            <a:chExt cx="11578652" cy="4194156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84583" y="1817480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Autofit/>
            </a:bodyPr>
            <a:lstStyle/>
            <a:p>
              <a:pPr algn="l"/>
              <a:r>
                <a:rPr lang="zh-CN" altLang="en-US" sz="2400" b="1" dirty="0">
                  <a:effectLst/>
                </a:rPr>
                <a:t>敏感图像信息传输</a:t>
              </a: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351534" y="2136059"/>
              <a:ext cx="280080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00" dirty="0"/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598072" y="2146708"/>
              <a:ext cx="2800940" cy="70735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400" b="1" dirty="0"/>
                <a:t>军事领域</a:t>
              </a:r>
              <a:r>
                <a:rPr lang="en-US" altLang="zh-CN" sz="1000" dirty="0"/>
                <a:t>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Autofit/>
            </a:bodyPr>
            <a:lstStyle/>
            <a:p>
              <a:pPr algn="l"/>
              <a:r>
                <a:rPr lang="zh-CN" altLang="en-US" sz="2400" b="1" dirty="0"/>
                <a:t>个人私密传输</a:t>
              </a:r>
              <a:endParaRPr lang="zh-CN" altLang="en-US" sz="24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866744" y="4491230"/>
              <a:ext cx="3309980" cy="557196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涉及隐私方面的图像，可私密传输</a:t>
              </a:r>
              <a:endParaRPr lang="en-US" altLang="zh-CN" sz="1600" dirty="0"/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87890" y="5246603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sz="1000" dirty="0"/>
            </a:p>
          </p:txBody>
        </p:sp>
      </p:grpSp>
      <p:sp>
        <p:nvSpPr>
          <p:cNvPr id="59" name="iṧḻiḑè">
            <a:extLst>
              <a:ext uri="{FF2B5EF4-FFF2-40B4-BE49-F238E27FC236}">
                <a16:creationId xmlns:a16="http://schemas.microsoft.com/office/drawing/2014/main" id="{94E29B05-1C3E-497E-8966-A67D93923DC8}"/>
              </a:ext>
            </a:extLst>
          </p:cNvPr>
          <p:cNvSpPr txBox="1"/>
          <p:nvPr/>
        </p:nvSpPr>
        <p:spPr bwMode="auto">
          <a:xfrm>
            <a:off x="715086" y="4407702"/>
            <a:ext cx="2741016" cy="617836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t" anchorCtr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1" dirty="0"/>
              <a:t>极端网络环境</a:t>
            </a:r>
            <a:endParaRPr lang="en-US" altLang="zh-CN" sz="24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6E7C5B6-EF8F-42F7-9964-87D57B63851E}"/>
              </a:ext>
            </a:extLst>
          </p:cNvPr>
          <p:cNvSpPr txBox="1"/>
          <p:nvPr/>
        </p:nvSpPr>
        <p:spPr>
          <a:xfrm>
            <a:off x="1689342" y="2105431"/>
            <a:ext cx="1907240" cy="3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具有一定军事价值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CD05A0D-0886-4565-AE07-9439611D025F}"/>
              </a:ext>
            </a:extLst>
          </p:cNvPr>
          <p:cNvSpPr txBox="1"/>
          <p:nvPr/>
        </p:nvSpPr>
        <p:spPr>
          <a:xfrm>
            <a:off x="8438713" y="1653448"/>
            <a:ext cx="246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涉及敏感类别的图像传输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934DEB2-C583-4E18-AAD7-230CE3045EB3}"/>
              </a:ext>
            </a:extLst>
          </p:cNvPr>
          <p:cNvSpPr txBox="1"/>
          <p:nvPr/>
        </p:nvSpPr>
        <p:spPr>
          <a:xfrm>
            <a:off x="1758679" y="5026630"/>
            <a:ext cx="2938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网络传输信号差的情况也能够实现机密性和完整性传输</a:t>
            </a:r>
          </a:p>
        </p:txBody>
      </p: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>
                <a:solidFill>
                  <a:schemeClr val="tx2"/>
                </a:solidFill>
              </a:rPr>
              <a:t>项目简介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123297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核心技术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910318"/>
            <a:ext cx="12192000" cy="4094295"/>
            <a:chOff x="0" y="1910318"/>
            <a:chExt cx="12192000" cy="409429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950834" y="1910318"/>
              <a:ext cx="2279965" cy="1835676"/>
              <a:chOff x="4950834" y="2072147"/>
              <a:chExt cx="2279965" cy="1835676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5087235" y="2123961"/>
                <a:ext cx="2017530" cy="1755710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2072147"/>
                <a:ext cx="2279965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62853" y="3944722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Autofit/>
            </a:bodyPr>
            <a:lstStyle/>
            <a:p>
              <a:pPr algn="ctr"/>
              <a:r>
                <a:rPr lang="zh-CN" altLang="en-US" sz="2400" b="1" dirty="0"/>
                <a:t>加解密算法</a:t>
              </a:r>
              <a:endParaRPr lang="en-US" altLang="zh-CN" sz="2400" b="1" dirty="0"/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85111" y="4489837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600" dirty="0"/>
                <a:t>非对称密码体制</a:t>
              </a:r>
              <a:endParaRPr lang="en-US" altLang="zh-CN" sz="1600" dirty="0"/>
            </a:p>
            <a:p>
              <a:pPr algn="ctr">
                <a:lnSpc>
                  <a:spcPct val="150000"/>
                </a:lnSpc>
              </a:pPr>
              <a:r>
                <a:rPr lang="zh-CN" altLang="zh-CN" sz="1600" dirty="0"/>
                <a:t>基于相干叠加等模分解的非对称加密算法</a:t>
              </a:r>
              <a:endParaRPr lang="en-US" altLang="zh-CN" sz="1600" dirty="0"/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3916135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Autofit/>
            </a:bodyPr>
            <a:lstStyle/>
            <a:p>
              <a:pPr algn="ctr"/>
              <a:r>
                <a:rPr lang="zh-CN" altLang="en-US" sz="2400" b="1" dirty="0"/>
                <a:t>前端开发</a:t>
              </a:r>
              <a:endParaRPr lang="en-US" altLang="zh-CN" sz="2400" b="1" dirty="0"/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3764743" y="4486563"/>
              <a:ext cx="4774699" cy="151805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/>
                <a:t>前端采用 </a:t>
              </a:r>
              <a:r>
                <a:rPr lang="en-US" altLang="zh-CN" sz="1600" dirty="0"/>
                <a:t>html</a:t>
              </a:r>
              <a:r>
                <a:rPr lang="zh-CN" altLang="en-US" sz="1600" dirty="0"/>
                <a:t>、</a:t>
              </a:r>
              <a:r>
                <a:rPr lang="en-US" altLang="zh-CN" sz="1600" dirty="0"/>
                <a:t>CSS</a:t>
              </a:r>
              <a:r>
                <a:rPr lang="zh-CN" altLang="en-US" sz="1600" dirty="0"/>
                <a:t>、 </a:t>
              </a:r>
              <a:r>
                <a:rPr lang="en-US" altLang="zh-CN" sz="1600" dirty="0"/>
                <a:t>JavaScript </a:t>
              </a:r>
              <a:r>
                <a:rPr lang="zh-CN" altLang="en-US" sz="1600" dirty="0"/>
                <a:t>编写</a:t>
              </a:r>
              <a:endParaRPr lang="en-US" altLang="zh-CN" sz="1600" dirty="0"/>
            </a:p>
            <a:p>
              <a:pPr algn="ctr">
                <a:lnSpc>
                  <a:spcPct val="150000"/>
                </a:lnSpc>
              </a:pPr>
              <a:r>
                <a:rPr lang="zh-CN" altLang="zh-CN" sz="1600" dirty="0"/>
                <a:t>用</a:t>
              </a:r>
              <a:r>
                <a:rPr lang="en-US" altLang="zh-CN" sz="1600" dirty="0"/>
                <a:t>bootstrap</a:t>
              </a:r>
              <a:r>
                <a:rPr lang="zh-CN" altLang="zh-CN" sz="1600" dirty="0"/>
                <a:t>框架</a:t>
              </a:r>
              <a:r>
                <a:rPr lang="zh-CN" altLang="en-US" sz="1600" dirty="0"/>
                <a:t>做样式</a:t>
              </a:r>
              <a:r>
                <a:rPr lang="zh-CN" altLang="zh-CN" sz="1600" dirty="0"/>
                <a:t>开发</a:t>
              </a:r>
              <a:endParaRPr lang="en-US" altLang="zh-CN" sz="1600" dirty="0"/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/>
                <a:t>页面主要由按钮、</a:t>
              </a:r>
              <a:r>
                <a:rPr lang="en-US" altLang="zh-CN" sz="1600" dirty="0"/>
                <a:t>div </a:t>
              </a:r>
              <a:r>
                <a:rPr lang="zh-CN" altLang="en-US" sz="1600" dirty="0"/>
                <a:t>框、表单、表格等元素构成</a:t>
              </a:r>
              <a:endParaRPr lang="en-US" altLang="zh-CN" sz="1600" dirty="0"/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358242" y="3928698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Autofit/>
            </a:bodyPr>
            <a:lstStyle/>
            <a:p>
              <a:pPr algn="r"/>
              <a:r>
                <a:rPr lang="zh-CN" altLang="en-US" sz="2400" b="1" dirty="0"/>
                <a:t>后端开发</a:t>
              </a:r>
              <a:endParaRPr lang="en-US" altLang="zh-CN" sz="2400" b="1" dirty="0"/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8381805" y="4552902"/>
              <a:ext cx="3710341" cy="117403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+mn-ea"/>
                </a:rPr>
                <a:t>基于</a:t>
              </a:r>
              <a:r>
                <a:rPr lang="en-US" altLang="zh-CN" sz="1600" dirty="0">
                  <a:latin typeface="+mn-ea"/>
                </a:rPr>
                <a:t>Django</a:t>
              </a:r>
              <a:r>
                <a:rPr lang="zh-CN" altLang="en-US" sz="1600" dirty="0">
                  <a:latin typeface="+mn-ea"/>
                </a:rPr>
                <a:t>的</a:t>
              </a:r>
              <a:r>
                <a:rPr lang="en-US" altLang="zh-CN" sz="1600" dirty="0">
                  <a:latin typeface="+mn-ea"/>
                </a:rPr>
                <a:t>web</a:t>
              </a:r>
              <a:r>
                <a:rPr lang="zh-CN" altLang="en-US" sz="1600" dirty="0">
                  <a:latin typeface="+mn-ea"/>
                </a:rPr>
                <a:t>框架开发网页后端</a:t>
              </a:r>
              <a:endParaRPr lang="en-US" altLang="zh-CN" sz="16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+mn-ea"/>
                </a:rPr>
                <a:t>通过</a:t>
              </a:r>
              <a:r>
                <a:rPr lang="en-US" altLang="zh-CN" sz="1600" dirty="0">
                  <a:latin typeface="+mn-ea"/>
                </a:rPr>
                <a:t>Ajax</a:t>
              </a:r>
              <a:r>
                <a:rPr lang="zh-CN" altLang="en-US" sz="1600" dirty="0">
                  <a:latin typeface="+mn-ea"/>
                </a:rPr>
                <a:t>异步请求避免反复重刷页面</a:t>
              </a:r>
              <a:endParaRPr lang="en-US" altLang="zh-CN" sz="1600" dirty="0">
                <a:latin typeface="+mn-ea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3907886" y="4138013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8390789" y="4185433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268</TotalTime>
  <Words>489</Words>
  <Application>Microsoft Office PowerPoint</Application>
  <PresentationFormat>宽屏</PresentationFormat>
  <Paragraphs>93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Impact</vt:lpstr>
      <vt:lpstr>主题5</vt:lpstr>
      <vt:lpstr>Visio.Drawing.11</vt:lpstr>
      <vt:lpstr>面向极端网络环境的 图像加密安全传输系统设计及实现 </vt:lpstr>
      <vt:lpstr>PowerPoint 演示文稿</vt:lpstr>
      <vt:lpstr>题目要求</vt:lpstr>
      <vt:lpstr>题目要求</vt:lpstr>
      <vt:lpstr>背景需求</vt:lpstr>
      <vt:lpstr>背景需求</vt:lpstr>
      <vt:lpstr>应用场景</vt:lpstr>
      <vt:lpstr>项目简介</vt:lpstr>
      <vt:lpstr>核心技术</vt:lpstr>
      <vt:lpstr>项目流程图</vt:lpstr>
      <vt:lpstr>PowerPoint 演示文稿</vt:lpstr>
      <vt:lpstr>加解密流程图</vt:lpstr>
      <vt:lpstr>SWOT分析</vt:lpstr>
      <vt:lpstr>项目测试</vt:lpstr>
      <vt:lpstr>感谢观看~  提问环节~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Nancy Lee</cp:lastModifiedBy>
  <cp:revision>53</cp:revision>
  <cp:lastPrinted>2018-02-05T16:00:00Z</cp:lastPrinted>
  <dcterms:created xsi:type="dcterms:W3CDTF">2018-02-05T16:00:00Z</dcterms:created>
  <dcterms:modified xsi:type="dcterms:W3CDTF">2018-12-20T04:46:24Z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