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4.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5.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5" r:id="rId2"/>
    <p:sldMasterId id="2147483727" r:id="rId3"/>
    <p:sldMasterId id="2147483744" r:id="rId4"/>
    <p:sldMasterId id="2147483756" r:id="rId5"/>
    <p:sldMasterId id="2147483790" r:id="rId6"/>
  </p:sldMasterIdLst>
  <p:notesMasterIdLst>
    <p:notesMasterId r:id="rId47"/>
  </p:notesMasterIdLst>
  <p:sldIdLst>
    <p:sldId id="406" r:id="rId7"/>
    <p:sldId id="443" r:id="rId8"/>
    <p:sldId id="408" r:id="rId9"/>
    <p:sldId id="435" r:id="rId10"/>
    <p:sldId id="440" r:id="rId11"/>
    <p:sldId id="441" r:id="rId12"/>
    <p:sldId id="436" r:id="rId13"/>
    <p:sldId id="407" r:id="rId14"/>
    <p:sldId id="391" r:id="rId15"/>
    <p:sldId id="442" r:id="rId16"/>
    <p:sldId id="388" r:id="rId17"/>
    <p:sldId id="389" r:id="rId18"/>
    <p:sldId id="417" r:id="rId19"/>
    <p:sldId id="394" r:id="rId20"/>
    <p:sldId id="438" r:id="rId21"/>
    <p:sldId id="439" r:id="rId22"/>
    <p:sldId id="395" r:id="rId23"/>
    <p:sldId id="412" r:id="rId24"/>
    <p:sldId id="413" r:id="rId25"/>
    <p:sldId id="434" r:id="rId26"/>
    <p:sldId id="437" r:id="rId27"/>
    <p:sldId id="399" r:id="rId28"/>
    <p:sldId id="401" r:id="rId29"/>
    <p:sldId id="418" r:id="rId30"/>
    <p:sldId id="419" r:id="rId31"/>
    <p:sldId id="420" r:id="rId32"/>
    <p:sldId id="421" r:id="rId33"/>
    <p:sldId id="422" r:id="rId34"/>
    <p:sldId id="423" r:id="rId35"/>
    <p:sldId id="424" r:id="rId36"/>
    <p:sldId id="425" r:id="rId37"/>
    <p:sldId id="426" r:id="rId38"/>
    <p:sldId id="427" r:id="rId39"/>
    <p:sldId id="428" r:id="rId40"/>
    <p:sldId id="429" r:id="rId41"/>
    <p:sldId id="430" r:id="rId42"/>
    <p:sldId id="431" r:id="rId43"/>
    <p:sldId id="432" r:id="rId44"/>
    <p:sldId id="433" r:id="rId45"/>
    <p:sldId id="415"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406"/>
            <p14:sldId id="443"/>
            <p14:sldId id="408"/>
            <p14:sldId id="435"/>
            <p14:sldId id="440"/>
            <p14:sldId id="441"/>
            <p14:sldId id="436"/>
            <p14:sldId id="407"/>
            <p14:sldId id="391"/>
            <p14:sldId id="442"/>
            <p14:sldId id="388"/>
            <p14:sldId id="389"/>
            <p14:sldId id="417"/>
            <p14:sldId id="394"/>
            <p14:sldId id="438"/>
            <p14:sldId id="439"/>
            <p14:sldId id="395"/>
            <p14:sldId id="412"/>
            <p14:sldId id="413"/>
            <p14:sldId id="434"/>
            <p14:sldId id="437"/>
            <p14:sldId id="399"/>
            <p14:sldId id="401"/>
            <p14:sldId id="418"/>
            <p14:sldId id="419"/>
            <p14:sldId id="420"/>
            <p14:sldId id="421"/>
            <p14:sldId id="422"/>
            <p14:sldId id="423"/>
            <p14:sldId id="424"/>
            <p14:sldId id="425"/>
            <p14:sldId id="426"/>
            <p14:sldId id="427"/>
            <p14:sldId id="428"/>
            <p14:sldId id="429"/>
            <p14:sldId id="430"/>
            <p14:sldId id="431"/>
            <p14:sldId id="432"/>
            <p14:sldId id="433"/>
            <p14:sldId id="415"/>
          </p14:sldIdLst>
        </p14:section>
      </p14:sectionLst>
    </p:ext>
    <p:ext uri="{EFAFB233-063F-42B5-8137-9DF3F51BA10A}">
      <p15:sldGuideLst xmlns:p15="http://schemas.microsoft.com/office/powerpoint/2012/main">
        <p15:guide id="1" orient="horz" pos="3952"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zat Mardan" initials="AM" lastIdx="3" clrIdx="6"/>
  <p:cmAuthor id="1" name="Kamren Z" initials="KZ" lastIdx="1" clrIdx="0">
    <p:extLst/>
  </p:cmAuthor>
  <p:cmAuthor id="2" name="Kamren Z" initials="KZ [2]" lastIdx="1" clrIdx="1">
    <p:extLst/>
  </p:cmAuthor>
  <p:cmAuthor id="3" name="Kamren Z" initials="KZ [3]" lastIdx="1" clrIdx="2">
    <p:extLst/>
  </p:cmAuthor>
  <p:cmAuthor id="4" name="Mary Kate Reid" initials="" lastIdx="1" clrIdx="3"/>
  <p:cmAuthor id="5" name="Justin Garrett" initials="JG" lastIdx="4" clrIdx="4">
    <p:extLst/>
  </p:cmAuthor>
  <p:cmAuthor id="6" name="Mary Kate Reid" initials="MR" lastIdx="9"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5E5E5E"/>
    <a:srgbClr val="6F6F6F"/>
    <a:srgbClr val="D9D9D9"/>
    <a:srgbClr val="006CC9"/>
    <a:srgbClr val="00AEEF"/>
    <a:srgbClr val="0052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28" autoAdjust="0"/>
    <p:restoredTop sz="77324" autoAdjust="0"/>
  </p:normalViewPr>
  <p:slideViewPr>
    <p:cSldViewPr snapToGrid="0">
      <p:cViewPr varScale="1">
        <p:scale>
          <a:sx n="53" d="100"/>
          <a:sy n="53" d="100"/>
        </p:scale>
        <p:origin x="176" y="792"/>
      </p:cViewPr>
      <p:guideLst>
        <p:guide orient="horz" pos="3952"/>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0.xml"/><Relationship Id="rId47" Type="http://schemas.openxmlformats.org/officeDocument/2006/relationships/notesMaster" Target="notesMasters/notesMaster1.xml"/><Relationship Id="rId48" Type="http://schemas.openxmlformats.org/officeDocument/2006/relationships/commentAuthors" Target="commentAuthors.xml"/><Relationship Id="rId49" Type="http://schemas.openxmlformats.org/officeDocument/2006/relationships/presProps" Target="presProps.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7/4/17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Discuss how all methods on primitive wrappers actually return NEW primitive values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3629635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4232907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27603225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baseline="0" dirty="0" smtClean="0"/>
              <a:t>Notes:</a:t>
            </a:r>
          </a:p>
          <a:p>
            <a:pPr marL="171450" indent="-171450">
              <a:buFont typeface="Arial"/>
              <a:buChar char="•"/>
            </a:pPr>
            <a:r>
              <a:rPr lang="en-US" baseline="0" dirty="0" smtClean="0"/>
              <a:t>`${</a:t>
            </a:r>
            <a:r>
              <a:rPr lang="en-US" baseline="0" dirty="0" err="1" smtClean="0"/>
              <a:t>userName</a:t>
            </a:r>
            <a:r>
              <a:rPr lang="en-US" baseline="0" dirty="0" smtClean="0"/>
              <a:t>}` is ES6 syntax for string interpolation. </a:t>
            </a:r>
          </a:p>
          <a:p>
            <a:pPr marL="171450" indent="-171450">
              <a:buFont typeface="Arial"/>
              <a:buChar char="•"/>
            </a:pPr>
            <a:r>
              <a:rPr lang="en-US" baseline="0" dirty="0" smtClean="0"/>
              <a:t>Latest versions of modern browsers support most of ES6 features. If you need to make your application work in older browsers, then you can use Babel.</a:t>
            </a:r>
          </a:p>
          <a:p>
            <a:endParaRPr lang="en-US" b="1" baseline="0" dirty="0" smtClean="0"/>
          </a:p>
          <a:p>
            <a:r>
              <a:rPr lang="en-US" b="1" baseline="0" dirty="0" err="1" smtClean="0"/>
              <a:t>Referefences</a:t>
            </a:r>
            <a:r>
              <a:rPr lang="en-US" b="1" baseline="0" dirty="0" smtClean="0"/>
              <a:t>:</a:t>
            </a:r>
          </a:p>
          <a:p>
            <a:pPr marL="171450" indent="-171450">
              <a:buFont typeface="Arial"/>
              <a:buChar char="•"/>
            </a:pPr>
            <a:r>
              <a:rPr lang="en-US" dirty="0" smtClean="0"/>
              <a:t>https://</a:t>
            </a:r>
            <a:r>
              <a:rPr lang="en-US" dirty="0" err="1" smtClean="0"/>
              <a:t>babeljs.io</a:t>
            </a:r>
            <a:r>
              <a:rPr lang="en-US" dirty="0" smtClean="0"/>
              <a:t>/</a:t>
            </a:r>
          </a:p>
          <a:p>
            <a:pPr marL="171450" indent="-171450">
              <a:buFont typeface="Arial"/>
              <a:buChar char="•"/>
            </a:pPr>
            <a:r>
              <a:rPr lang="en-US" dirty="0" smtClean="0"/>
              <a:t>https://</a:t>
            </a:r>
            <a:r>
              <a:rPr lang="en-US" dirty="0" err="1" smtClean="0"/>
              <a:t>babeljs.io</a:t>
            </a:r>
            <a:r>
              <a:rPr lang="en-US" dirty="0" smtClean="0"/>
              <a:t>/docs/learn-es2015/</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254754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In JavaScript “</a:t>
            </a:r>
            <a:r>
              <a:rPr lang="en-US" dirty="0" err="1" smtClean="0"/>
              <a:t>setTimeout</a:t>
            </a:r>
            <a:r>
              <a:rPr lang="en-US" dirty="0" smtClean="0"/>
              <a:t>” is asynchronous, so the output will be Step1,</a:t>
            </a:r>
            <a:r>
              <a:rPr lang="en-US" baseline="0" dirty="0" smtClean="0"/>
              <a:t> Step 4, Step5, after 1s Step 2, Step 3.</a:t>
            </a:r>
          </a:p>
          <a:p>
            <a:pPr marL="171450" indent="-171450">
              <a:buFont typeface="Arial"/>
              <a:buChar char="•"/>
            </a:pPr>
            <a:r>
              <a:rPr lang="en-US" baseline="0" dirty="0" smtClean="0"/>
              <a:t>Function in </a:t>
            </a:r>
            <a:r>
              <a:rPr lang="en-US" baseline="0" dirty="0" err="1" smtClean="0"/>
              <a:t>setTimeout</a:t>
            </a:r>
            <a:r>
              <a:rPr lang="en-US" baseline="0" dirty="0" smtClean="0"/>
              <a:t> is called callback. </a:t>
            </a:r>
          </a:p>
          <a:p>
            <a:pPr marL="171450" indent="-171450">
              <a:buFont typeface="Arial"/>
              <a:buChar char="•"/>
            </a:pPr>
            <a:r>
              <a:rPr lang="en-US" baseline="0" dirty="0" smtClean="0"/>
              <a:t>let is ES6 syntax for variable declaration, only it respects scopes. Latest versions of modern browsers support most of ES6 features. If you need to make your application work in older browsers, then you can use Babel.</a:t>
            </a:r>
          </a:p>
          <a:p>
            <a:endParaRPr lang="en-US" b="1" baseline="0" dirty="0" smtClean="0"/>
          </a:p>
          <a:p>
            <a:r>
              <a:rPr lang="en-US" b="1" baseline="0" dirty="0" smtClean="0"/>
              <a:t>References:</a:t>
            </a:r>
          </a:p>
          <a:p>
            <a:pPr marL="171450" indent="-171450">
              <a:buFont typeface="Arial"/>
              <a:buChar char="•"/>
            </a:pPr>
            <a:r>
              <a:rPr lang="en-US" dirty="0" smtClean="0"/>
              <a:t>https://</a:t>
            </a:r>
            <a:r>
              <a:rPr lang="en-US" dirty="0" err="1" smtClean="0"/>
              <a:t>babeljs.io</a:t>
            </a:r>
            <a:r>
              <a:rPr lang="en-US" dirty="0" smtClean="0"/>
              <a:t>/</a:t>
            </a:r>
          </a:p>
          <a:p>
            <a:pPr marL="171450" indent="-171450">
              <a:buFont typeface="Arial"/>
              <a:buChar char="•"/>
            </a:pPr>
            <a:r>
              <a:rPr lang="en-US" dirty="0" smtClean="0"/>
              <a:t>https://</a:t>
            </a:r>
            <a:r>
              <a:rPr lang="en-US" dirty="0" err="1" smtClean="0"/>
              <a:t>babeljs.io</a:t>
            </a:r>
            <a:r>
              <a:rPr lang="en-US" dirty="0" smtClean="0"/>
              <a:t>/docs/learn-es2015/</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254754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sz="1200" b="0" dirty="0">
              <a:solidFill>
                <a:srgbClr val="292929"/>
              </a:solidFill>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103828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18</a:t>
            </a:fld>
            <a:endParaRPr lang="en-US">
              <a:solidFill>
                <a:prstClr val="black"/>
              </a:solidFill>
              <a:latin typeface="Calibri"/>
            </a:endParaRPr>
          </a:p>
        </p:txBody>
      </p:sp>
    </p:spTree>
    <p:extLst>
      <p:ext uri="{BB962C8B-B14F-4D97-AF65-F5344CB8AC3E}">
        <p14:creationId xmlns:p14="http://schemas.microsoft.com/office/powerpoint/2010/main" val="1962976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This</a:t>
            </a:r>
            <a:r>
              <a:rPr lang="en-US" b="0" baseline="0" dirty="0"/>
              <a:t> should print a 1</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3396088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baseline="0" dirty="0" smtClean="0"/>
              <a:t>Notes:</a:t>
            </a:r>
          </a:p>
          <a:p>
            <a:pPr marL="171450" indent="-171450">
              <a:buFont typeface="Arial"/>
              <a:buChar char="•"/>
            </a:pPr>
            <a:r>
              <a:rPr lang="en-US" baseline="0" dirty="0" smtClean="0"/>
              <a:t>In Java “sleep” is synchronous, so the output will be Step 1, Step2… wait, then Step 3.</a:t>
            </a:r>
          </a:p>
          <a:p>
            <a:pPr marL="171450" indent="-171450">
              <a:buFont typeface="Arial"/>
              <a:buChar char="•"/>
            </a:pPr>
            <a:r>
              <a:rPr lang="en-US" dirty="0" smtClean="0"/>
              <a:t>In JavaScript “</a:t>
            </a:r>
            <a:r>
              <a:rPr lang="en-US" dirty="0" err="1" smtClean="0"/>
              <a:t>setTimeout</a:t>
            </a:r>
            <a:r>
              <a:rPr lang="en-US" dirty="0" smtClean="0"/>
              <a:t>” is asynchronous, so the output will be Step1,</a:t>
            </a:r>
            <a:r>
              <a:rPr lang="en-US" baseline="0" dirty="0" smtClean="0"/>
              <a:t> Step 3, after 1s Step 2.</a:t>
            </a:r>
            <a:endParaRPr lang="en-US" dirty="0" smtClean="0"/>
          </a:p>
          <a:p>
            <a:pPr marL="171450" indent="-171450">
              <a:buFont typeface="Arial"/>
              <a:buChar char="•"/>
            </a:pPr>
            <a:r>
              <a:rPr lang="en-US" dirty="0" smtClean="0"/>
              <a:t>In JavaScript</a:t>
            </a:r>
            <a:r>
              <a:rPr lang="en-US" baseline="0" dirty="0" smtClean="0"/>
              <a:t> semi-colons are optional.</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20</a:t>
            </a:fld>
            <a:endParaRPr lang="en-US"/>
          </a:p>
        </p:txBody>
      </p:sp>
    </p:spTree>
    <p:extLst>
      <p:ext uri="{BB962C8B-B14F-4D97-AF65-F5344CB8AC3E}">
        <p14:creationId xmlns:p14="http://schemas.microsoft.com/office/powerpoint/2010/main" val="2547545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In JavaScript “</a:t>
            </a:r>
            <a:r>
              <a:rPr lang="en-US" dirty="0" err="1" smtClean="0"/>
              <a:t>setTimeout</a:t>
            </a:r>
            <a:r>
              <a:rPr lang="en-US" dirty="0" smtClean="0"/>
              <a:t>” is asynchronous, so the output will be Step1,</a:t>
            </a:r>
            <a:r>
              <a:rPr lang="en-US" baseline="0" dirty="0" smtClean="0"/>
              <a:t> Step 4, Step5, after 1s Step 2, Step 3.</a:t>
            </a:r>
          </a:p>
          <a:p>
            <a:pPr marL="171450" indent="-171450">
              <a:buFont typeface="Arial"/>
              <a:buChar char="•"/>
            </a:pPr>
            <a:r>
              <a:rPr lang="en-US" baseline="0" dirty="0" smtClean="0"/>
              <a:t>Function in </a:t>
            </a:r>
            <a:r>
              <a:rPr lang="en-US" baseline="0" dirty="0" err="1" smtClean="0"/>
              <a:t>setTimeout</a:t>
            </a:r>
            <a:r>
              <a:rPr lang="en-US" baseline="0" dirty="0" smtClean="0"/>
              <a:t> is called callback.</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254754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US" b="1" dirty="0"/>
              <a:t>Notes:</a:t>
            </a:r>
          </a:p>
          <a:p>
            <a:pPr marL="171450" lvl="0" indent="-171450">
              <a:buFont typeface="Arial"/>
              <a:buChar char="•"/>
            </a:pPr>
            <a:r>
              <a:rPr lang="en-US" b="0" dirty="0"/>
              <a:t>Redefining</a:t>
            </a:r>
            <a:r>
              <a:rPr lang="en-US" b="0" baseline="0" dirty="0"/>
              <a:t> Microsoft</a:t>
            </a:r>
            <a:r>
              <a:rPr lang="is-IS" b="0" baseline="0" dirty="0"/>
              <a:t>…</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endParaRPr lang="en-US" b="0" baseline="0" dirty="0"/>
          </a:p>
          <a:p>
            <a:pPr marL="171450" indent="-171450">
              <a:buFont typeface="Arial"/>
              <a:buChar char="•"/>
            </a:pPr>
            <a:r>
              <a:rPr lang="en-US" b="0" dirty="0">
                <a:solidFill>
                  <a:schemeClr val="tx1"/>
                </a:solidFill>
              </a:rPr>
              <a:t>Kyle Simpson is the author of You Don't Know JavaScript </a:t>
            </a:r>
            <a:r>
              <a:rPr lang="en-US" b="0" dirty="0" smtClean="0">
                <a:solidFill>
                  <a:schemeClr val="tx1"/>
                </a:solidFill>
              </a:rPr>
              <a:t>series: https://</a:t>
            </a:r>
            <a:r>
              <a:rPr lang="en-US" b="0" dirty="0" err="1" smtClean="0">
                <a:solidFill>
                  <a:schemeClr val="tx1"/>
                </a:solidFill>
              </a:rPr>
              <a:t>github.com</a:t>
            </a:r>
            <a:r>
              <a:rPr lang="en-US" b="0" dirty="0" smtClean="0">
                <a:solidFill>
                  <a:schemeClr val="tx1"/>
                </a:solidFill>
              </a:rPr>
              <a:t>/</a:t>
            </a:r>
            <a:r>
              <a:rPr lang="en-US" b="0" dirty="0" err="1" smtClean="0">
                <a:solidFill>
                  <a:schemeClr val="tx1"/>
                </a:solidFill>
              </a:rPr>
              <a:t>getify</a:t>
            </a:r>
            <a:r>
              <a:rPr lang="en-US" b="0" dirty="0" smtClean="0">
                <a:solidFill>
                  <a:schemeClr val="tx1"/>
                </a:solidFill>
              </a:rPr>
              <a:t>/You-</a:t>
            </a:r>
            <a:r>
              <a:rPr lang="en-US" b="0" dirty="0" err="1" smtClean="0">
                <a:solidFill>
                  <a:schemeClr val="tx1"/>
                </a:solidFill>
              </a:rPr>
              <a:t>Dont</a:t>
            </a:r>
            <a:r>
              <a:rPr lang="en-US" b="0" dirty="0" smtClean="0">
                <a:solidFill>
                  <a:schemeClr val="tx1"/>
                </a:solidFill>
              </a:rPr>
              <a:t>-Know-JS</a:t>
            </a:r>
          </a:p>
          <a:p>
            <a:pPr marL="171450" indent="-171450">
              <a:buFont typeface="Arial"/>
              <a:buChar char="•"/>
            </a:pPr>
            <a:r>
              <a:rPr lang="en-US" b="0" dirty="0" smtClean="0">
                <a:solidFill>
                  <a:schemeClr val="tx1"/>
                </a:solidFill>
              </a:rPr>
              <a:t>You might also want to check out Azat </a:t>
            </a:r>
            <a:r>
              <a:rPr lang="en-US" b="0" dirty="0" err="1" smtClean="0">
                <a:solidFill>
                  <a:schemeClr val="tx1"/>
                </a:solidFill>
              </a:rPr>
              <a:t>Mardan’s</a:t>
            </a:r>
            <a:r>
              <a:rPr lang="en-US" b="0" dirty="0" smtClean="0">
                <a:solidFill>
                  <a:schemeClr val="tx1"/>
                </a:solidFill>
              </a:rPr>
              <a:t> You Don’t Know Node blog post: http://</a:t>
            </a:r>
            <a:r>
              <a:rPr lang="en-US" b="0" dirty="0" err="1" smtClean="0">
                <a:solidFill>
                  <a:schemeClr val="tx1"/>
                </a:solidFill>
              </a:rPr>
              <a:t>webapplog.com</a:t>
            </a:r>
            <a:r>
              <a:rPr lang="en-US" b="0" dirty="0" smtClean="0">
                <a:solidFill>
                  <a:schemeClr val="tx1"/>
                </a:solidFill>
              </a:rPr>
              <a:t>/you-</a:t>
            </a:r>
            <a:r>
              <a:rPr lang="en-US" b="0" dirty="0" err="1" smtClean="0">
                <a:solidFill>
                  <a:schemeClr val="tx1"/>
                </a:solidFill>
              </a:rPr>
              <a:t>dont</a:t>
            </a:r>
            <a:r>
              <a:rPr lang="en-US" b="0" dirty="0" smtClean="0">
                <a:solidFill>
                  <a:schemeClr val="tx1"/>
                </a:solidFill>
              </a:rPr>
              <a:t>-know-node/</a:t>
            </a:r>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23</a:t>
            </a:fld>
            <a:endParaRPr lang="en-US"/>
          </a:p>
        </p:txBody>
      </p:sp>
    </p:spTree>
    <p:extLst>
      <p:ext uri="{BB962C8B-B14F-4D97-AF65-F5344CB8AC3E}">
        <p14:creationId xmlns:p14="http://schemas.microsoft.com/office/powerpoint/2010/main" val="4008632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No </a:t>
            </a:r>
            <a:r>
              <a:rPr lang="en-US" b="0" dirty="0" err="1"/>
              <a:t>int</a:t>
            </a:r>
            <a:r>
              <a:rPr lang="en-US" b="0" dirty="0"/>
              <a:t> data type, no floats, all </a:t>
            </a:r>
            <a:r>
              <a:rPr lang="en-US" b="0" dirty="0" err="1"/>
              <a:t>nums</a:t>
            </a:r>
            <a:r>
              <a:rPr lang="en-US" b="0" dirty="0"/>
              <a:t> are here. Numbers. </a:t>
            </a:r>
          </a:p>
          <a:p>
            <a:pPr marL="171450" indent="-171450">
              <a:buFont typeface="Arial"/>
              <a:buChar char="•"/>
            </a:pPr>
            <a:r>
              <a:rPr lang="en-US" b="0" dirty="0"/>
              <a:t>Talk about how regardless of specific type - whether </a:t>
            </a:r>
            <a:r>
              <a:rPr lang="en-US" b="0" dirty="0" err="1"/>
              <a:t>int</a:t>
            </a:r>
            <a:r>
              <a:rPr lang="en-US" b="0" dirty="0"/>
              <a:t> or float or what not in JavaScript any and all numbers fit under the Number data type. </a:t>
            </a:r>
          </a:p>
          <a:p>
            <a:pPr marL="171450" indent="-171450">
              <a:buFont typeface="Arial"/>
              <a:buChar char="•"/>
            </a:pPr>
            <a:r>
              <a:rPr lang="en-US" b="0" dirty="0"/>
              <a:t>Correlate this in discussion to what the class is familiar with.</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24</a:t>
            </a:fld>
            <a:endParaRPr lang="en-US"/>
          </a:p>
        </p:txBody>
      </p:sp>
    </p:spTree>
    <p:extLst>
      <p:ext uri="{BB962C8B-B14F-4D97-AF65-F5344CB8AC3E}">
        <p14:creationId xmlns:p14="http://schemas.microsoft.com/office/powerpoint/2010/main" val="21576159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Boxing </a:t>
            </a:r>
            <a:r>
              <a:rPr lang="en-US" b="0" dirty="0"/>
              <a:t>of primitives for method/property </a:t>
            </a:r>
            <a:r>
              <a:rPr lang="en-US" b="0" dirty="0" smtClean="0"/>
              <a:t>serves</a:t>
            </a:r>
            <a:r>
              <a:rPr lang="en-US" b="0" baseline="0" dirty="0" smtClean="0"/>
              <a:t> an important role of providing primitives with methods and properties for example “let a = 1; </a:t>
            </a:r>
            <a:r>
              <a:rPr lang="en-US" b="0" baseline="0" dirty="0" err="1" smtClean="0"/>
              <a:t>a.toString</a:t>
            </a:r>
            <a:r>
              <a:rPr lang="en-US" b="0" baseline="0" dirty="0" smtClean="0"/>
              <a:t>()”. This happens implicitly when we use primitives.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No one should use Objects (new Number()) explicitly, i.e., avoid new Number(1).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Just know that boxer wrappers are there</a:t>
            </a:r>
          </a:p>
          <a:p>
            <a:pPr marL="0" marR="0" indent="0" algn="l" defTabSz="914400" rtl="0" eaLnBrk="1" fontAlgn="auto" latinLnBrk="0" hangingPunct="1">
              <a:lnSpc>
                <a:spcPct val="100000"/>
              </a:lnSpc>
              <a:spcBef>
                <a:spcPts val="0"/>
              </a:spcBef>
              <a:spcAft>
                <a:spcPts val="0"/>
              </a:spcAft>
              <a:buClrTx/>
              <a:buSzTx/>
              <a:buFont typeface="Arial"/>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a:t>References</a:t>
            </a:r>
            <a:r>
              <a:rPr lang="en-US" b="1" dirty="0" smtClean="0"/>
              <a:t>:</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Douglas </a:t>
            </a:r>
            <a:r>
              <a:rPr lang="en-US" b="0" baseline="0" dirty="0" err="1" smtClean="0"/>
              <a:t>Crockford</a:t>
            </a:r>
            <a:r>
              <a:rPr lang="en-US" b="0" baseline="0" dirty="0" smtClean="0"/>
              <a:t> seminal JavaScript The Good Parts: </a:t>
            </a:r>
            <a:r>
              <a:rPr lang="en-US" b="0" dirty="0" smtClean="0"/>
              <a:t>http://</a:t>
            </a:r>
            <a:r>
              <a:rPr lang="en-US" b="0" dirty="0" err="1" smtClean="0"/>
              <a:t>amzn.to</a:t>
            </a:r>
            <a:r>
              <a:rPr lang="en-US" b="0" dirty="0" smtClean="0"/>
              <a:t>/1ZLBvDY</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github.com</a:t>
            </a:r>
            <a:r>
              <a:rPr lang="en-US" b="0" dirty="0" smtClean="0"/>
              <a:t>/</a:t>
            </a:r>
            <a:r>
              <a:rPr lang="en-US" b="0" dirty="0" err="1" smtClean="0"/>
              <a:t>getify</a:t>
            </a:r>
            <a:r>
              <a:rPr lang="en-US" b="0" dirty="0" smtClean="0"/>
              <a:t>/You-</a:t>
            </a:r>
            <a:r>
              <a:rPr lang="en-US" b="0" dirty="0" err="1" smtClean="0"/>
              <a:t>Dont</a:t>
            </a:r>
            <a:r>
              <a:rPr lang="en-US" b="0" dirty="0" smtClean="0"/>
              <a:t>-Know-JS/blob/master/types%20&amp;%20grammar/ch3.md#boxing-wrappers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25</a:t>
            </a:fld>
            <a:endParaRPr lang="en-US"/>
          </a:p>
        </p:txBody>
      </p:sp>
    </p:spTree>
    <p:extLst>
      <p:ext uri="{BB962C8B-B14F-4D97-AF65-F5344CB8AC3E}">
        <p14:creationId xmlns:p14="http://schemas.microsoft.com/office/powerpoint/2010/main" val="37487954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b="0" dirty="0" smtClean="0"/>
              <a:t>Know that names are case sensitive</a:t>
            </a:r>
          </a:p>
          <a:p>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26</a:t>
            </a:fld>
            <a:endParaRPr lang="en-US"/>
          </a:p>
        </p:txBody>
      </p:sp>
    </p:spTree>
    <p:extLst>
      <p:ext uri="{BB962C8B-B14F-4D97-AF65-F5344CB8AC3E}">
        <p14:creationId xmlns:p14="http://schemas.microsoft.com/office/powerpoint/2010/main" val="25707933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Discuss </a:t>
            </a:r>
            <a:r>
              <a:rPr lang="en-US" dirty="0" err="1"/>
              <a:t>booleans</a:t>
            </a:r>
            <a:r>
              <a:rPr lang="en-US" dirty="0"/>
              <a:t> and how they're an odd structure in JavaScript.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t>Be sure to mention how the data type has particular nuances that are different from traditional languages and how that can affect comparisons within language constructs such as if statements comparing and object that is simply declared, results to true.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t>Add other examples as needed.</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27</a:t>
            </a:fld>
            <a:endParaRPr lang="en-US"/>
          </a:p>
        </p:txBody>
      </p:sp>
    </p:spTree>
    <p:extLst>
      <p:ext uri="{BB962C8B-B14F-4D97-AF65-F5344CB8AC3E}">
        <p14:creationId xmlns:p14="http://schemas.microsoft.com/office/powerpoint/2010/main" val="20137167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Each values when put into an if</a:t>
            </a:r>
            <a:r>
              <a:rPr lang="en-US" baseline="0" dirty="0" smtClean="0"/>
              <a:t> condition become </a:t>
            </a:r>
            <a:r>
              <a:rPr lang="en-US" baseline="0" dirty="0" err="1" smtClean="0"/>
              <a:t>truthy</a:t>
            </a:r>
            <a:r>
              <a:rPr lang="en-US" baseline="0" dirty="0" smtClean="0"/>
              <a:t> or </a:t>
            </a:r>
            <a:r>
              <a:rPr lang="en-US" baseline="0" dirty="0" err="1" smtClean="0"/>
              <a:t>falsy</a:t>
            </a:r>
            <a:r>
              <a:rPr lang="en-US" baseline="0" dirty="0" smtClean="0"/>
              <a:t>. (</a:t>
            </a:r>
            <a:r>
              <a:rPr lang="en-US" dirty="0" smtClean="0">
                <a:solidFill>
                  <a:schemeClr val="bg1"/>
                </a:solidFill>
              </a:rPr>
              <a:t>All values that are not </a:t>
            </a:r>
            <a:r>
              <a:rPr lang="en-US" dirty="0" err="1" smtClean="0">
                <a:solidFill>
                  <a:schemeClr val="bg1"/>
                </a:solidFill>
              </a:rPr>
              <a:t>falsy</a:t>
            </a:r>
            <a:r>
              <a:rPr lang="en-US" dirty="0" smtClean="0">
                <a:solidFill>
                  <a:schemeClr val="bg1"/>
                </a:solidFill>
              </a:rPr>
              <a:t> are </a:t>
            </a:r>
            <a:r>
              <a:rPr lang="en-US" dirty="0" err="1" smtClean="0">
                <a:solidFill>
                  <a:schemeClr val="bg1"/>
                </a:solidFill>
              </a:rPr>
              <a:t>truthy</a:t>
            </a:r>
            <a:r>
              <a:rPr lang="en-US" dirty="0" smtClean="0">
                <a:solidFill>
                  <a:schemeClr val="bg1"/>
                </a:solidFill>
              </a:rPr>
              <a:t>.</a:t>
            </a:r>
            <a:r>
              <a:rPr lang="en-US" dirty="0" smtClean="0">
                <a:solidFill>
                  <a:schemeClr val="tx1"/>
                </a:solidFill>
              </a:rPr>
              <a:t>-</a:t>
            </a:r>
            <a:r>
              <a:rPr lang="en-US" baseline="0" dirty="0" smtClean="0">
                <a:solidFill>
                  <a:schemeClr val="tx1"/>
                </a:solidFill>
              </a:rPr>
              <a:t> slides later)</a:t>
            </a:r>
            <a:endParaRPr lang="en-US" dirty="0" smtClean="0">
              <a:solidFill>
                <a:schemeClr val="bg1"/>
              </a:solidFill>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28</a:t>
            </a:fld>
            <a:endParaRPr lang="en-US"/>
          </a:p>
        </p:txBody>
      </p:sp>
    </p:spTree>
    <p:extLst>
      <p:ext uri="{BB962C8B-B14F-4D97-AF65-F5344CB8AC3E}">
        <p14:creationId xmlns:p14="http://schemas.microsoft.com/office/powerpoint/2010/main" val="9977319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Ternary operator is a shortcut for if. We'll cover it later.</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29</a:t>
            </a:fld>
            <a:endParaRPr lang="en-US"/>
          </a:p>
        </p:txBody>
      </p:sp>
    </p:spTree>
    <p:extLst>
      <p:ext uri="{BB962C8B-B14F-4D97-AF65-F5344CB8AC3E}">
        <p14:creationId xmlns:p14="http://schemas.microsoft.com/office/powerpoint/2010/main" val="15101601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smtClean="0"/>
              <a:t>Example:</a:t>
            </a:r>
            <a:endParaRPr lang="en-US" dirty="0"/>
          </a:p>
          <a:p>
            <a:pPr marL="628650" lvl="1" indent="-171450">
              <a:buFont typeface="Arial"/>
              <a:buChar char="•"/>
            </a:pPr>
            <a:r>
              <a:rPr lang="en-US" dirty="0"/>
              <a:t>if (' ') { </a:t>
            </a:r>
            <a:r>
              <a:rPr lang="en-US" dirty="0" err="1" smtClean="0"/>
              <a:t>console.log</a:t>
            </a:r>
            <a:r>
              <a:rPr lang="en-US" dirty="0"/>
              <a:t>('???') }  // prints ???</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30</a:t>
            </a:fld>
            <a:endParaRPr lang="en-US"/>
          </a:p>
        </p:txBody>
      </p:sp>
    </p:spTree>
    <p:extLst>
      <p:ext uri="{BB962C8B-B14F-4D97-AF65-F5344CB8AC3E}">
        <p14:creationId xmlns:p14="http://schemas.microsoft.com/office/powerpoint/2010/main" val="25916598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Example</a:t>
            </a:r>
            <a:r>
              <a:rPr lang="en-US" b="0" baseline="0" dirty="0"/>
              <a:t> should print :</a:t>
            </a:r>
          </a:p>
          <a:p>
            <a:pPr marL="457200" lvl="1" indent="0">
              <a:buFont typeface="Arial"/>
              <a:buNone/>
            </a:pPr>
            <a:r>
              <a:rPr lang="en-US" b="0" baseline="0" dirty="0"/>
              <a:t>Microsoft’s Awesome</a:t>
            </a:r>
          </a:p>
          <a:p>
            <a:pPr marL="457200" lvl="1" indent="0">
              <a:buFont typeface="Arial"/>
              <a:buNone/>
            </a:pPr>
            <a:r>
              <a:rPr lang="en-US" b="0" baseline="0" dirty="0"/>
              <a:t>Enjoy the class!</a:t>
            </a:r>
          </a:p>
          <a:p>
            <a:pPr marL="171450" lvl="0" indent="-171450">
              <a:buFont typeface="Arial"/>
              <a:buChar char="•"/>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31</a:t>
            </a:fld>
            <a:endParaRPr lang="en-US"/>
          </a:p>
        </p:txBody>
      </p:sp>
    </p:spTree>
    <p:extLst>
      <p:ext uri="{BB962C8B-B14F-4D97-AF65-F5344CB8AC3E}">
        <p14:creationId xmlns:p14="http://schemas.microsoft.com/office/powerpoint/2010/main" val="4166540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174" indent="0" algn="l">
              <a:buFont typeface="Arial"/>
              <a:buNone/>
            </a:pPr>
            <a:r>
              <a:rPr lang="en-US" altLang="ko-KR" b="1" i="0" dirty="0" smtClean="0"/>
              <a:t>Notes:</a:t>
            </a:r>
          </a:p>
          <a:p>
            <a:pPr marL="174624" indent="-171450" algn="l">
              <a:buFont typeface="Arial"/>
              <a:buChar char="•"/>
            </a:pPr>
            <a:r>
              <a:rPr lang="en-US" altLang="ko-KR" i="0" dirty="0" err="1" smtClean="0"/>
              <a:t>Faster&amp;more</a:t>
            </a:r>
            <a:r>
              <a:rPr lang="en-US" altLang="ko-KR" i="0" dirty="0" smtClean="0"/>
              <a:t> fun development: Expressive, dynamic, interpreted language with loose typing</a:t>
            </a:r>
          </a:p>
          <a:p>
            <a:pPr marL="174624" indent="-171450" algn="l">
              <a:buFont typeface="Arial"/>
              <a:buChar char="•"/>
            </a:pPr>
            <a:r>
              <a:rPr lang="en-US" altLang="ko-KR" i="0" dirty="0" smtClean="0"/>
              <a:t>Code less (DRY-don’t repeat yourself): The most popular run-time with vast ecosystem of libraries</a:t>
            </a:r>
          </a:p>
          <a:p>
            <a:pPr marL="174624" indent="-171450" algn="l">
              <a:buFont typeface="Arial"/>
              <a:buChar char="•"/>
            </a:pPr>
            <a:r>
              <a:rPr lang="en-US" altLang="ko-KR" i="0" dirty="0" smtClean="0"/>
              <a:t>Allows to develop for web: There’s no way to develop for web</a:t>
            </a:r>
            <a:r>
              <a:rPr lang="en-US" altLang="ko-KR" i="0" baseline="0" dirty="0" smtClean="0"/>
              <a:t> without JavaScript or one of the languages which compile to JS</a:t>
            </a:r>
            <a:endParaRPr lang="en-US" altLang="ko-KR" i="0" dirty="0" smtClean="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In addition JavaScript becoming</a:t>
            </a:r>
            <a:r>
              <a:rPr lang="en-US" baseline="0" dirty="0" smtClean="0"/>
              <a:t> more popular on other platforms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baseline="0" dirty="0" smtClean="0"/>
              <a:t>References:</a:t>
            </a:r>
            <a:endParaRPr lang="en-US" b="1" dirty="0" smtClean="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What does “expressive” mean when referring to programming languages?: http://</a:t>
            </a:r>
            <a:r>
              <a:rPr lang="en-US" dirty="0" err="1" smtClean="0"/>
              <a:t>stackoverflow.com</a:t>
            </a:r>
            <a:r>
              <a:rPr lang="en-US" dirty="0" smtClean="0"/>
              <a:t>/questions/638881/what-does-expressive-mean-when-referring-to-programming-languages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4</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32</a:t>
            </a:fld>
            <a:endParaRPr lang="en-US"/>
          </a:p>
        </p:txBody>
      </p:sp>
    </p:spTree>
    <p:extLst>
      <p:ext uri="{BB962C8B-B14F-4D97-AF65-F5344CB8AC3E}">
        <p14:creationId xmlns:p14="http://schemas.microsoft.com/office/powerpoint/2010/main" val="15783499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In JavaScript,</a:t>
            </a:r>
            <a:r>
              <a:rPr lang="en-US" baseline="0" dirty="0" smtClean="0"/>
              <a:t> we can use single or double quotes for object literals. Most often we use single because then we are able to use double quotes for HTML inside of the single quotes.</a:t>
            </a:r>
          </a:p>
          <a:p>
            <a:pPr marL="171450" indent="-171450">
              <a:buFont typeface="Arial"/>
              <a:buChar char="•"/>
            </a:pPr>
            <a:r>
              <a:rPr lang="en-US" baseline="0" dirty="0" smtClean="0"/>
              <a:t>Also, in JavaScript we can drop the quotes (single or double) for the property names (names on the left of the colon). Not in JSON! In JSON we must use double quotes for all names and values!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33</a:t>
            </a:fld>
            <a:endParaRPr lang="en-US"/>
          </a:p>
        </p:txBody>
      </p:sp>
    </p:spTree>
    <p:extLst>
      <p:ext uri="{BB962C8B-B14F-4D97-AF65-F5344CB8AC3E}">
        <p14:creationId xmlns:p14="http://schemas.microsoft.com/office/powerpoint/2010/main" val="7467341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Arrays are list-like objects whose prototypes</a:t>
            </a:r>
            <a:r>
              <a:rPr lang="en-US" baseline="0" dirty="0"/>
              <a:t> h</a:t>
            </a:r>
            <a:r>
              <a:rPr lang="en-US" dirty="0"/>
              <a:t>ave methods to perform traversal and mutation operations.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34</a:t>
            </a:fld>
            <a:endParaRPr lang="en-US"/>
          </a:p>
        </p:txBody>
      </p:sp>
    </p:spTree>
    <p:extLst>
      <p:ext uri="{BB962C8B-B14F-4D97-AF65-F5344CB8AC3E}">
        <p14:creationId xmlns:p14="http://schemas.microsoft.com/office/powerpoint/2010/main" val="34322727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171450" indent="-171450">
              <a:buFont typeface="Arial"/>
              <a:buChar char="•"/>
            </a:pPr>
            <a:r>
              <a:rPr lang="en-US" b="0" dirty="0"/>
              <a:t>Arrays are 0-</a:t>
            </a:r>
            <a:r>
              <a:rPr lang="en-US" b="0" dirty="0" smtClean="0"/>
              <a:t>based</a:t>
            </a:r>
          </a:p>
          <a:p>
            <a:pPr marL="171450" indent="-171450">
              <a:buFont typeface="Arial"/>
              <a:buChar char="•"/>
            </a:pPr>
            <a:r>
              <a:rPr lang="en-US" b="0" dirty="0" smtClean="0"/>
              <a:t>length property is </a:t>
            </a:r>
            <a:r>
              <a:rPr lang="en-US" b="0" dirty="0"/>
              <a:t>the number of </a:t>
            </a:r>
            <a:r>
              <a:rPr lang="en-US" b="0" dirty="0" smtClean="0"/>
              <a:t>elements,</a:t>
            </a:r>
            <a:r>
              <a:rPr lang="en-US" b="0" baseline="0" dirty="0" smtClean="0"/>
              <a:t> hence length is always +1 vs. the last index</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35</a:t>
            </a:fld>
            <a:endParaRPr lang="en-US"/>
          </a:p>
        </p:txBody>
      </p:sp>
    </p:spTree>
    <p:extLst>
      <p:ext uri="{BB962C8B-B14F-4D97-AF65-F5344CB8AC3E}">
        <p14:creationId xmlns:p14="http://schemas.microsoft.com/office/powerpoint/2010/main" val="27609047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References:</a:t>
            </a:r>
          </a:p>
          <a:p>
            <a:pPr marL="171450" indent="-171450">
              <a:buFont typeface="Arial"/>
              <a:buChar char="•"/>
            </a:pPr>
            <a:r>
              <a:rPr lang="en-US" dirty="0" smtClean="0"/>
              <a:t>https://</a:t>
            </a:r>
            <a:r>
              <a:rPr lang="en-US" dirty="0" err="1" smtClean="0"/>
              <a:t>developer.mozilla.org</a:t>
            </a:r>
            <a:r>
              <a:rPr lang="en-US" dirty="0" smtClean="0"/>
              <a:t>/en-US/docs/Web/JavaScript/Reference/</a:t>
            </a:r>
            <a:r>
              <a:rPr lang="en-US" dirty="0" err="1" smtClean="0"/>
              <a:t>Global_Objects</a:t>
            </a:r>
            <a:r>
              <a:rPr lang="en-US" dirty="0" smtClean="0"/>
              <a:t>/Array</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36</a:t>
            </a:fld>
            <a:endParaRPr lang="en-US"/>
          </a:p>
        </p:txBody>
      </p:sp>
    </p:spTree>
    <p:extLst>
      <p:ext uri="{BB962C8B-B14F-4D97-AF65-F5344CB8AC3E}">
        <p14:creationId xmlns:p14="http://schemas.microsoft.com/office/powerpoint/2010/main" val="38135455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37</a:t>
            </a:fld>
            <a:endParaRPr lang="en-US"/>
          </a:p>
        </p:txBody>
      </p:sp>
    </p:spTree>
    <p:extLst>
      <p:ext uri="{BB962C8B-B14F-4D97-AF65-F5344CB8AC3E}">
        <p14:creationId xmlns:p14="http://schemas.microsoft.com/office/powerpoint/2010/main" val="17197185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alpha numeric plus _ and $</a:t>
            </a:r>
          </a:p>
          <a:p>
            <a:pPr marL="171450" indent="-171450">
              <a:buFont typeface="Arial"/>
              <a:buChar char="•"/>
            </a:pPr>
            <a:r>
              <a:rPr lang="en-US" dirty="0"/>
              <a:t>two or four space</a:t>
            </a:r>
          </a:p>
          <a:p>
            <a:pPr marL="171450" indent="-171450">
              <a:buFont typeface="Arial"/>
              <a:buChar char="•"/>
            </a:pPr>
            <a:r>
              <a:rPr lang="en-US" dirty="0"/>
              <a:t>semicolons are optional (discuss auto insertion)</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38</a:t>
            </a:fld>
            <a:endParaRPr lang="en-US"/>
          </a:p>
        </p:txBody>
      </p:sp>
    </p:spTree>
    <p:extLst>
      <p:ext uri="{BB962C8B-B14F-4D97-AF65-F5344CB8AC3E}">
        <p14:creationId xmlns:p14="http://schemas.microsoft.com/office/powerpoint/2010/main" val="32284434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You are</a:t>
            </a:r>
            <a:r>
              <a:rPr lang="en-US" baseline="0" dirty="0" smtClean="0"/>
              <a:t> not allowed to use dashes or start names with a digit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39</a:t>
            </a:fld>
            <a:endParaRPr lang="en-US"/>
          </a:p>
        </p:txBody>
      </p:sp>
    </p:spTree>
    <p:extLst>
      <p:ext uri="{BB962C8B-B14F-4D97-AF65-F5344CB8AC3E}">
        <p14:creationId xmlns:p14="http://schemas.microsoft.com/office/powerpoint/2010/main" val="39782010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Highly recommended resources:</a:t>
            </a:r>
          </a:p>
          <a:p>
            <a:r>
              <a:rPr lang="en-US" dirty="0" smtClean="0"/>
              <a:t>http://</a:t>
            </a:r>
            <a:r>
              <a:rPr lang="en-US" dirty="0" err="1" smtClean="0"/>
              <a:t>eloquentjavascript.net</a:t>
            </a:r>
            <a:r>
              <a:rPr lang="en-US" dirty="0" smtClean="0"/>
              <a:t>/</a:t>
            </a:r>
          </a:p>
          <a:p>
            <a:r>
              <a:rPr lang="en-US" dirty="0" smtClean="0"/>
              <a:t>http://</a:t>
            </a:r>
            <a:r>
              <a:rPr lang="en-US" dirty="0" err="1" smtClean="0"/>
              <a:t>exploringjs.com</a:t>
            </a:r>
            <a:r>
              <a:rPr lang="en-US" dirty="0" smtClean="0"/>
              <a:t>/</a:t>
            </a:r>
          </a:p>
          <a:p>
            <a:r>
              <a:rPr lang="en-US" dirty="0" smtClean="0"/>
              <a:t>https://</a:t>
            </a:r>
            <a:r>
              <a:rPr lang="en-US" dirty="0" err="1" smtClean="0"/>
              <a:t>github.com</a:t>
            </a:r>
            <a:r>
              <a:rPr lang="en-US" dirty="0" smtClean="0"/>
              <a:t>/</a:t>
            </a:r>
            <a:r>
              <a:rPr lang="en-US" dirty="0" err="1" smtClean="0"/>
              <a:t>getify</a:t>
            </a:r>
            <a:r>
              <a:rPr lang="en-US" dirty="0" smtClean="0"/>
              <a:t>/You-</a:t>
            </a:r>
            <a:r>
              <a:rPr lang="en-US" dirty="0" err="1" smtClean="0"/>
              <a:t>Dont</a:t>
            </a:r>
            <a:r>
              <a:rPr lang="en-US" dirty="0" smtClean="0"/>
              <a:t>-Know-JS</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40</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174" indent="0" algn="l">
              <a:buFont typeface="Arial"/>
              <a:buNone/>
            </a:pPr>
            <a:r>
              <a:rPr lang="en-US" altLang="ko-KR" b="1" i="0" dirty="0" smtClean="0"/>
              <a:t>Notes:</a:t>
            </a:r>
          </a:p>
          <a:p>
            <a:pPr marL="174624" indent="-171450" algn="l">
              <a:buFont typeface="Arial"/>
              <a:buChar char="•"/>
            </a:pPr>
            <a:r>
              <a:rPr lang="en-US" altLang="ko-KR" i="0" dirty="0" smtClean="0"/>
              <a:t>Client ==</a:t>
            </a:r>
            <a:r>
              <a:rPr lang="en-US" altLang="ko-KR" i="0" baseline="0" dirty="0" smtClean="0"/>
              <a:t> browser (but could be another server, in this case they use JSON or XML, not JavaScript or HTML/CSS)</a:t>
            </a:r>
          </a:p>
          <a:p>
            <a:pPr marL="174624" indent="-171450" algn="l">
              <a:buFont typeface="Arial"/>
              <a:buChar char="•"/>
            </a:pPr>
            <a:r>
              <a:rPr lang="en-US" altLang="ko-KR" i="0" dirty="0" smtClean="0"/>
              <a:t>JavaScript and browser are the most popular run-time environment</a:t>
            </a:r>
          </a:p>
          <a:p>
            <a:pPr marL="174624" indent="-171450" algn="l">
              <a:buFont typeface="Arial"/>
              <a:buChar char="•"/>
            </a:pPr>
            <a:r>
              <a:rPr lang="en-US" dirty="0" smtClean="0"/>
              <a:t>HTML and</a:t>
            </a:r>
            <a:r>
              <a:rPr lang="en-US" baseline="0" dirty="0" smtClean="0"/>
              <a:t> CSS are structure/data and formatting</a:t>
            </a:r>
          </a:p>
          <a:p>
            <a:pPr marL="174624" indent="-171450" algn="l">
              <a:buFont typeface="Arial"/>
              <a:buChar char="•"/>
            </a:pPr>
            <a:r>
              <a:rPr lang="en-US" baseline="0" dirty="0" smtClean="0"/>
              <a:t>HTTP and other protocols dictate how to communicate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5</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174" indent="0" algn="l">
              <a:buFont typeface="Arial"/>
              <a:buNone/>
            </a:pPr>
            <a:r>
              <a:rPr lang="en-US" altLang="ko-KR" b="1" i="0" dirty="0" smtClean="0"/>
              <a:t>Notes:</a:t>
            </a:r>
          </a:p>
          <a:p>
            <a:pPr marL="174624" indent="-171450" algn="l">
              <a:buFont typeface="Arial"/>
              <a:buChar char="•"/>
            </a:pPr>
            <a:r>
              <a:rPr lang="en-US" altLang="ko-KR" i="0" dirty="0" smtClean="0"/>
              <a:t>Server needs run-time, e.g.,</a:t>
            </a:r>
            <a:r>
              <a:rPr lang="en-US" altLang="ko-KR" i="0" baseline="0" dirty="0" smtClean="0"/>
              <a:t> Ruby, Python, Java, PHP, Node.js (JavaScript platform), CGI, Perl, Go, etc.</a:t>
            </a:r>
          </a:p>
          <a:p>
            <a:pPr marL="174624" indent="-171450" algn="l">
              <a:buFont typeface="Arial"/>
              <a:buChar char="•"/>
            </a:pPr>
            <a:r>
              <a:rPr lang="en-US" i="0" baseline="0" dirty="0" smtClean="0"/>
              <a:t>Web server could be Apache http web server, </a:t>
            </a:r>
            <a:r>
              <a:rPr lang="en-US" i="0" baseline="0" dirty="0" err="1" smtClean="0"/>
              <a:t>nginx</a:t>
            </a:r>
            <a:r>
              <a:rPr lang="en-US" i="0" baseline="0" dirty="0" smtClean="0"/>
              <a:t>, Microsoft server or Node-based server</a:t>
            </a:r>
          </a:p>
          <a:p>
            <a:pPr marL="174624" indent="-171450" algn="l">
              <a:buFont typeface="Arial"/>
              <a:buChar char="•"/>
            </a:pPr>
            <a:r>
              <a:rPr lang="en-US" i="0" baseline="0" dirty="0" smtClean="0"/>
              <a:t>Same protocols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6</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174" indent="0" algn="l">
              <a:buFont typeface="Arial"/>
              <a:buNone/>
            </a:pPr>
            <a:r>
              <a:rPr lang="en-US" altLang="ko-KR" b="1" i="0" dirty="0" smtClean="0"/>
              <a:t>References:</a:t>
            </a:r>
          </a:p>
          <a:p>
            <a:pPr marL="174624" indent="-171450" algn="l">
              <a:buFont typeface="Arial"/>
              <a:buChar char="•"/>
            </a:pPr>
            <a:r>
              <a:rPr lang="en-US" altLang="ko-KR" i="0" dirty="0" smtClean="0"/>
              <a:t>https://www.w3.org/community/</a:t>
            </a:r>
            <a:r>
              <a:rPr lang="en-US" altLang="ko-KR" i="0" dirty="0" err="1" smtClean="0"/>
              <a:t>webed</a:t>
            </a:r>
            <a:r>
              <a:rPr lang="en-US" altLang="ko-KR" i="0" dirty="0" smtClean="0"/>
              <a:t>/wiki/</a:t>
            </a:r>
            <a:r>
              <a:rPr lang="en-US" altLang="ko-KR" i="0" dirty="0" err="1" smtClean="0"/>
              <a:t>A_Short_History_of_JavaScript</a:t>
            </a:r>
            <a:endParaRPr lang="en-US" altLang="ko-KR" i="0" dirty="0" smtClean="0"/>
          </a:p>
          <a:p>
            <a:pPr marL="174624" indent="-171450" algn="l">
              <a:buFont typeface="Arial"/>
              <a:buChar char="•"/>
            </a:pPr>
            <a:r>
              <a:rPr lang="en-US" altLang="ko-KR" i="0" dirty="0" smtClean="0"/>
              <a:t>http://</a:t>
            </a:r>
            <a:r>
              <a:rPr lang="en-US" altLang="ko-KR" i="0" dirty="0" err="1" smtClean="0"/>
              <a:t>speakingjs.com</a:t>
            </a:r>
            <a:r>
              <a:rPr lang="en-US" altLang="ko-KR" i="0" dirty="0" smtClean="0"/>
              <a:t>/es5/ch04.html</a:t>
            </a:r>
            <a:endParaRPr lang="en-US" altLang="ko-KR" i="0"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ES6/ES2015 </a:t>
            </a:r>
            <a:r>
              <a:rPr lang="en-US" dirty="0" err="1" smtClean="0"/>
              <a:t>Cheatsheet</a:t>
            </a:r>
            <a:r>
              <a:rPr lang="en-US" dirty="0" smtClean="0"/>
              <a:t> - </a:t>
            </a:r>
            <a:r>
              <a:rPr lang="en-US" dirty="0" smtClean="0">
                <a:solidFill>
                  <a:schemeClr val="bg1"/>
                </a:solidFill>
              </a:rPr>
              <a:t>main syntax and features of the latest JavaScript</a:t>
            </a:r>
            <a:r>
              <a:rPr lang="en-US" baseline="0" dirty="0" smtClean="0">
                <a:solidFill>
                  <a:schemeClr val="bg1"/>
                </a:solidFill>
              </a:rPr>
              <a:t> standard:</a:t>
            </a:r>
            <a:endParaRPr lang="en-US" dirty="0" smtClean="0">
              <a:solidFill>
                <a:schemeClr val="bg1"/>
              </a:solidFill>
            </a:endParaRP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solidFill>
                  <a:schemeClr val="bg1"/>
                </a:solidFill>
              </a:rPr>
              <a:t>https://</a:t>
            </a:r>
            <a:r>
              <a:rPr lang="en-US" dirty="0" err="1" smtClean="0">
                <a:solidFill>
                  <a:schemeClr val="bg1"/>
                </a:solidFill>
              </a:rPr>
              <a:t>github.com</a:t>
            </a:r>
            <a:r>
              <a:rPr lang="en-US" dirty="0" smtClean="0">
                <a:solidFill>
                  <a:schemeClr val="bg1"/>
                </a:solidFill>
              </a:rPr>
              <a:t>/</a:t>
            </a:r>
            <a:r>
              <a:rPr lang="en-US" dirty="0" err="1" smtClean="0">
                <a:solidFill>
                  <a:schemeClr val="bg1"/>
                </a:solidFill>
              </a:rPr>
              <a:t>azat</a:t>
            </a:r>
            <a:r>
              <a:rPr lang="en-US" dirty="0" smtClean="0">
                <a:solidFill>
                  <a:schemeClr val="bg1"/>
                </a:solidFill>
              </a:rPr>
              <a:t>-co/</a:t>
            </a:r>
            <a:r>
              <a:rPr lang="en-US" dirty="0" err="1" smtClean="0">
                <a:solidFill>
                  <a:schemeClr val="bg1"/>
                </a:solidFill>
              </a:rPr>
              <a:t>cheatsheets</a:t>
            </a:r>
            <a:r>
              <a:rPr lang="en-US" dirty="0" smtClean="0">
                <a:solidFill>
                  <a:schemeClr val="bg1"/>
                </a:solidFill>
              </a:rPr>
              <a:t>/tree/master/es6</a:t>
            </a:r>
          </a:p>
          <a:p>
            <a:pPr marL="174624" indent="-171450" algn="l">
              <a:buFont typeface="Arial"/>
              <a:buChar char="•"/>
            </a:pPr>
            <a:endParaRPr lang="en-US" altLang="ko-KR" i="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7</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Assume</a:t>
            </a:r>
            <a:r>
              <a:rPr lang="en-US" baseline="0" dirty="0" smtClean="0"/>
              <a:t> Computer Science students are not familiar with C, Java or any other programming language or OOP… don’t mention OOP because JavaScript is prototypal and didn’t have classes until 2015’s standard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8</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baseline="0" dirty="0" smtClean="0"/>
              <a:t>Notes:</a:t>
            </a:r>
          </a:p>
          <a:p>
            <a:pPr marL="171450" indent="-171450">
              <a:buFont typeface="Arial"/>
              <a:buChar char="•"/>
            </a:pPr>
            <a:r>
              <a:rPr lang="en-US" baseline="0" dirty="0" smtClean="0"/>
              <a:t>‘${</a:t>
            </a:r>
            <a:r>
              <a:rPr lang="en-US" baseline="0" dirty="0" err="1" smtClean="0"/>
              <a:t>userName</a:t>
            </a:r>
            <a:r>
              <a:rPr lang="en-US" baseline="0" dirty="0" smtClean="0"/>
              <a:t>}’ is ES6 syntax for string interpolation. </a:t>
            </a:r>
          </a:p>
          <a:p>
            <a:pPr marL="171450" indent="-171450">
              <a:buFont typeface="Arial"/>
              <a:buChar char="•"/>
            </a:pPr>
            <a:r>
              <a:rPr lang="en-US" baseline="0" dirty="0" smtClean="0"/>
              <a:t>‘let’ will define a variable</a:t>
            </a:r>
          </a:p>
          <a:p>
            <a:pPr marL="171450" indent="-171450">
              <a:buFont typeface="Arial"/>
              <a:buChar char="•"/>
            </a:pPr>
            <a:r>
              <a:rPr lang="en-US" baseline="0" dirty="0" smtClean="0"/>
              <a:t>‘</a:t>
            </a:r>
            <a:r>
              <a:rPr lang="en-US" baseline="0" dirty="0" err="1" smtClean="0"/>
              <a:t>console.log</a:t>
            </a:r>
            <a:r>
              <a:rPr lang="en-US" baseline="0" dirty="0" smtClean="0"/>
              <a:t>’ will print it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254754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b="0" dirty="0" err="1"/>
              <a:t>ECMA</a:t>
            </a:r>
            <a:r>
              <a:rPr lang="en-US" b="0" baseline="0" dirty="0" err="1"/>
              <a:t>Script</a:t>
            </a:r>
            <a:r>
              <a:rPr lang="en-US" b="0" baseline="0" dirty="0"/>
              <a:t> 6, ES6 is the current standard of JavaScript</a:t>
            </a:r>
            <a:endParaRPr lang="en-US" b="0" dirty="0"/>
          </a:p>
          <a:p>
            <a:pPr marL="171450" indent="-171450">
              <a:buFont typeface="Arial"/>
              <a:buChar char="•"/>
            </a:pPr>
            <a:endParaRPr lang="en-US" b="1" dirty="0"/>
          </a:p>
          <a:p>
            <a:pPr marL="0" indent="0">
              <a:buFont typeface="Arial"/>
              <a:buNone/>
            </a:pPr>
            <a:r>
              <a:rPr lang="en-US" b="1" dirty="0"/>
              <a:t>References:</a:t>
            </a:r>
          </a:p>
          <a:p>
            <a:pPr marL="171450" indent="-171450">
              <a:buFont typeface="Arial"/>
              <a:buChar char="•"/>
            </a:pPr>
            <a:r>
              <a:rPr lang="en-US" dirty="0"/>
              <a:t>For more detail about the</a:t>
            </a:r>
            <a:r>
              <a:rPr lang="en-US" baseline="0" dirty="0"/>
              <a:t> changes made from ES5 to ES6 check out </a:t>
            </a:r>
            <a:r>
              <a:rPr lang="en-US" dirty="0"/>
              <a:t>http://es6-features.org/#Constants</a:t>
            </a:r>
          </a:p>
          <a:p>
            <a:pPr marL="171450" indent="-171450">
              <a:buFont typeface="Arial"/>
              <a:buChar char="•"/>
            </a:pPr>
            <a:r>
              <a:rPr lang="en-US" dirty="0"/>
              <a:t>For</a:t>
            </a:r>
            <a:r>
              <a:rPr lang="en-US" baseline="0" dirty="0"/>
              <a:t> more about how </a:t>
            </a:r>
            <a:r>
              <a:rPr lang="en-US" baseline="0" dirty="0" err="1"/>
              <a:t>ECMAScript</a:t>
            </a:r>
            <a:r>
              <a:rPr lang="en-US" baseline="0" dirty="0"/>
              <a:t> came to be check out https://</a:t>
            </a:r>
            <a:r>
              <a:rPr lang="en-US" baseline="0" dirty="0" err="1"/>
              <a:t>en.wikipedia.org</a:t>
            </a:r>
            <a:r>
              <a:rPr lang="en-US" baseline="0" dirty="0"/>
              <a:t>/wiki/</a:t>
            </a:r>
            <a:r>
              <a:rPr lang="en-US" baseline="0" dirty="0" err="1"/>
              <a:t>ECMAScript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2337704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png"/></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png"/></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6.xml"/><Relationship Id="rId2" Type="http://schemas.openxmlformats.org/officeDocument/2006/relationships/image" Target="../media/image6.jpeg"/></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624443450"/>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74227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5725670"/>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636018550"/>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9500331"/>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305193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776787825"/>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7/4/17</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242084761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75102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2"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597446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960458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7/4/17</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514335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2863394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54538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44255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111116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839251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7130274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3698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220377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2963827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836449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22021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04352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23731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07274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68823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7/4/17</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2111317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3244809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0288441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93909458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2686743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0429116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617113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8566646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651786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825231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96854042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7/4/17</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133146369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99968926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147685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007871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5009338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5502247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0196638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090936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9708372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6439978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9964090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280571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5689575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1862817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998632941"/>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45634497"/>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15853027"/>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2299555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99813654"/>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92916203"/>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77581936"/>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862705615"/>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3953204127"/>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4219893685"/>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2715193086"/>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559595362"/>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90350330"/>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07925516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theme" Target="../theme/theme3.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 Id="rId9" Type="http://schemas.openxmlformats.org/officeDocument/2006/relationships/slideLayout" Target="../slideLayouts/slideLayout51.xml"/><Relationship Id="rId10"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69.xml"/><Relationship Id="rId12" Type="http://schemas.openxmlformats.org/officeDocument/2006/relationships/theme" Target="../theme/theme4.xml"/><Relationship Id="rId1" Type="http://schemas.openxmlformats.org/officeDocument/2006/relationships/slideLayout" Target="../slideLayouts/slideLayout59.xml"/><Relationship Id="rId2" Type="http://schemas.openxmlformats.org/officeDocument/2006/relationships/slideLayout" Target="../slideLayouts/slideLayout60.xml"/><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80.xml"/><Relationship Id="rId12" Type="http://schemas.openxmlformats.org/officeDocument/2006/relationships/slideLayout" Target="../slideLayouts/slideLayout81.xml"/><Relationship Id="rId13" Type="http://schemas.openxmlformats.org/officeDocument/2006/relationships/slideLayout" Target="../slideLayouts/slideLayout82.xml"/><Relationship Id="rId14" Type="http://schemas.openxmlformats.org/officeDocument/2006/relationships/slideLayout" Target="../slideLayouts/slideLayout83.xml"/><Relationship Id="rId15" Type="http://schemas.openxmlformats.org/officeDocument/2006/relationships/slideLayout" Target="../slideLayouts/slideLayout84.xml"/><Relationship Id="rId16" Type="http://schemas.openxmlformats.org/officeDocument/2006/relationships/slideLayout" Target="../slideLayouts/slideLayout85.xml"/><Relationship Id="rId17" Type="http://schemas.openxmlformats.org/officeDocument/2006/relationships/theme" Target="../theme/theme5.xml"/><Relationship Id="rId1" Type="http://schemas.openxmlformats.org/officeDocument/2006/relationships/slideLayout" Target="../slideLayouts/slideLayout70.xml"/><Relationship Id="rId2" Type="http://schemas.openxmlformats.org/officeDocument/2006/relationships/slideLayout" Target="../slideLayouts/slideLayout71.xml"/><Relationship Id="rId3" Type="http://schemas.openxmlformats.org/officeDocument/2006/relationships/slideLayout" Target="../slideLayouts/slideLayout72.xml"/><Relationship Id="rId4" Type="http://schemas.openxmlformats.org/officeDocument/2006/relationships/slideLayout" Target="../slideLayouts/slideLayout73.xml"/><Relationship Id="rId5" Type="http://schemas.openxmlformats.org/officeDocument/2006/relationships/slideLayout" Target="../slideLayouts/slideLayout74.xml"/><Relationship Id="rId6" Type="http://schemas.openxmlformats.org/officeDocument/2006/relationships/slideLayout" Target="../slideLayouts/slideLayout75.xml"/><Relationship Id="rId7" Type="http://schemas.openxmlformats.org/officeDocument/2006/relationships/slideLayout" Target="../slideLayouts/slideLayout76.xml"/><Relationship Id="rId8" Type="http://schemas.openxmlformats.org/officeDocument/2006/relationships/slideLayout" Target="../slideLayouts/slideLayout77.xml"/><Relationship Id="rId9" Type="http://schemas.openxmlformats.org/officeDocument/2006/relationships/slideLayout" Target="../slideLayouts/slideLayout78.xml"/><Relationship Id="rId10" Type="http://schemas.openxmlformats.org/officeDocument/2006/relationships/slideLayout" Target="../slideLayouts/slideLayout7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94.xml"/><Relationship Id="rId20" Type="http://schemas.openxmlformats.org/officeDocument/2006/relationships/slideLayout" Target="../slideLayouts/slideLayout105.xml"/><Relationship Id="rId21" Type="http://schemas.openxmlformats.org/officeDocument/2006/relationships/slideLayout" Target="../slideLayouts/slideLayout106.xml"/><Relationship Id="rId22" Type="http://schemas.openxmlformats.org/officeDocument/2006/relationships/slideLayout" Target="../slideLayouts/slideLayout107.xml"/><Relationship Id="rId23" Type="http://schemas.openxmlformats.org/officeDocument/2006/relationships/slideLayout" Target="../slideLayouts/slideLayout108.xml"/><Relationship Id="rId24" Type="http://schemas.openxmlformats.org/officeDocument/2006/relationships/theme" Target="../theme/theme6.xml"/><Relationship Id="rId10" Type="http://schemas.openxmlformats.org/officeDocument/2006/relationships/slideLayout" Target="../slideLayouts/slideLayout95.xml"/><Relationship Id="rId11" Type="http://schemas.openxmlformats.org/officeDocument/2006/relationships/slideLayout" Target="../slideLayouts/slideLayout96.xml"/><Relationship Id="rId12" Type="http://schemas.openxmlformats.org/officeDocument/2006/relationships/slideLayout" Target="../slideLayouts/slideLayout97.xml"/><Relationship Id="rId13" Type="http://schemas.openxmlformats.org/officeDocument/2006/relationships/slideLayout" Target="../slideLayouts/slideLayout98.xml"/><Relationship Id="rId14" Type="http://schemas.openxmlformats.org/officeDocument/2006/relationships/slideLayout" Target="../slideLayouts/slideLayout99.xml"/><Relationship Id="rId15" Type="http://schemas.openxmlformats.org/officeDocument/2006/relationships/slideLayout" Target="../slideLayouts/slideLayout100.xml"/><Relationship Id="rId16" Type="http://schemas.openxmlformats.org/officeDocument/2006/relationships/slideLayout" Target="../slideLayouts/slideLayout101.xml"/><Relationship Id="rId17" Type="http://schemas.openxmlformats.org/officeDocument/2006/relationships/slideLayout" Target="../slideLayouts/slideLayout102.xml"/><Relationship Id="rId18" Type="http://schemas.openxmlformats.org/officeDocument/2006/relationships/slideLayout" Target="../slideLayouts/slideLayout103.xml"/><Relationship Id="rId19" Type="http://schemas.openxmlformats.org/officeDocument/2006/relationships/slideLayout" Target="../slideLayouts/slideLayout104.xml"/><Relationship Id="rId1" Type="http://schemas.openxmlformats.org/officeDocument/2006/relationships/slideLayout" Target="../slideLayouts/slideLayout86.xml"/><Relationship Id="rId2" Type="http://schemas.openxmlformats.org/officeDocument/2006/relationships/slideLayout" Target="../slideLayouts/slideLayout87.xml"/><Relationship Id="rId3" Type="http://schemas.openxmlformats.org/officeDocument/2006/relationships/slideLayout" Target="../slideLayouts/slideLayout88.xml"/><Relationship Id="rId4" Type="http://schemas.openxmlformats.org/officeDocument/2006/relationships/slideLayout" Target="../slideLayouts/slideLayout89.xml"/><Relationship Id="rId5" Type="http://schemas.openxmlformats.org/officeDocument/2006/relationships/slideLayout" Target="../slideLayouts/slideLayout90.xml"/><Relationship Id="rId6" Type="http://schemas.openxmlformats.org/officeDocument/2006/relationships/slideLayout" Target="../slideLayouts/slideLayout91.xml"/><Relationship Id="rId7" Type="http://schemas.openxmlformats.org/officeDocument/2006/relationships/slideLayout" Target="../slideLayouts/slideLayout92.xml"/><Relationship Id="rId8"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9338997"/>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1861716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8679632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611506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4.xml"/><Relationship Id="rId2" Type="http://schemas.openxmlformats.org/officeDocument/2006/relationships/notesSlide" Target="../notesSlides/notesSlide3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5400" dirty="0"/>
              <a:t>Web Development</a:t>
            </a:r>
          </a:p>
        </p:txBody>
      </p:sp>
      <p:sp>
        <p:nvSpPr>
          <p:cNvPr id="5" name="Subtitle 4"/>
          <p:cNvSpPr>
            <a:spLocks noGrp="1"/>
          </p:cNvSpPr>
          <p:nvPr>
            <p:ph type="subTitle" idx="1"/>
          </p:nvPr>
        </p:nvSpPr>
        <p:spPr/>
        <p:txBody>
          <a:bodyPr>
            <a:noAutofit/>
          </a:bodyPr>
          <a:lstStyle/>
          <a:p>
            <a:r>
              <a:rPr lang="en-US" sz="4000" smtClean="0">
                <a:solidFill>
                  <a:srgbClr val="FFFF00"/>
                </a:solidFill>
              </a:rPr>
              <a:t>Lesson 3:</a:t>
            </a:r>
            <a:endParaRPr lang="en-US" sz="4000" dirty="0">
              <a:solidFill>
                <a:srgbClr val="FFFF00"/>
              </a:solidFill>
            </a:endParaRPr>
          </a:p>
          <a:p>
            <a:r>
              <a:rPr lang="en-US" dirty="0">
                <a:latin typeface="Segoe UI" panose="020B0502040204020203" pitchFamily="34" charset="0"/>
                <a:cs typeface="Segoe UI" panose="020B0502040204020203" pitchFamily="34" charset="0"/>
              </a:rPr>
              <a:t>JavaScript Primer</a:t>
            </a:r>
            <a:endParaRPr lang="en-US" sz="4000" dirty="0">
              <a:solidFill>
                <a:srgbClr val="FFFF00"/>
              </a:solidFill>
            </a:endParaRPr>
          </a:p>
        </p:txBody>
      </p:sp>
    </p:spTree>
    <p:extLst>
      <p:ext uri="{BB962C8B-B14F-4D97-AF65-F5344CB8AC3E}">
        <p14:creationId xmlns:p14="http://schemas.microsoft.com/office/powerpoint/2010/main" val="7959368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a:t>
            </a:r>
            <a:r>
              <a:rPr lang="en-US" dirty="0" smtClean="0"/>
              <a:t>Syntax</a:t>
            </a:r>
            <a:endParaRPr lang="en-US" dirty="0"/>
          </a:p>
        </p:txBody>
      </p:sp>
      <p:sp>
        <p:nvSpPr>
          <p:cNvPr id="3" name="Content Placeholder 2"/>
          <p:cNvSpPr>
            <a:spLocks noGrp="1"/>
          </p:cNvSpPr>
          <p:nvPr>
            <p:ph idx="1"/>
          </p:nvPr>
        </p:nvSpPr>
        <p:spPr>
          <a:xfrm>
            <a:off x="838200" y="1141153"/>
            <a:ext cx="10515600" cy="5246255"/>
          </a:xfrm>
        </p:spPr>
        <p:txBody>
          <a:bodyPr/>
          <a:lstStyle/>
          <a:p>
            <a:r>
              <a:rPr lang="en-US" dirty="0"/>
              <a:t>let </a:t>
            </a:r>
            <a:r>
              <a:rPr lang="en-US" dirty="0" err="1"/>
              <a:t>userName</a:t>
            </a:r>
            <a:r>
              <a:rPr lang="en-US" dirty="0"/>
              <a:t> = </a:t>
            </a:r>
            <a:r>
              <a:rPr lang="en-US" dirty="0" smtClean="0"/>
              <a:t>‘Azat’ // Declare string variable (primitive)</a:t>
            </a:r>
            <a:endParaRPr lang="en-US" dirty="0"/>
          </a:p>
          <a:p>
            <a:r>
              <a:rPr lang="en-US" dirty="0"/>
              <a:t>l</a:t>
            </a:r>
            <a:r>
              <a:rPr lang="en-US" dirty="0" smtClean="0"/>
              <a:t>et balance = 483.23 // Define a number</a:t>
            </a:r>
          </a:p>
          <a:p>
            <a:r>
              <a:rPr lang="en-US" dirty="0" err="1"/>
              <a:t>c</a:t>
            </a:r>
            <a:r>
              <a:rPr lang="en-US" dirty="0" err="1" smtClean="0"/>
              <a:t>onst</a:t>
            </a:r>
            <a:r>
              <a:rPr lang="en-US" dirty="0" smtClean="0"/>
              <a:t> = </a:t>
            </a:r>
            <a:r>
              <a:rPr lang="en-US" dirty="0" err="1" smtClean="0"/>
              <a:t>currencySymbol</a:t>
            </a:r>
            <a:r>
              <a:rPr lang="en-US" dirty="0" smtClean="0"/>
              <a:t> = ‘$’</a:t>
            </a:r>
          </a:p>
          <a:p>
            <a:endParaRPr lang="en-US" dirty="0" smtClean="0"/>
          </a:p>
          <a:p>
            <a:r>
              <a:rPr lang="en-US" dirty="0" err="1" smtClean="0"/>
              <a:t>console.log</a:t>
            </a:r>
            <a:r>
              <a:rPr lang="en-US" dirty="0" smtClean="0"/>
              <a:t>(`Hello ${</a:t>
            </a:r>
            <a:r>
              <a:rPr lang="en-US" dirty="0" err="1" smtClean="0"/>
              <a:t>userName</a:t>
            </a:r>
            <a:r>
              <a:rPr lang="en-US" dirty="0" smtClean="0"/>
              <a:t>}, you have ${</a:t>
            </a:r>
            <a:r>
              <a:rPr lang="en-US" dirty="0" err="1" smtClean="0"/>
              <a:t>currencySymbol</a:t>
            </a:r>
            <a:r>
              <a:rPr lang="en-US" dirty="0" smtClean="0"/>
              <a:t>}${balance}`)  // Output Hello Azat, you have $483.23</a:t>
            </a:r>
          </a:p>
        </p:txBody>
      </p:sp>
    </p:spTree>
    <p:extLst>
      <p:ext uri="{BB962C8B-B14F-4D97-AF65-F5344CB8AC3E}">
        <p14:creationId xmlns:p14="http://schemas.microsoft.com/office/powerpoint/2010/main" val="17817751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a:xfrm>
            <a:off x="845496" y="368413"/>
            <a:ext cx="11151917" cy="620683"/>
          </a:xfrm>
        </p:spPr>
        <p:txBody>
          <a:bodyPr/>
          <a:lstStyle/>
          <a:p>
            <a:r>
              <a:rPr lang="en-US" sz="4400" dirty="0">
                <a:solidFill>
                  <a:srgbClr val="292929"/>
                </a:solidFill>
              </a:rPr>
              <a:t>Primitives</a:t>
            </a:r>
          </a:p>
        </p:txBody>
      </p:sp>
      <p:sp>
        <p:nvSpPr>
          <p:cNvPr id="2" name="Rectangle 1"/>
          <p:cNvSpPr/>
          <p:nvPr/>
        </p:nvSpPr>
        <p:spPr bwMode="auto">
          <a:xfrm>
            <a:off x="0" y="1635380"/>
            <a:ext cx="12192000" cy="1032299"/>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TextBox 2"/>
          <p:cNvSpPr txBox="1"/>
          <p:nvPr/>
        </p:nvSpPr>
        <p:spPr>
          <a:xfrm>
            <a:off x="858050" y="2738504"/>
            <a:ext cx="6001643" cy="3159839"/>
          </a:xfrm>
          <a:prstGeom prst="rect">
            <a:avLst/>
          </a:prstGeom>
          <a:noFill/>
        </p:spPr>
        <p:txBody>
          <a:bodyPr wrap="none" lIns="0" tIns="0" rIns="0" bIns="0" rtlCol="0">
            <a:spAutoFit/>
          </a:bodyPr>
          <a:lstStyle/>
          <a:p>
            <a:pPr marL="457200" indent="-457200">
              <a:lnSpc>
                <a:spcPct val="90000"/>
              </a:lnSpc>
              <a:spcBef>
                <a:spcPct val="20000"/>
              </a:spcBef>
              <a:buSzPct val="80000"/>
              <a:buFont typeface="Wingdings" charset="2"/>
              <a:buChar char="§"/>
            </a:pPr>
            <a:r>
              <a:rPr lang="en-US" sz="3200" dirty="0"/>
              <a:t>String</a:t>
            </a:r>
          </a:p>
          <a:p>
            <a:pPr marL="457200" indent="-457200">
              <a:lnSpc>
                <a:spcPct val="90000"/>
              </a:lnSpc>
              <a:spcBef>
                <a:spcPct val="20000"/>
              </a:spcBef>
              <a:buSzPct val="80000"/>
              <a:buFont typeface="Wingdings" charset="2"/>
              <a:buChar char="§"/>
            </a:pPr>
            <a:r>
              <a:rPr lang="en-US" sz="3200" dirty="0"/>
              <a:t>Number</a:t>
            </a:r>
          </a:p>
          <a:p>
            <a:pPr marL="457200" indent="-457200">
              <a:lnSpc>
                <a:spcPct val="90000"/>
              </a:lnSpc>
              <a:spcBef>
                <a:spcPct val="20000"/>
              </a:spcBef>
              <a:buSzPct val="80000"/>
              <a:buFont typeface="Wingdings" charset="2"/>
              <a:buChar char="§"/>
            </a:pPr>
            <a:r>
              <a:rPr lang="en-US" sz="3200" dirty="0"/>
              <a:t>Boolean</a:t>
            </a:r>
          </a:p>
          <a:p>
            <a:pPr marL="457200" indent="-457200">
              <a:lnSpc>
                <a:spcPct val="90000"/>
              </a:lnSpc>
              <a:spcBef>
                <a:spcPct val="20000"/>
              </a:spcBef>
              <a:buSzPct val="80000"/>
              <a:buFont typeface="Wingdings" charset="2"/>
              <a:buChar char="§"/>
            </a:pPr>
            <a:r>
              <a:rPr lang="en-US" sz="3200" dirty="0"/>
              <a:t>Null</a:t>
            </a:r>
          </a:p>
          <a:p>
            <a:pPr marL="457200" indent="-457200">
              <a:lnSpc>
                <a:spcPct val="90000"/>
              </a:lnSpc>
              <a:spcBef>
                <a:spcPct val="20000"/>
              </a:spcBef>
              <a:buSzPct val="80000"/>
              <a:buFont typeface="Wingdings" charset="2"/>
              <a:buChar char="§"/>
            </a:pPr>
            <a:r>
              <a:rPr lang="en-US" sz="3200" dirty="0"/>
              <a:t>Undefined</a:t>
            </a:r>
          </a:p>
          <a:p>
            <a:pPr marL="457200" indent="-457200">
              <a:lnSpc>
                <a:spcPct val="90000"/>
              </a:lnSpc>
              <a:spcBef>
                <a:spcPct val="20000"/>
              </a:spcBef>
              <a:buSzPct val="80000"/>
              <a:buFont typeface="Wingdings" charset="2"/>
              <a:buChar char="§"/>
            </a:pPr>
            <a:r>
              <a:rPr lang="en-US" sz="3200" dirty="0"/>
              <a:t>symbol (new in </a:t>
            </a:r>
            <a:r>
              <a:rPr lang="en-US" sz="3200" dirty="0" err="1"/>
              <a:t>ECMAScript</a:t>
            </a:r>
            <a:r>
              <a:rPr lang="en-US" sz="3200" dirty="0"/>
              <a:t> 6)</a:t>
            </a:r>
          </a:p>
        </p:txBody>
      </p:sp>
      <p:sp>
        <p:nvSpPr>
          <p:cNvPr id="4" name="TextBox 3"/>
          <p:cNvSpPr txBox="1"/>
          <p:nvPr/>
        </p:nvSpPr>
        <p:spPr>
          <a:xfrm>
            <a:off x="852714" y="1925826"/>
            <a:ext cx="8545286" cy="451406"/>
          </a:xfrm>
          <a:prstGeom prst="rect">
            <a:avLst/>
          </a:prstGeom>
          <a:noFill/>
        </p:spPr>
        <p:txBody>
          <a:bodyPr wrap="square" lIns="0" tIns="0" rIns="0" bIns="0" rtlCol="0">
            <a:spAutoFit/>
          </a:bodyPr>
          <a:lstStyle/>
          <a:p>
            <a:pPr>
              <a:lnSpc>
                <a:spcPct val="90000"/>
              </a:lnSpc>
              <a:spcBef>
                <a:spcPct val="20000"/>
              </a:spcBef>
              <a:buSzPct val="80000"/>
            </a:pPr>
            <a:r>
              <a:rPr lang="en-US" sz="3200" dirty="0">
                <a:solidFill>
                  <a:schemeClr val="bg1"/>
                </a:solidFill>
              </a:rPr>
              <a:t>In JavaScript, there are 6 primitive data types:</a:t>
            </a:r>
          </a:p>
        </p:txBody>
      </p:sp>
    </p:spTree>
    <p:extLst>
      <p:ext uri="{BB962C8B-B14F-4D97-AF65-F5344CB8AC3E}">
        <p14:creationId xmlns:p14="http://schemas.microsoft.com/office/powerpoint/2010/main" val="116835059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4400" dirty="0">
                <a:solidFill>
                  <a:srgbClr val="292929"/>
                </a:solidFill>
              </a:rPr>
              <a:t>Mutable vs. Immutable</a:t>
            </a:r>
          </a:p>
        </p:txBody>
      </p:sp>
      <p:grpSp>
        <p:nvGrpSpPr>
          <p:cNvPr id="4" name="Group 3"/>
          <p:cNvGrpSpPr/>
          <p:nvPr/>
        </p:nvGrpSpPr>
        <p:grpSpPr>
          <a:xfrm>
            <a:off x="0" y="1521907"/>
            <a:ext cx="12192000" cy="1229360"/>
            <a:chOff x="0" y="1284941"/>
            <a:chExt cx="12192000" cy="1016000"/>
          </a:xfrm>
        </p:grpSpPr>
        <p:sp>
          <p:nvSpPr>
            <p:cNvPr id="3" name="Rectangle 2"/>
            <p:cNvSpPr/>
            <p:nvPr/>
          </p:nvSpPr>
          <p:spPr bwMode="auto">
            <a:xfrm>
              <a:off x="0" y="1284941"/>
              <a:ext cx="12192000" cy="1016000"/>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extBox 1"/>
            <p:cNvSpPr txBox="1"/>
            <p:nvPr/>
          </p:nvSpPr>
          <p:spPr>
            <a:xfrm>
              <a:off x="881529" y="1568824"/>
              <a:ext cx="8741701" cy="356105"/>
            </a:xfrm>
            <a:prstGeom prst="rect">
              <a:avLst/>
            </a:prstGeom>
            <a:noFill/>
          </p:spPr>
          <p:txBody>
            <a:bodyPr wrap="none" lIns="0" tIns="0" rIns="0" bIns="0" rtlCol="0">
              <a:spAutoFit/>
            </a:bodyPr>
            <a:lstStyle/>
            <a:p>
              <a:pPr lvl="0"/>
              <a:r>
                <a:rPr lang="en-US" sz="2800" dirty="0">
                  <a:solidFill>
                    <a:srgbClr val="FFFFFF"/>
                  </a:solidFill>
                  <a:latin typeface="Segoe UI"/>
                  <a:cs typeface="Segoe UI"/>
                </a:rPr>
                <a:t>All primitive values are immutable (cannot be changed)</a:t>
              </a:r>
            </a:p>
          </p:txBody>
        </p:sp>
      </p:grpSp>
    </p:spTree>
    <p:extLst>
      <p:ext uri="{BB962C8B-B14F-4D97-AF65-F5344CB8AC3E}">
        <p14:creationId xmlns:p14="http://schemas.microsoft.com/office/powerpoint/2010/main" val="8334946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838200" y="3287059"/>
            <a:ext cx="10515600" cy="2889904"/>
          </a:xfrm>
        </p:spPr>
        <p:txBody>
          <a:bodyPr/>
          <a:lstStyle/>
          <a:p>
            <a:pPr marL="573088" indent="-457200">
              <a:buFont typeface="Wingdings" charset="2"/>
              <a:buChar char="§"/>
            </a:pPr>
            <a:r>
              <a:rPr lang="en-US" dirty="0"/>
              <a:t>String for the string primitive</a:t>
            </a:r>
          </a:p>
          <a:p>
            <a:pPr marL="573088" indent="-457200">
              <a:buFont typeface="Wingdings" charset="2"/>
              <a:buChar char="§"/>
            </a:pPr>
            <a:r>
              <a:rPr lang="en-US" dirty="0"/>
              <a:t>Number for the number primitive</a:t>
            </a:r>
          </a:p>
          <a:p>
            <a:pPr marL="573088" indent="-457200">
              <a:buFont typeface="Wingdings" charset="2"/>
              <a:buChar char="§"/>
            </a:pPr>
            <a:r>
              <a:rPr lang="en-US" dirty="0"/>
              <a:t>Boolean for the Boolean primitive</a:t>
            </a:r>
          </a:p>
          <a:p>
            <a:pPr marL="573088" indent="-457200">
              <a:buFont typeface="Wingdings" charset="2"/>
              <a:buChar char="§"/>
            </a:pPr>
            <a:r>
              <a:rPr lang="en-US" dirty="0"/>
              <a:t>Symbol for the Symbol primitive (ES6)</a:t>
            </a:r>
          </a:p>
          <a:p>
            <a:endParaRPr lang="en-US" dirty="0"/>
          </a:p>
        </p:txBody>
      </p:sp>
      <p:grpSp>
        <p:nvGrpSpPr>
          <p:cNvPr id="3" name="Group 10"/>
          <p:cNvGrpSpPr/>
          <p:nvPr/>
        </p:nvGrpSpPr>
        <p:grpSpPr>
          <a:xfrm>
            <a:off x="0" y="1615975"/>
            <a:ext cx="12191999" cy="1311550"/>
            <a:chOff x="1031792" y="1035984"/>
            <a:chExt cx="9998962" cy="842684"/>
          </a:xfrm>
        </p:grpSpPr>
        <p:sp>
          <p:nvSpPr>
            <p:cNvPr id="12" name="Rectangle 11"/>
            <p:cNvSpPr/>
            <p:nvPr/>
          </p:nvSpPr>
          <p:spPr>
            <a:xfrm>
              <a:off x="1031792" y="1035984"/>
              <a:ext cx="9998962" cy="842684"/>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3" name="Content Placeholder 2"/>
            <p:cNvSpPr txBox="1">
              <a:spLocks/>
            </p:cNvSpPr>
            <p:nvPr/>
          </p:nvSpPr>
          <p:spPr>
            <a:xfrm>
              <a:off x="1555277" y="1118211"/>
              <a:ext cx="9295782" cy="648164"/>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5888" algn="l"/>
              <a:r>
                <a:rPr lang="en-US" i="0" dirty="0"/>
                <a:t>Except for </a:t>
              </a:r>
              <a:r>
                <a:rPr lang="en-US" i="0" dirty="0" smtClean="0"/>
                <a:t>null </a:t>
              </a:r>
              <a:r>
                <a:rPr lang="en-US" i="0" dirty="0"/>
                <a:t>and </a:t>
              </a:r>
              <a:r>
                <a:rPr lang="en-US" i="0" dirty="0" smtClean="0"/>
                <a:t>undefined, </a:t>
              </a:r>
              <a:r>
                <a:rPr lang="en-US" i="0" dirty="0"/>
                <a:t>all primitive values have object equivalents that wrap around the primitive values:</a:t>
              </a:r>
            </a:p>
          </p:txBody>
        </p:sp>
      </p:grpSp>
      <p:sp>
        <p:nvSpPr>
          <p:cNvPr id="6" name="Title 5"/>
          <p:cNvSpPr>
            <a:spLocks noGrp="1"/>
          </p:cNvSpPr>
          <p:nvPr>
            <p:ph type="title"/>
          </p:nvPr>
        </p:nvSpPr>
        <p:spPr/>
        <p:txBody>
          <a:bodyPr/>
          <a:lstStyle/>
          <a:p>
            <a:r>
              <a:rPr lang="en-US" dirty="0"/>
              <a:t>Wrappers for Primitives</a:t>
            </a:r>
          </a:p>
        </p:txBody>
      </p:sp>
    </p:spTree>
    <p:extLst>
      <p:ext uri="{BB962C8B-B14F-4D97-AF65-F5344CB8AC3E}">
        <p14:creationId xmlns:p14="http://schemas.microsoft.com/office/powerpoint/2010/main" val="26791621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Group 3"/>
          <p:cNvGrpSpPr/>
          <p:nvPr/>
        </p:nvGrpSpPr>
        <p:grpSpPr>
          <a:xfrm>
            <a:off x="0" y="1540243"/>
            <a:ext cx="12191999" cy="896287"/>
            <a:chOff x="1031792" y="1035984"/>
            <a:chExt cx="9998962" cy="832911"/>
          </a:xfrm>
        </p:grpSpPr>
        <p:sp>
          <p:nvSpPr>
            <p:cNvPr id="5" name="Rectangle 4"/>
            <p:cNvSpPr/>
            <p:nvPr/>
          </p:nvSpPr>
          <p:spPr>
            <a:xfrm>
              <a:off x="1031792" y="1035984"/>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1555277" y="1118211"/>
              <a:ext cx="9295782" cy="648164"/>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5888" algn="l"/>
              <a:r>
                <a:rPr lang="en-US" i="0" dirty="0"/>
                <a:t>Everything that is not a primitive is an object</a:t>
              </a:r>
            </a:p>
          </p:txBody>
        </p:sp>
      </p:grpSp>
      <p:sp>
        <p:nvSpPr>
          <p:cNvPr id="12" name="Title 1"/>
          <p:cNvSpPr txBox="1">
            <a:spLocks/>
          </p:cNvSpPr>
          <p:nvPr/>
        </p:nvSpPr>
        <p:spPr>
          <a:xfrm>
            <a:off x="845496" y="368413"/>
            <a:ext cx="11151917" cy="620683"/>
          </a:xfrm>
          <a:prstGeom prst="rect">
            <a:avLst/>
          </a:prstGeom>
        </p:spPr>
        <p:txBody>
          <a:bodyPr vert="horz" wrap="square" lIns="0" tIns="0" rIns="0" bIns="0" rtlCol="0" anchor="t">
            <a:spAutoFit/>
          </a:bodyPr>
          <a:lst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z="4400" dirty="0">
                <a:solidFill>
                  <a:srgbClr val="292929"/>
                </a:solidFill>
              </a:rPr>
              <a:t>Objects Everywhere!</a:t>
            </a:r>
          </a:p>
        </p:txBody>
      </p:sp>
      <p:sp>
        <p:nvSpPr>
          <p:cNvPr id="3" name="TextBox 2"/>
          <p:cNvSpPr txBox="1"/>
          <p:nvPr/>
        </p:nvSpPr>
        <p:spPr>
          <a:xfrm>
            <a:off x="900392" y="3212353"/>
            <a:ext cx="8452784" cy="2076466"/>
          </a:xfrm>
          <a:prstGeom prst="rect">
            <a:avLst/>
          </a:prstGeom>
          <a:noFill/>
        </p:spPr>
        <p:txBody>
          <a:bodyPr wrap="square" lIns="0" tIns="0" rIns="0" bIns="0" rtlCol="0">
            <a:spAutoFit/>
          </a:bodyPr>
          <a:lstStyle/>
          <a:p>
            <a:pPr marL="460375" indent="-460375">
              <a:lnSpc>
                <a:spcPct val="90000"/>
              </a:lnSpc>
              <a:spcBef>
                <a:spcPct val="20000"/>
              </a:spcBef>
              <a:buSzPct val="80000"/>
              <a:buFont typeface="Wingdings" charset="2"/>
              <a:buChar char="§"/>
            </a:pPr>
            <a:r>
              <a:rPr lang="en-US" sz="3200" dirty="0"/>
              <a:t>Object</a:t>
            </a:r>
          </a:p>
          <a:p>
            <a:pPr marL="460375" indent="-460375">
              <a:lnSpc>
                <a:spcPct val="90000"/>
              </a:lnSpc>
              <a:spcBef>
                <a:spcPct val="20000"/>
              </a:spcBef>
              <a:buSzPct val="80000"/>
              <a:buFont typeface="Wingdings" charset="2"/>
              <a:buChar char="§"/>
            </a:pPr>
            <a:r>
              <a:rPr lang="en-US" sz="3200" dirty="0"/>
              <a:t>Array</a:t>
            </a:r>
          </a:p>
          <a:p>
            <a:pPr marL="460375" indent="-460375">
              <a:lnSpc>
                <a:spcPct val="90000"/>
              </a:lnSpc>
              <a:spcBef>
                <a:spcPct val="20000"/>
              </a:spcBef>
              <a:buSzPct val="80000"/>
              <a:buFont typeface="Wingdings" charset="2"/>
              <a:buChar char="§"/>
            </a:pPr>
            <a:r>
              <a:rPr lang="en-US" sz="3200" dirty="0"/>
              <a:t>Function</a:t>
            </a:r>
          </a:p>
          <a:p>
            <a:pPr marL="460375" indent="-460375">
              <a:lnSpc>
                <a:spcPct val="90000"/>
              </a:lnSpc>
              <a:spcBef>
                <a:spcPct val="20000"/>
              </a:spcBef>
              <a:buSzPct val="80000"/>
              <a:buFont typeface="Wingdings" charset="2"/>
              <a:buChar char="§"/>
            </a:pPr>
            <a:r>
              <a:rPr lang="en-US" sz="3200" dirty="0"/>
              <a:t>Date</a:t>
            </a:r>
          </a:p>
        </p:txBody>
      </p:sp>
    </p:spTree>
    <p:extLst>
      <p:ext uri="{BB962C8B-B14F-4D97-AF65-F5344CB8AC3E}">
        <p14:creationId xmlns:p14="http://schemas.microsoft.com/office/powerpoint/2010/main" val="4080593767"/>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a:t>
            </a:r>
            <a:r>
              <a:rPr lang="en-US" dirty="0" smtClean="0"/>
              <a:t>Syntax</a:t>
            </a:r>
            <a:endParaRPr lang="en-US" dirty="0"/>
          </a:p>
        </p:txBody>
      </p:sp>
      <p:sp>
        <p:nvSpPr>
          <p:cNvPr id="3" name="Content Placeholder 2"/>
          <p:cNvSpPr>
            <a:spLocks noGrp="1"/>
          </p:cNvSpPr>
          <p:nvPr>
            <p:ph idx="1"/>
          </p:nvPr>
        </p:nvSpPr>
        <p:spPr>
          <a:xfrm>
            <a:off x="838200" y="1141153"/>
            <a:ext cx="10515600" cy="5246255"/>
          </a:xfrm>
        </p:spPr>
        <p:txBody>
          <a:bodyPr/>
          <a:lstStyle/>
          <a:p>
            <a:r>
              <a:rPr lang="en-US" dirty="0"/>
              <a:t>let </a:t>
            </a:r>
            <a:r>
              <a:rPr lang="en-US" dirty="0" err="1"/>
              <a:t>userName</a:t>
            </a:r>
            <a:r>
              <a:rPr lang="en-US" dirty="0"/>
              <a:t> = '</a:t>
            </a:r>
            <a:r>
              <a:rPr lang="en-US" dirty="0" smtClean="0"/>
              <a:t>azat’ // Declare string variable (primitive)</a:t>
            </a:r>
            <a:endParaRPr lang="en-US" dirty="0"/>
          </a:p>
          <a:p>
            <a:r>
              <a:rPr lang="en-US" dirty="0" err="1"/>
              <a:t>userName</a:t>
            </a:r>
            <a:r>
              <a:rPr lang="en-US" dirty="0"/>
              <a:t> = </a:t>
            </a:r>
            <a:r>
              <a:rPr lang="en-US" dirty="0" err="1"/>
              <a:t>userName</a:t>
            </a:r>
            <a:r>
              <a:rPr lang="en-US" dirty="0"/>
              <a:t>[0].</a:t>
            </a:r>
            <a:r>
              <a:rPr lang="en-US" dirty="0" err="1"/>
              <a:t>toUpperCase</a:t>
            </a:r>
            <a:r>
              <a:rPr lang="en-US" dirty="0"/>
              <a:t>() + </a:t>
            </a:r>
            <a:r>
              <a:rPr lang="en-US" dirty="0" err="1"/>
              <a:t>userName.slice</a:t>
            </a:r>
            <a:r>
              <a:rPr lang="en-US" dirty="0"/>
              <a:t>(1</a:t>
            </a:r>
            <a:r>
              <a:rPr lang="en-US" dirty="0" smtClean="0"/>
              <a:t>) // Capitalize first char</a:t>
            </a:r>
            <a:endParaRPr lang="en-US" dirty="0"/>
          </a:p>
          <a:p>
            <a:r>
              <a:rPr lang="en-US" dirty="0" err="1"/>
              <a:t>console.log</a:t>
            </a:r>
            <a:r>
              <a:rPr lang="en-US" dirty="0"/>
              <a:t>(`Hello ${</a:t>
            </a:r>
            <a:r>
              <a:rPr lang="en-US" dirty="0" err="1"/>
              <a:t>userName</a:t>
            </a:r>
            <a:r>
              <a:rPr lang="en-US" dirty="0"/>
              <a:t>}`</a:t>
            </a:r>
            <a:r>
              <a:rPr lang="en-US" dirty="0" smtClean="0"/>
              <a:t>)  // Output Hello Azat</a:t>
            </a:r>
          </a:p>
        </p:txBody>
      </p:sp>
    </p:spTree>
    <p:extLst>
      <p:ext uri="{BB962C8B-B14F-4D97-AF65-F5344CB8AC3E}">
        <p14:creationId xmlns:p14="http://schemas.microsoft.com/office/powerpoint/2010/main" val="8749316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a:t>
            </a:r>
            <a:r>
              <a:rPr lang="en-US" dirty="0" smtClean="0"/>
              <a:t>Async Syntax</a:t>
            </a:r>
            <a:endParaRPr lang="en-US" dirty="0"/>
          </a:p>
        </p:txBody>
      </p:sp>
      <p:sp>
        <p:nvSpPr>
          <p:cNvPr id="3" name="Content Placeholder 2"/>
          <p:cNvSpPr>
            <a:spLocks noGrp="1"/>
          </p:cNvSpPr>
          <p:nvPr>
            <p:ph idx="1"/>
          </p:nvPr>
        </p:nvSpPr>
        <p:spPr>
          <a:xfrm>
            <a:off x="838200" y="1141153"/>
            <a:ext cx="10515600" cy="5246255"/>
          </a:xfrm>
        </p:spPr>
        <p:txBody>
          <a:bodyPr/>
          <a:lstStyle/>
          <a:p>
            <a:r>
              <a:rPr lang="en-US" dirty="0" smtClean="0"/>
              <a:t>let a = 1  // Declare number variable with value 1</a:t>
            </a:r>
          </a:p>
          <a:p>
            <a:r>
              <a:rPr lang="en-US" dirty="0"/>
              <a:t>l</a:t>
            </a:r>
            <a:r>
              <a:rPr lang="en-US" dirty="0" smtClean="0"/>
              <a:t>et b = a*2  // Declare another number variable</a:t>
            </a:r>
          </a:p>
          <a:p>
            <a:r>
              <a:rPr lang="en-US" dirty="0" err="1"/>
              <a:t>c</a:t>
            </a:r>
            <a:r>
              <a:rPr lang="en-US" dirty="0" err="1" smtClean="0"/>
              <a:t>onsole.log</a:t>
            </a:r>
            <a:r>
              <a:rPr lang="en-US" dirty="0" smtClean="0"/>
              <a:t>(b)</a:t>
            </a:r>
          </a:p>
          <a:p>
            <a:r>
              <a:rPr lang="en-US" dirty="0"/>
              <a:t>i</a:t>
            </a:r>
            <a:r>
              <a:rPr lang="en-US" dirty="0" smtClean="0"/>
              <a:t>f (b % 2 == 0) {  // Perform mod operation (remainder of division)</a:t>
            </a:r>
          </a:p>
          <a:p>
            <a:r>
              <a:rPr lang="en-US" dirty="0"/>
              <a:t> </a:t>
            </a:r>
            <a:r>
              <a:rPr lang="en-US" dirty="0" smtClean="0"/>
              <a:t> </a:t>
            </a:r>
            <a:r>
              <a:rPr lang="en-US" dirty="0" err="1" smtClean="0"/>
              <a:t>console.log</a:t>
            </a:r>
            <a:r>
              <a:rPr lang="en-US" dirty="0" smtClean="0"/>
              <a:t>(`${b} is an odd</a:t>
            </a:r>
            <a:r>
              <a:rPr lang="en-US" dirty="0"/>
              <a:t> </a:t>
            </a:r>
            <a:r>
              <a:rPr lang="en-US" dirty="0" smtClean="0"/>
              <a:t>number`)  // Print results</a:t>
            </a:r>
          </a:p>
          <a:p>
            <a:r>
              <a:rPr lang="en-US" dirty="0" smtClean="0"/>
              <a:t>} else {</a:t>
            </a:r>
          </a:p>
          <a:p>
            <a:r>
              <a:rPr lang="en-US" dirty="0"/>
              <a:t> </a:t>
            </a:r>
            <a:r>
              <a:rPr lang="en-US" dirty="0" smtClean="0"/>
              <a:t> </a:t>
            </a:r>
            <a:r>
              <a:rPr lang="en-US" dirty="0" err="1" smtClean="0"/>
              <a:t>console.log</a:t>
            </a:r>
            <a:r>
              <a:rPr lang="en-US" dirty="0"/>
              <a:t>(`${b} is </a:t>
            </a:r>
            <a:r>
              <a:rPr lang="en-US" dirty="0" smtClean="0"/>
              <a:t>an even number`)</a:t>
            </a:r>
          </a:p>
          <a:p>
            <a:r>
              <a:rPr lang="en-US" dirty="0"/>
              <a:t>}</a:t>
            </a:r>
            <a:endParaRPr lang="en-US" dirty="0" smtClean="0"/>
          </a:p>
          <a:p>
            <a:endParaRPr lang="en-US" dirty="0"/>
          </a:p>
        </p:txBody>
      </p:sp>
    </p:spTree>
    <p:extLst>
      <p:ext uri="{BB962C8B-B14F-4D97-AF65-F5344CB8AC3E}">
        <p14:creationId xmlns:p14="http://schemas.microsoft.com/office/powerpoint/2010/main" val="23827433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Creating Functions</a:t>
            </a:r>
          </a:p>
        </p:txBody>
      </p:sp>
      <p:sp>
        <p:nvSpPr>
          <p:cNvPr id="12" name="Content Placeholder 11"/>
          <p:cNvSpPr>
            <a:spLocks noGrp="1"/>
          </p:cNvSpPr>
          <p:nvPr>
            <p:ph idx="1"/>
          </p:nvPr>
        </p:nvSpPr>
        <p:spPr>
          <a:xfrm>
            <a:off x="838200" y="1141153"/>
            <a:ext cx="10515600" cy="5246255"/>
          </a:xfrm>
        </p:spPr>
        <p:txBody>
          <a:bodyPr/>
          <a:lstStyle/>
          <a:p>
            <a:r>
              <a:rPr lang="en-US" dirty="0" err="1">
                <a:solidFill>
                  <a:srgbClr val="292929"/>
                </a:solidFill>
              </a:rPr>
              <a:t>var</a:t>
            </a:r>
            <a:r>
              <a:rPr lang="en-US" dirty="0">
                <a:solidFill>
                  <a:srgbClr val="292929"/>
                </a:solidFill>
              </a:rPr>
              <a:t> f = function(</a:t>
            </a:r>
            <a:r>
              <a:rPr lang="en-US" dirty="0" err="1">
                <a:solidFill>
                  <a:srgbClr val="292929"/>
                </a:solidFill>
              </a:rPr>
              <a:t>str</a:t>
            </a:r>
            <a:r>
              <a:rPr lang="en-US" dirty="0">
                <a:solidFill>
                  <a:srgbClr val="292929"/>
                </a:solidFill>
              </a:rPr>
              <a:t>, </a:t>
            </a:r>
            <a:r>
              <a:rPr lang="en-US" dirty="0" err="1">
                <a:solidFill>
                  <a:srgbClr val="292929"/>
                </a:solidFill>
              </a:rPr>
              <a:t>int</a:t>
            </a:r>
            <a:r>
              <a:rPr lang="en-US" dirty="0">
                <a:solidFill>
                  <a:srgbClr val="292929"/>
                </a:solidFill>
              </a:rPr>
              <a:t>, </a:t>
            </a:r>
            <a:r>
              <a:rPr lang="en-US" dirty="0" err="1">
                <a:solidFill>
                  <a:srgbClr val="292929"/>
                </a:solidFill>
              </a:rPr>
              <a:t>arr</a:t>
            </a:r>
            <a:r>
              <a:rPr lang="en-US" dirty="0">
                <a:solidFill>
                  <a:srgbClr val="292929"/>
                </a:solidFill>
              </a:rPr>
              <a:t>) { // string, </a:t>
            </a:r>
            <a:r>
              <a:rPr lang="en-US" dirty="0" err="1">
                <a:solidFill>
                  <a:srgbClr val="292929"/>
                </a:solidFill>
              </a:rPr>
              <a:t>int</a:t>
            </a:r>
            <a:r>
              <a:rPr lang="en-US" dirty="0">
                <a:solidFill>
                  <a:srgbClr val="292929"/>
                </a:solidFill>
              </a:rPr>
              <a:t> or array</a:t>
            </a:r>
          </a:p>
          <a:p>
            <a:r>
              <a:rPr lang="en-US" dirty="0">
                <a:solidFill>
                  <a:srgbClr val="292929"/>
                </a:solidFill>
              </a:rPr>
              <a:t>  return false; // returning a</a:t>
            </a:r>
          </a:p>
          <a:p>
            <a:r>
              <a:rPr lang="en-US" dirty="0">
                <a:solidFill>
                  <a:srgbClr val="292929"/>
                </a:solidFill>
              </a:rPr>
              <a:t>}</a:t>
            </a:r>
          </a:p>
          <a:p>
            <a:endParaRPr lang="en-US" dirty="0">
              <a:solidFill>
                <a:srgbClr val="292929"/>
              </a:solidFill>
            </a:endParaRPr>
          </a:p>
          <a:p>
            <a:r>
              <a:rPr lang="en-US" dirty="0">
                <a:solidFill>
                  <a:srgbClr val="292929"/>
                </a:solidFill>
              </a:rPr>
              <a:t>function f() { // hoisted function</a:t>
            </a:r>
          </a:p>
          <a:p>
            <a:r>
              <a:rPr lang="en-US" dirty="0">
                <a:solidFill>
                  <a:srgbClr val="292929"/>
                </a:solidFill>
              </a:rPr>
              <a:t>  return true;</a:t>
            </a:r>
          </a:p>
          <a:p>
            <a:r>
              <a:rPr lang="en-US" dirty="0">
                <a:solidFill>
                  <a:srgbClr val="292929"/>
                </a:solidFill>
              </a:rPr>
              <a:t>}</a:t>
            </a:r>
          </a:p>
          <a:p>
            <a:endParaRPr lang="en-US" dirty="0">
              <a:solidFill>
                <a:srgbClr val="292929"/>
              </a:solidFill>
            </a:endParaRPr>
          </a:p>
          <a:p>
            <a:r>
              <a:rPr lang="en-US" dirty="0" err="1">
                <a:solidFill>
                  <a:srgbClr val="292929"/>
                </a:solidFill>
              </a:rPr>
              <a:t>var</a:t>
            </a:r>
            <a:r>
              <a:rPr lang="en-US" dirty="0">
                <a:solidFill>
                  <a:srgbClr val="292929"/>
                </a:solidFill>
              </a:rPr>
              <a:t> f = function f () // hoisted and referenced</a:t>
            </a:r>
          </a:p>
          <a:p>
            <a:r>
              <a:rPr lang="en-US" dirty="0">
                <a:solidFill>
                  <a:srgbClr val="292929"/>
                </a:solidFill>
              </a:rPr>
              <a:t>  return 1;</a:t>
            </a:r>
          </a:p>
          <a:p>
            <a:r>
              <a:rPr lang="en-US" dirty="0">
                <a:solidFill>
                  <a:srgbClr val="292929"/>
                </a:solidFill>
              </a:rPr>
              <a:t>}</a:t>
            </a:r>
          </a:p>
        </p:txBody>
      </p:sp>
    </p:spTree>
    <p:extLst>
      <p:ext uri="{BB962C8B-B14F-4D97-AF65-F5344CB8AC3E}">
        <p14:creationId xmlns:p14="http://schemas.microsoft.com/office/powerpoint/2010/main" val="11008903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Expressions</a:t>
            </a:r>
          </a:p>
        </p:txBody>
      </p:sp>
      <p:sp>
        <p:nvSpPr>
          <p:cNvPr id="3" name="Content Placeholder 2"/>
          <p:cNvSpPr>
            <a:spLocks noGrp="1"/>
          </p:cNvSpPr>
          <p:nvPr>
            <p:ph idx="1"/>
          </p:nvPr>
        </p:nvSpPr>
        <p:spPr>
          <a:xfrm>
            <a:off x="838200" y="1141153"/>
            <a:ext cx="10515600" cy="5246255"/>
          </a:xfrm>
        </p:spPr>
        <p:txBody>
          <a:bodyPr>
            <a:normAutofit/>
          </a:bodyPr>
          <a:lstStyle/>
          <a:p>
            <a:pPr>
              <a:spcBef>
                <a:spcPts val="0"/>
              </a:spcBef>
            </a:pPr>
            <a:r>
              <a:rPr lang="en-US" sz="2000" noProof="1"/>
              <a:t>var f = function(options) {</a:t>
            </a:r>
          </a:p>
          <a:p>
            <a:pPr>
              <a:spcBef>
                <a:spcPts val="0"/>
              </a:spcBef>
            </a:pPr>
            <a:r>
              <a:rPr lang="en-US" sz="2000" noProof="1"/>
              <a:t>  var value = ...</a:t>
            </a:r>
          </a:p>
          <a:p>
            <a:pPr>
              <a:spcBef>
                <a:spcPts val="0"/>
              </a:spcBef>
            </a:pPr>
            <a:r>
              <a:rPr lang="en-US" sz="2000" noProof="1"/>
              <a:t>  return value; // returning a value</a:t>
            </a:r>
          </a:p>
          <a:p>
            <a:pPr>
              <a:spcBef>
                <a:spcPts val="0"/>
              </a:spcBef>
            </a:pPr>
            <a:r>
              <a:rPr lang="en-US" sz="2000" noProof="1"/>
              <a:t>}</a:t>
            </a:r>
          </a:p>
        </p:txBody>
      </p:sp>
    </p:spTree>
    <p:extLst>
      <p:ext uri="{BB962C8B-B14F-4D97-AF65-F5344CB8AC3E}">
        <p14:creationId xmlns:p14="http://schemas.microsoft.com/office/powerpoint/2010/main" val="16811374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txBox="1">
            <a:spLocks/>
          </p:cNvSpPr>
          <p:nvPr/>
        </p:nvSpPr>
        <p:spPr>
          <a:xfrm>
            <a:off x="841248" y="3943314"/>
            <a:ext cx="10515600" cy="2546914"/>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var</a:t>
            </a:r>
            <a:r>
              <a:rPr lang="en-US" sz="2000" dirty="0"/>
              <a:t> f = function(){</a:t>
            </a:r>
          </a:p>
          <a:p>
            <a:r>
              <a:rPr lang="en-US" sz="2000" dirty="0"/>
              <a:t>}</a:t>
            </a:r>
          </a:p>
          <a:p>
            <a:endParaRPr lang="en-US" sz="2000" dirty="0"/>
          </a:p>
          <a:p>
            <a:r>
              <a:rPr lang="en-US" sz="2000" dirty="0" err="1"/>
              <a:t>f.a</a:t>
            </a:r>
            <a:r>
              <a:rPr lang="en-US" sz="2000" dirty="0"/>
              <a:t> = 1</a:t>
            </a:r>
          </a:p>
          <a:p>
            <a:endParaRPr lang="en-US" sz="2000" dirty="0"/>
          </a:p>
          <a:p>
            <a:r>
              <a:rPr lang="en-US" sz="2000" dirty="0" err="1"/>
              <a:t>console.log</a:t>
            </a:r>
            <a:r>
              <a:rPr lang="en-US" sz="2000" dirty="0"/>
              <a:t>(</a:t>
            </a:r>
            <a:r>
              <a:rPr lang="en-US" sz="2000" dirty="0" err="1"/>
              <a:t>f.a</a:t>
            </a:r>
            <a:r>
              <a:rPr lang="en-US" sz="2000" dirty="0"/>
              <a:t>)</a:t>
            </a:r>
          </a:p>
        </p:txBody>
      </p:sp>
      <p:sp>
        <p:nvSpPr>
          <p:cNvPr id="10" name="Rectangle 9"/>
          <p:cNvSpPr/>
          <p:nvPr/>
        </p:nvSpPr>
        <p:spPr>
          <a:xfrm>
            <a:off x="0" y="1830295"/>
            <a:ext cx="12192000" cy="1344705"/>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Title 6"/>
          <p:cNvSpPr>
            <a:spLocks noGrp="1"/>
          </p:cNvSpPr>
          <p:nvPr>
            <p:ph type="title"/>
          </p:nvPr>
        </p:nvSpPr>
        <p:spPr/>
        <p:txBody>
          <a:bodyPr/>
          <a:lstStyle/>
          <a:p>
            <a:r>
              <a:rPr lang="en-US" dirty="0"/>
              <a:t>Function vs. Object</a:t>
            </a:r>
          </a:p>
        </p:txBody>
      </p:sp>
      <p:sp>
        <p:nvSpPr>
          <p:cNvPr id="9" name="TextBox 8"/>
          <p:cNvSpPr txBox="1"/>
          <p:nvPr/>
        </p:nvSpPr>
        <p:spPr>
          <a:xfrm>
            <a:off x="851647" y="2032000"/>
            <a:ext cx="10354235" cy="875111"/>
          </a:xfrm>
          <a:prstGeom prst="rect">
            <a:avLst/>
          </a:prstGeom>
          <a:noFill/>
        </p:spPr>
        <p:txBody>
          <a:bodyPr wrap="square" rtlCol="0">
            <a:spAutoFit/>
          </a:bodyPr>
          <a:lstStyle/>
          <a:p>
            <a:pPr lvl="0">
              <a:lnSpc>
                <a:spcPct val="90000"/>
              </a:lnSpc>
              <a:spcBef>
                <a:spcPts val="1000"/>
              </a:spcBef>
            </a:pPr>
            <a:r>
              <a:rPr lang="en-US" sz="2800" dirty="0">
                <a:solidFill>
                  <a:schemeClr val="bg1"/>
                </a:solidFill>
              </a:rPr>
              <a:t>Function is an object that can be invoked, i.e., functions can have constructors, functions can have properties</a:t>
            </a:r>
          </a:p>
        </p:txBody>
      </p:sp>
    </p:spTree>
    <p:extLst>
      <p:ext uri="{BB962C8B-B14F-4D97-AF65-F5344CB8AC3E}">
        <p14:creationId xmlns:p14="http://schemas.microsoft.com/office/powerpoint/2010/main" val="10227568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sz="half" idx="1"/>
          </p:nvPr>
        </p:nvSpPr>
        <p:spPr/>
        <p:txBody>
          <a:bodyPr/>
          <a:lstStyle/>
          <a:p>
            <a:r>
              <a:rPr lang="en-US" dirty="0" smtClean="0"/>
              <a:t>Benefits </a:t>
            </a:r>
            <a:r>
              <a:rPr lang="en-US" smtClean="0"/>
              <a:t>of JavaScript</a:t>
            </a:r>
          </a:p>
          <a:p>
            <a:r>
              <a:rPr lang="en-US" dirty="0" smtClean="0"/>
              <a:t>A brief history of JavaScript</a:t>
            </a:r>
          </a:p>
          <a:p>
            <a:r>
              <a:rPr lang="en-US" dirty="0" smtClean="0"/>
              <a:t>The Fundamentals of JavaScript</a:t>
            </a:r>
          </a:p>
        </p:txBody>
      </p:sp>
    </p:spTree>
    <p:extLst>
      <p:ext uri="{BB962C8B-B14F-4D97-AF65-F5344CB8AC3E}">
        <p14:creationId xmlns:p14="http://schemas.microsoft.com/office/powerpoint/2010/main" val="341158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JavaScript </a:t>
            </a:r>
            <a:r>
              <a:rPr lang="en-US" dirty="0" smtClean="0"/>
              <a:t>(Async) vs. Java (Sync)</a:t>
            </a:r>
            <a:endParaRPr lang="en-US" dirty="0"/>
          </a:p>
        </p:txBody>
      </p:sp>
      <p:sp>
        <p:nvSpPr>
          <p:cNvPr id="3" name="Content Placeholder 2"/>
          <p:cNvSpPr>
            <a:spLocks noGrp="1"/>
          </p:cNvSpPr>
          <p:nvPr>
            <p:ph idx="1"/>
          </p:nvPr>
        </p:nvSpPr>
        <p:spPr>
          <a:xfrm>
            <a:off x="838200" y="1141153"/>
            <a:ext cx="10515600" cy="5246255"/>
          </a:xfrm>
        </p:spPr>
        <p:txBody>
          <a:bodyPr/>
          <a:lstStyle/>
          <a:p>
            <a:endParaRPr lang="en-US" dirty="0" smtClean="0"/>
          </a:p>
          <a:p>
            <a:endParaRPr lang="en-US" dirty="0"/>
          </a:p>
          <a:p>
            <a:r>
              <a:rPr lang="en-US" dirty="0" smtClean="0"/>
              <a:t>//Java:</a:t>
            </a:r>
          </a:p>
          <a:p>
            <a:r>
              <a:rPr lang="en-US" dirty="0" err="1" smtClean="0"/>
              <a:t>System.out.println</a:t>
            </a:r>
            <a:r>
              <a:rPr lang="en-US" dirty="0"/>
              <a:t>("Step: 1");</a:t>
            </a:r>
          </a:p>
          <a:p>
            <a:r>
              <a:rPr lang="en-US" dirty="0" err="1"/>
              <a:t>System.out.println</a:t>
            </a:r>
            <a:r>
              <a:rPr lang="en-US" dirty="0"/>
              <a:t>("Step: 2");</a:t>
            </a:r>
          </a:p>
          <a:p>
            <a:r>
              <a:rPr lang="en-US" dirty="0" err="1"/>
              <a:t>Thread.sleep</a:t>
            </a:r>
            <a:r>
              <a:rPr lang="en-US" dirty="0"/>
              <a:t>(1000);</a:t>
            </a:r>
          </a:p>
          <a:p>
            <a:r>
              <a:rPr lang="en-US" dirty="0" err="1"/>
              <a:t>System.out.println</a:t>
            </a:r>
            <a:r>
              <a:rPr lang="en-US" dirty="0"/>
              <a:t>("Step: 3")</a:t>
            </a:r>
            <a:r>
              <a:rPr lang="en-US" dirty="0" smtClean="0"/>
              <a:t>;</a:t>
            </a:r>
          </a:p>
          <a:p>
            <a:endParaRPr lang="en-US" dirty="0" smtClean="0"/>
          </a:p>
          <a:p>
            <a:r>
              <a:rPr lang="en-US" dirty="0" smtClean="0"/>
              <a:t>//JavaScript:</a:t>
            </a:r>
          </a:p>
          <a:p>
            <a:r>
              <a:rPr lang="en-US" dirty="0" err="1"/>
              <a:t>console.log</a:t>
            </a:r>
            <a:r>
              <a:rPr lang="en-US" dirty="0"/>
              <a:t>('Step: 1')</a:t>
            </a:r>
          </a:p>
          <a:p>
            <a:r>
              <a:rPr lang="en-US" dirty="0" err="1"/>
              <a:t>setTimeout</a:t>
            </a:r>
            <a:r>
              <a:rPr lang="en-US" dirty="0"/>
              <a:t>(function () {</a:t>
            </a:r>
          </a:p>
          <a:p>
            <a:r>
              <a:rPr lang="en-US" dirty="0"/>
              <a:t>  </a:t>
            </a:r>
            <a:r>
              <a:rPr lang="en-US" dirty="0" err="1"/>
              <a:t>console.log</a:t>
            </a:r>
            <a:r>
              <a:rPr lang="en-US" dirty="0"/>
              <a:t>('Step: </a:t>
            </a:r>
            <a:r>
              <a:rPr lang="en-US" dirty="0" smtClean="0"/>
              <a:t>2'</a:t>
            </a:r>
            <a:r>
              <a:rPr lang="en-US" dirty="0"/>
              <a:t>)</a:t>
            </a:r>
          </a:p>
          <a:p>
            <a:r>
              <a:rPr lang="en-US" dirty="0"/>
              <a:t>}, 1000)</a:t>
            </a:r>
          </a:p>
          <a:p>
            <a:r>
              <a:rPr lang="en-US" dirty="0" err="1"/>
              <a:t>console.log</a:t>
            </a:r>
            <a:r>
              <a:rPr lang="en-US" dirty="0"/>
              <a:t>('Step: </a:t>
            </a:r>
            <a:r>
              <a:rPr lang="en-US" dirty="0" smtClean="0"/>
              <a:t>3'</a:t>
            </a:r>
            <a:r>
              <a:rPr lang="en-US" dirty="0"/>
              <a:t>)</a:t>
            </a:r>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3764758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a:t>
            </a:r>
            <a:r>
              <a:rPr lang="en-US" dirty="0" smtClean="0"/>
              <a:t>Async Syntax</a:t>
            </a:r>
            <a:endParaRPr lang="en-US" dirty="0"/>
          </a:p>
        </p:txBody>
      </p:sp>
      <p:sp>
        <p:nvSpPr>
          <p:cNvPr id="3" name="Content Placeholder 2"/>
          <p:cNvSpPr>
            <a:spLocks noGrp="1"/>
          </p:cNvSpPr>
          <p:nvPr>
            <p:ph idx="1"/>
          </p:nvPr>
        </p:nvSpPr>
        <p:spPr>
          <a:xfrm>
            <a:off x="838200" y="1141153"/>
            <a:ext cx="10515600" cy="5246255"/>
          </a:xfrm>
        </p:spPr>
        <p:txBody>
          <a:bodyPr/>
          <a:lstStyle/>
          <a:p>
            <a:r>
              <a:rPr lang="en-US" dirty="0" smtClean="0"/>
              <a:t>JavaScript:</a:t>
            </a:r>
          </a:p>
          <a:p>
            <a:r>
              <a:rPr lang="en-US" dirty="0" err="1" smtClean="0"/>
              <a:t>console.log</a:t>
            </a:r>
            <a:r>
              <a:rPr lang="en-US" dirty="0"/>
              <a:t>('Step: 1')</a:t>
            </a:r>
          </a:p>
          <a:p>
            <a:r>
              <a:rPr lang="en-US" dirty="0" err="1"/>
              <a:t>setTimeout</a:t>
            </a:r>
            <a:r>
              <a:rPr lang="en-US" dirty="0"/>
              <a:t>(function () {</a:t>
            </a:r>
          </a:p>
          <a:p>
            <a:r>
              <a:rPr lang="en-US" dirty="0"/>
              <a:t>  </a:t>
            </a:r>
            <a:r>
              <a:rPr lang="en-US" dirty="0" err="1"/>
              <a:t>console.log</a:t>
            </a:r>
            <a:r>
              <a:rPr lang="en-US" dirty="0"/>
              <a:t>('Step: </a:t>
            </a:r>
            <a:r>
              <a:rPr lang="en-US" dirty="0" smtClean="0"/>
              <a:t>2'</a:t>
            </a:r>
            <a:r>
              <a:rPr lang="en-US" dirty="0"/>
              <a:t>)</a:t>
            </a:r>
          </a:p>
          <a:p>
            <a:r>
              <a:rPr lang="en-US" dirty="0"/>
              <a:t>  </a:t>
            </a:r>
            <a:r>
              <a:rPr lang="en-US" dirty="0" err="1" smtClean="0"/>
              <a:t>console.log</a:t>
            </a:r>
            <a:r>
              <a:rPr lang="en-US" dirty="0"/>
              <a:t>('Step </a:t>
            </a:r>
            <a:r>
              <a:rPr lang="en-US" dirty="0" smtClean="0"/>
              <a:t>3'</a:t>
            </a:r>
            <a:r>
              <a:rPr lang="en-US" dirty="0"/>
              <a:t>)</a:t>
            </a:r>
          </a:p>
          <a:p>
            <a:r>
              <a:rPr lang="en-US" dirty="0"/>
              <a:t>}, 1000);</a:t>
            </a:r>
          </a:p>
          <a:p>
            <a:r>
              <a:rPr lang="en-US" dirty="0" err="1"/>
              <a:t>console.log</a:t>
            </a:r>
            <a:r>
              <a:rPr lang="en-US" dirty="0"/>
              <a:t>('Step: </a:t>
            </a:r>
            <a:r>
              <a:rPr lang="en-US" dirty="0" smtClean="0"/>
              <a:t>4'</a:t>
            </a:r>
            <a:r>
              <a:rPr lang="en-US" dirty="0"/>
              <a:t>)</a:t>
            </a:r>
          </a:p>
          <a:p>
            <a:r>
              <a:rPr lang="en-US" dirty="0" err="1" smtClean="0"/>
              <a:t>console.log</a:t>
            </a:r>
            <a:r>
              <a:rPr lang="en-US" dirty="0"/>
              <a:t>('Step </a:t>
            </a:r>
            <a:r>
              <a:rPr lang="en-US" dirty="0" smtClean="0"/>
              <a:t>5'</a:t>
            </a:r>
            <a:r>
              <a:rPr lang="en-US" dirty="0"/>
              <a:t>)</a:t>
            </a:r>
          </a:p>
        </p:txBody>
      </p:sp>
    </p:spTree>
    <p:extLst>
      <p:ext uri="{BB962C8B-B14F-4D97-AF65-F5344CB8AC3E}">
        <p14:creationId xmlns:p14="http://schemas.microsoft.com/office/powerpoint/2010/main" val="25172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45496" y="368413"/>
            <a:ext cx="11151917" cy="620683"/>
          </a:xfrm>
        </p:spPr>
        <p:txBody>
          <a:bodyPr/>
          <a:lstStyle/>
          <a:p>
            <a:r>
              <a:rPr lang="en-US" sz="4400" dirty="0">
                <a:solidFill>
                  <a:srgbClr val="292929"/>
                </a:solidFill>
              </a:rPr>
              <a:t>Dynamic Typing</a:t>
            </a:r>
          </a:p>
        </p:txBody>
      </p:sp>
      <p:grpSp>
        <p:nvGrpSpPr>
          <p:cNvPr id="18" name="Group 17"/>
          <p:cNvGrpSpPr/>
          <p:nvPr/>
        </p:nvGrpSpPr>
        <p:grpSpPr>
          <a:xfrm>
            <a:off x="0" y="1440161"/>
            <a:ext cx="12192000" cy="853904"/>
            <a:chOff x="0" y="1440161"/>
            <a:chExt cx="10802189" cy="853904"/>
          </a:xfrm>
        </p:grpSpPr>
        <p:sp>
          <p:nvSpPr>
            <p:cNvPr id="19" name="Rectangle 18"/>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0"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a:solidFill>
                    <a:srgbClr val="FFFFFF"/>
                  </a:solidFill>
                </a:rPr>
                <a:t>JavaScript is a loosely typed or “dynamic” language</a:t>
              </a:r>
            </a:p>
          </p:txBody>
        </p:sp>
      </p:grpSp>
      <p:sp>
        <p:nvSpPr>
          <p:cNvPr id="7" name="Content Placeholder 2"/>
          <p:cNvSpPr txBox="1">
            <a:spLocks/>
          </p:cNvSpPr>
          <p:nvPr/>
        </p:nvSpPr>
        <p:spPr>
          <a:xfrm>
            <a:off x="856189" y="3136490"/>
            <a:ext cx="10515600" cy="2546914"/>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sz="2000" dirty="0" err="1"/>
              <a:t>var</a:t>
            </a:r>
            <a:r>
              <a:rPr lang="en-US" sz="2000" dirty="0"/>
              <a:t> </a:t>
            </a:r>
            <a:r>
              <a:rPr lang="en-US" sz="2000" dirty="0" err="1"/>
              <a:t>microsoft</a:t>
            </a:r>
            <a:r>
              <a:rPr lang="en-US" sz="2000" dirty="0"/>
              <a:t> = 42</a:t>
            </a:r>
          </a:p>
          <a:p>
            <a:pPr lvl="0"/>
            <a:r>
              <a:rPr lang="en-US" sz="2000" dirty="0" err="1"/>
              <a:t>console.log</a:t>
            </a:r>
            <a:r>
              <a:rPr lang="en-US" sz="2000" dirty="0"/>
              <a:t>( </a:t>
            </a:r>
            <a:r>
              <a:rPr lang="en-US" sz="2000" dirty="0" err="1"/>
              <a:t>typeof</a:t>
            </a:r>
            <a:r>
              <a:rPr lang="en-US" sz="2000" dirty="0"/>
              <a:t> </a:t>
            </a:r>
            <a:r>
              <a:rPr lang="en-US" sz="2000" dirty="0" err="1"/>
              <a:t>microsoft</a:t>
            </a:r>
            <a:r>
              <a:rPr lang="en-US" sz="2000" dirty="0"/>
              <a:t> ) // returns "number"</a:t>
            </a:r>
          </a:p>
          <a:p>
            <a:pPr lvl="0"/>
            <a:r>
              <a:rPr lang="en-US" sz="2000" dirty="0" err="1"/>
              <a:t>var</a:t>
            </a:r>
            <a:r>
              <a:rPr lang="en-US" sz="2000" dirty="0"/>
              <a:t> </a:t>
            </a:r>
            <a:r>
              <a:rPr lang="en-US" sz="2000" dirty="0" err="1"/>
              <a:t>microsoft</a:t>
            </a:r>
            <a:r>
              <a:rPr lang="en-US" sz="2000" dirty="0"/>
              <a:t> = "bar"</a:t>
            </a:r>
          </a:p>
          <a:p>
            <a:pPr lvl="0"/>
            <a:r>
              <a:rPr lang="en-US" sz="2000" dirty="0" err="1"/>
              <a:t>var</a:t>
            </a:r>
            <a:r>
              <a:rPr lang="en-US" sz="2000" dirty="0"/>
              <a:t> </a:t>
            </a:r>
            <a:r>
              <a:rPr lang="en-US" sz="2000" dirty="0" err="1"/>
              <a:t>microsoft</a:t>
            </a:r>
            <a:r>
              <a:rPr lang="en-US" sz="2000" dirty="0"/>
              <a:t> = true</a:t>
            </a:r>
          </a:p>
        </p:txBody>
      </p:sp>
    </p:spTree>
    <p:extLst>
      <p:ext uri="{BB962C8B-B14F-4D97-AF65-F5344CB8AC3E}">
        <p14:creationId xmlns:p14="http://schemas.microsoft.com/office/powerpoint/2010/main" val="232644751"/>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sz="4400" dirty="0">
                <a:solidFill>
                  <a:srgbClr val="292929"/>
                </a:solidFill>
              </a:rPr>
              <a:t>Data Types</a:t>
            </a:r>
          </a:p>
        </p:txBody>
      </p:sp>
      <p:sp>
        <p:nvSpPr>
          <p:cNvPr id="7" name="Content Placeholder 6"/>
          <p:cNvSpPr>
            <a:spLocks noGrp="1"/>
          </p:cNvSpPr>
          <p:nvPr>
            <p:ph sz="half" idx="1"/>
          </p:nvPr>
        </p:nvSpPr>
        <p:spPr/>
        <p:txBody>
          <a:bodyPr/>
          <a:lstStyle/>
          <a:p>
            <a:pPr algn="ctr"/>
            <a:r>
              <a:rPr lang="en-US" i="1" dirty="0"/>
              <a:t>“In JavaScript, variables don't have types — values have types.”</a:t>
            </a:r>
          </a:p>
          <a:p>
            <a:pPr algn="r"/>
            <a:r>
              <a:rPr lang="en-US" dirty="0"/>
              <a:t>Kyle Simpson </a:t>
            </a:r>
          </a:p>
        </p:txBody>
      </p:sp>
    </p:spTree>
    <p:extLst>
      <p:ext uri="{BB962C8B-B14F-4D97-AF65-F5344CB8AC3E}">
        <p14:creationId xmlns:p14="http://schemas.microsoft.com/office/powerpoint/2010/main" val="29758725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74412"/>
            <a:ext cx="12192000" cy="1101894"/>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Numbers</a:t>
            </a:r>
          </a:p>
        </p:txBody>
      </p:sp>
      <p:sp>
        <p:nvSpPr>
          <p:cNvPr id="3" name="TextBox 2"/>
          <p:cNvSpPr txBox="1"/>
          <p:nvPr/>
        </p:nvSpPr>
        <p:spPr>
          <a:xfrm>
            <a:off x="834179" y="2070015"/>
            <a:ext cx="10122171" cy="523220"/>
          </a:xfrm>
          <a:prstGeom prst="rect">
            <a:avLst/>
          </a:prstGeom>
          <a:noFill/>
        </p:spPr>
        <p:txBody>
          <a:bodyPr wrap="square" rtlCol="0">
            <a:spAutoFit/>
          </a:bodyPr>
          <a:lstStyle/>
          <a:p>
            <a:r>
              <a:rPr lang="en-US" sz="2800" i="1" dirty="0">
                <a:solidFill>
                  <a:schemeClr val="bg1"/>
                </a:solidFill>
              </a:rPr>
              <a:t>No separate</a:t>
            </a:r>
            <a:r>
              <a:rPr lang="en-US" sz="2800" dirty="0">
                <a:solidFill>
                  <a:schemeClr val="bg1"/>
                </a:solidFill>
              </a:rPr>
              <a:t> types for different numbers like long, </a:t>
            </a:r>
            <a:r>
              <a:rPr lang="en-US" sz="2800" dirty="0" err="1">
                <a:solidFill>
                  <a:schemeClr val="bg1"/>
                </a:solidFill>
              </a:rPr>
              <a:t>int</a:t>
            </a:r>
            <a:r>
              <a:rPr lang="en-US" sz="2800" dirty="0">
                <a:solidFill>
                  <a:schemeClr val="bg1"/>
                </a:solidFill>
              </a:rPr>
              <a:t>, double!</a:t>
            </a:r>
          </a:p>
        </p:txBody>
      </p:sp>
      <p:sp>
        <p:nvSpPr>
          <p:cNvPr id="5" name="TextBox 4"/>
          <p:cNvSpPr txBox="1"/>
          <p:nvPr/>
        </p:nvSpPr>
        <p:spPr>
          <a:xfrm>
            <a:off x="844067" y="3693121"/>
            <a:ext cx="10494837" cy="954107"/>
          </a:xfrm>
          <a:prstGeom prst="rect">
            <a:avLst/>
          </a:prstGeom>
          <a:noFill/>
        </p:spPr>
        <p:txBody>
          <a:bodyPr wrap="square" rtlCol="0">
            <a:spAutoFit/>
          </a:bodyPr>
          <a:lstStyle/>
          <a:p>
            <a:pPr marL="342900" lvl="0" indent="-342900">
              <a:buFont typeface="Wingdings" charset="2"/>
              <a:buChar char="§"/>
            </a:pPr>
            <a:r>
              <a:rPr lang="en-US" sz="2800" dirty="0">
                <a:solidFill>
                  <a:prstClr val="black"/>
                </a:solidFill>
              </a:rPr>
              <a:t>All numbers are double-precision 64-bit binary format </a:t>
            </a:r>
          </a:p>
          <a:p>
            <a:pPr marL="342900" lvl="0" indent="-342900">
              <a:buFont typeface="Wingdings" charset="2"/>
              <a:buChar char="§"/>
            </a:pPr>
            <a:r>
              <a:rPr lang="en-US" sz="2800" dirty="0">
                <a:solidFill>
                  <a:prstClr val="black"/>
                </a:solidFill>
              </a:rPr>
              <a:t>For longer numbers, convert to a string</a:t>
            </a:r>
          </a:p>
        </p:txBody>
      </p:sp>
    </p:spTree>
    <p:extLst>
      <p:ext uri="{BB962C8B-B14F-4D97-AF65-F5344CB8AC3E}">
        <p14:creationId xmlns:p14="http://schemas.microsoft.com/office/powerpoint/2010/main" val="26140202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Primitive or Object</a:t>
            </a:r>
          </a:p>
        </p:txBody>
      </p:sp>
      <p:sp>
        <p:nvSpPr>
          <p:cNvPr id="3" name="Content Placeholder 2"/>
          <p:cNvSpPr>
            <a:spLocks noGrp="1"/>
          </p:cNvSpPr>
          <p:nvPr>
            <p:ph idx="1"/>
          </p:nvPr>
        </p:nvSpPr>
        <p:spPr>
          <a:xfrm>
            <a:off x="838200" y="1141153"/>
            <a:ext cx="10515600" cy="5246255"/>
          </a:xfrm>
        </p:spPr>
        <p:txBody>
          <a:bodyPr/>
          <a:lstStyle/>
          <a:p>
            <a:r>
              <a:rPr lang="en-US" dirty="0" smtClean="0"/>
              <a:t>let </a:t>
            </a:r>
            <a:r>
              <a:rPr lang="en-US" dirty="0"/>
              <a:t>lucky = 13</a:t>
            </a:r>
          </a:p>
          <a:p>
            <a:r>
              <a:rPr lang="en-US" dirty="0" smtClean="0"/>
              <a:t>let </a:t>
            </a:r>
            <a:r>
              <a:rPr lang="en-US" dirty="0"/>
              <a:t>answer = new Number(42)</a:t>
            </a:r>
          </a:p>
          <a:p>
            <a:r>
              <a:rPr lang="en-US" dirty="0" smtClean="0"/>
              <a:t>let </a:t>
            </a:r>
            <a:r>
              <a:rPr lang="en-US" dirty="0"/>
              <a:t>old = Number(13)</a:t>
            </a:r>
          </a:p>
          <a:p>
            <a:endParaRPr lang="en-US" dirty="0"/>
          </a:p>
          <a:p>
            <a:r>
              <a:rPr lang="en-US" dirty="0" err="1"/>
              <a:t>lucky.toFixed</a:t>
            </a:r>
            <a:r>
              <a:rPr lang="en-US" dirty="0"/>
              <a:t>(2) === "13.00”</a:t>
            </a:r>
          </a:p>
        </p:txBody>
      </p:sp>
    </p:spTree>
    <p:extLst>
      <p:ext uri="{BB962C8B-B14F-4D97-AF65-F5344CB8AC3E}">
        <p14:creationId xmlns:p14="http://schemas.microsoft.com/office/powerpoint/2010/main" val="11963803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 is case-sensitive</a:t>
            </a:r>
          </a:p>
        </p:txBody>
      </p:sp>
      <p:sp>
        <p:nvSpPr>
          <p:cNvPr id="3" name="Content Placeholder 2"/>
          <p:cNvSpPr>
            <a:spLocks noGrp="1"/>
          </p:cNvSpPr>
          <p:nvPr>
            <p:ph idx="1"/>
          </p:nvPr>
        </p:nvSpPr>
        <p:spPr>
          <a:xfrm>
            <a:off x="838200" y="1141153"/>
            <a:ext cx="10515600" cy="5246255"/>
          </a:xfrm>
        </p:spPr>
        <p:txBody>
          <a:bodyPr/>
          <a:lstStyle/>
          <a:p>
            <a:r>
              <a:rPr lang="en-US" dirty="0" err="1"/>
              <a:t>var</a:t>
            </a:r>
            <a:r>
              <a:rPr lang="en-US" dirty="0"/>
              <a:t> </a:t>
            </a:r>
            <a:r>
              <a:rPr lang="en-US" dirty="0" err="1"/>
              <a:t>Num</a:t>
            </a:r>
            <a:r>
              <a:rPr lang="en-US" dirty="0"/>
              <a:t> = new Number(2)</a:t>
            </a:r>
          </a:p>
          <a:p>
            <a:r>
              <a:rPr lang="en-US" dirty="0" err="1"/>
              <a:t>var</a:t>
            </a:r>
            <a:r>
              <a:rPr lang="en-US" dirty="0"/>
              <a:t> </a:t>
            </a:r>
            <a:r>
              <a:rPr lang="en-US" dirty="0" err="1"/>
              <a:t>num</a:t>
            </a:r>
            <a:r>
              <a:rPr lang="en-US" dirty="0"/>
              <a:t> = 2</a:t>
            </a:r>
          </a:p>
          <a:p>
            <a:r>
              <a:rPr lang="en-US" dirty="0" err="1"/>
              <a:t>num</a:t>
            </a:r>
            <a:r>
              <a:rPr lang="en-US" dirty="0"/>
              <a:t> === </a:t>
            </a:r>
            <a:r>
              <a:rPr lang="en-US" dirty="0" err="1"/>
              <a:t>Num</a:t>
            </a:r>
            <a:r>
              <a:rPr lang="en-US" dirty="0"/>
              <a:t>  // false</a:t>
            </a:r>
          </a:p>
          <a:p>
            <a:r>
              <a:rPr lang="en-US" dirty="0" err="1"/>
              <a:t>num</a:t>
            </a:r>
            <a:r>
              <a:rPr lang="en-US" dirty="0"/>
              <a:t> == </a:t>
            </a:r>
            <a:r>
              <a:rPr lang="en-US" dirty="0" err="1"/>
              <a:t>Num</a:t>
            </a:r>
            <a:r>
              <a:rPr lang="en-US" dirty="0"/>
              <a:t>   // true (due to coercion)</a:t>
            </a:r>
          </a:p>
        </p:txBody>
      </p:sp>
    </p:spTree>
    <p:extLst>
      <p:ext uri="{BB962C8B-B14F-4D97-AF65-F5344CB8AC3E}">
        <p14:creationId xmlns:p14="http://schemas.microsoft.com/office/powerpoint/2010/main" val="23381496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a:t>
            </a:r>
          </a:p>
        </p:txBody>
      </p:sp>
      <p:sp>
        <p:nvSpPr>
          <p:cNvPr id="3" name="Content Placeholder 2"/>
          <p:cNvSpPr>
            <a:spLocks noGrp="1"/>
          </p:cNvSpPr>
          <p:nvPr>
            <p:ph idx="1"/>
          </p:nvPr>
        </p:nvSpPr>
        <p:spPr>
          <a:xfrm>
            <a:off x="838200" y="1141153"/>
            <a:ext cx="10515600" cy="5246255"/>
          </a:xfrm>
        </p:spPr>
        <p:txBody>
          <a:bodyPr/>
          <a:lstStyle/>
          <a:p>
            <a:r>
              <a:rPr lang="en-US" dirty="0"/>
              <a:t>true !== false</a:t>
            </a:r>
          </a:p>
          <a:p>
            <a:endParaRPr lang="en-US" dirty="0"/>
          </a:p>
          <a:p>
            <a:r>
              <a:rPr lang="en-US" dirty="0" err="1"/>
              <a:t>var</a:t>
            </a:r>
            <a:r>
              <a:rPr lang="en-US" dirty="0"/>
              <a:t> ok = true</a:t>
            </a:r>
          </a:p>
          <a:p>
            <a:r>
              <a:rPr lang="en-US" dirty="0" err="1"/>
              <a:t>var</a:t>
            </a:r>
            <a:r>
              <a:rPr lang="en-US" dirty="0"/>
              <a:t> </a:t>
            </a:r>
            <a:r>
              <a:rPr lang="en-US" dirty="0" err="1"/>
              <a:t>obj</a:t>
            </a:r>
            <a:r>
              <a:rPr lang="en-US" dirty="0"/>
              <a:t> = new Boolean(true)</a:t>
            </a:r>
          </a:p>
          <a:p>
            <a:r>
              <a:rPr lang="en-US" dirty="0"/>
              <a:t>ok === </a:t>
            </a:r>
            <a:r>
              <a:rPr lang="en-US" dirty="0" err="1"/>
              <a:t>obj</a:t>
            </a:r>
            <a:r>
              <a:rPr lang="en-US" dirty="0"/>
              <a:t> // false</a:t>
            </a:r>
          </a:p>
          <a:p>
            <a:r>
              <a:rPr lang="en-US" dirty="0"/>
              <a:t>ok == </a:t>
            </a:r>
            <a:r>
              <a:rPr lang="en-US" dirty="0" err="1"/>
              <a:t>obj</a:t>
            </a:r>
            <a:r>
              <a:rPr lang="en-US" dirty="0"/>
              <a:t>  // true</a:t>
            </a:r>
          </a:p>
          <a:p>
            <a:endParaRPr lang="en-US" dirty="0"/>
          </a:p>
        </p:txBody>
      </p:sp>
    </p:spTree>
    <p:extLst>
      <p:ext uri="{BB962C8B-B14F-4D97-AF65-F5344CB8AC3E}">
        <p14:creationId xmlns:p14="http://schemas.microsoft.com/office/powerpoint/2010/main" val="40012872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Falsy</a:t>
            </a:r>
            <a:r>
              <a:rPr lang="en-US" dirty="0"/>
              <a:t> Values</a:t>
            </a:r>
          </a:p>
        </p:txBody>
      </p:sp>
      <p:sp>
        <p:nvSpPr>
          <p:cNvPr id="3" name="Content Placeholder 2"/>
          <p:cNvSpPr>
            <a:spLocks noGrp="1"/>
          </p:cNvSpPr>
          <p:nvPr>
            <p:ph idx="1"/>
          </p:nvPr>
        </p:nvSpPr>
        <p:spPr/>
        <p:txBody>
          <a:bodyPr/>
          <a:lstStyle/>
          <a:p>
            <a:pPr marL="285750" indent="-285750">
              <a:buFont typeface="Wingdings" charset="2"/>
              <a:buChar char="§"/>
            </a:pPr>
            <a:r>
              <a:rPr lang="en-US" dirty="0"/>
              <a:t>false</a:t>
            </a:r>
          </a:p>
          <a:p>
            <a:pPr marL="285750" indent="-285750">
              <a:buFont typeface="Wingdings" charset="2"/>
              <a:buChar char="§"/>
            </a:pPr>
            <a:r>
              <a:rPr lang="en-US" dirty="0"/>
              <a:t>null</a:t>
            </a:r>
          </a:p>
          <a:p>
            <a:pPr marL="285750" indent="-285750">
              <a:buFont typeface="Wingdings" charset="2"/>
              <a:buChar char="§"/>
            </a:pPr>
            <a:r>
              <a:rPr lang="en-US" dirty="0"/>
              <a:t>undefined</a:t>
            </a:r>
          </a:p>
          <a:p>
            <a:pPr marL="285750" indent="-285750">
              <a:buFont typeface="Wingdings" charset="2"/>
              <a:buChar char="§"/>
            </a:pPr>
            <a:r>
              <a:rPr lang="en-US" dirty="0"/>
              <a:t>0</a:t>
            </a:r>
          </a:p>
          <a:p>
            <a:pPr marL="285750" indent="-285750">
              <a:buFont typeface="Wingdings" charset="2"/>
              <a:buChar char="§"/>
            </a:pPr>
            <a:r>
              <a:rPr lang="en-US" dirty="0" err="1"/>
              <a:t>NaN</a:t>
            </a:r>
            <a:endParaRPr lang="en-US" dirty="0"/>
          </a:p>
          <a:p>
            <a:pPr marL="285750" indent="-285750">
              <a:buFont typeface="Wingdings" charset="2"/>
              <a:buChar char="§"/>
            </a:pPr>
            <a:r>
              <a:rPr lang="en-US" dirty="0"/>
              <a:t>'' (empty string)</a:t>
            </a:r>
          </a:p>
        </p:txBody>
      </p:sp>
    </p:spTree>
    <p:extLst>
      <p:ext uri="{BB962C8B-B14F-4D97-AF65-F5344CB8AC3E}">
        <p14:creationId xmlns:p14="http://schemas.microsoft.com/office/powerpoint/2010/main" val="30553555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Falsy</a:t>
            </a:r>
            <a:r>
              <a:rPr lang="en-US" dirty="0"/>
              <a:t> Examples</a:t>
            </a:r>
          </a:p>
        </p:txBody>
      </p:sp>
      <p:sp>
        <p:nvSpPr>
          <p:cNvPr id="3" name="Content Placeholder 2"/>
          <p:cNvSpPr>
            <a:spLocks noGrp="1"/>
          </p:cNvSpPr>
          <p:nvPr>
            <p:ph idx="1"/>
          </p:nvPr>
        </p:nvSpPr>
        <p:spPr/>
        <p:txBody>
          <a:bodyPr/>
          <a:lstStyle/>
          <a:p>
            <a:r>
              <a:rPr lang="en-US" dirty="0"/>
              <a:t>(false)? </a:t>
            </a:r>
            <a:r>
              <a:rPr lang="en-US" dirty="0" err="1"/>
              <a:t>console.log</a:t>
            </a:r>
            <a:r>
              <a:rPr lang="en-US" dirty="0"/>
              <a:t>('</a:t>
            </a:r>
            <a:r>
              <a:rPr lang="en-US" dirty="0" err="1"/>
              <a:t>truthy</a:t>
            </a:r>
            <a:r>
              <a:rPr lang="en-US" dirty="0"/>
              <a:t>') : </a:t>
            </a:r>
            <a:r>
              <a:rPr lang="en-US" dirty="0" err="1"/>
              <a:t>console.log</a:t>
            </a:r>
            <a:r>
              <a:rPr lang="en-US" dirty="0"/>
              <a:t>('</a:t>
            </a:r>
            <a:r>
              <a:rPr lang="en-US" dirty="0" err="1"/>
              <a:t>falsy</a:t>
            </a:r>
            <a:r>
              <a:rPr lang="en-US" dirty="0"/>
              <a:t>') // </a:t>
            </a:r>
            <a:r>
              <a:rPr lang="en-US" dirty="0" err="1"/>
              <a:t>falsy</a:t>
            </a:r>
            <a:endParaRPr lang="en-US" dirty="0"/>
          </a:p>
          <a:p>
            <a:r>
              <a:rPr lang="en-US" dirty="0"/>
              <a:t>(null)? </a:t>
            </a:r>
            <a:r>
              <a:rPr lang="en-US" dirty="0" err="1"/>
              <a:t>console.log</a:t>
            </a:r>
            <a:r>
              <a:rPr lang="en-US" dirty="0"/>
              <a:t>('</a:t>
            </a:r>
            <a:r>
              <a:rPr lang="en-US" dirty="0" err="1"/>
              <a:t>truthy</a:t>
            </a:r>
            <a:r>
              <a:rPr lang="en-US" dirty="0"/>
              <a:t>') : </a:t>
            </a:r>
            <a:r>
              <a:rPr lang="en-US" dirty="0" err="1"/>
              <a:t>console.log</a:t>
            </a:r>
            <a:r>
              <a:rPr lang="en-US" dirty="0"/>
              <a:t>('</a:t>
            </a:r>
            <a:r>
              <a:rPr lang="en-US" dirty="0" err="1"/>
              <a:t>falsy</a:t>
            </a:r>
            <a:r>
              <a:rPr lang="en-US" dirty="0"/>
              <a:t>') // </a:t>
            </a:r>
            <a:r>
              <a:rPr lang="en-US" dirty="0" err="1"/>
              <a:t>falsy</a:t>
            </a:r>
            <a:endParaRPr lang="en-US" dirty="0"/>
          </a:p>
          <a:p>
            <a:r>
              <a:rPr lang="en-US" dirty="0"/>
              <a:t>(undefined)? </a:t>
            </a:r>
            <a:r>
              <a:rPr lang="en-US" dirty="0" err="1"/>
              <a:t>console.log</a:t>
            </a:r>
            <a:r>
              <a:rPr lang="en-US" dirty="0"/>
              <a:t>('</a:t>
            </a:r>
            <a:r>
              <a:rPr lang="en-US" dirty="0" err="1"/>
              <a:t>truthy</a:t>
            </a:r>
            <a:r>
              <a:rPr lang="en-US" dirty="0"/>
              <a:t>') : </a:t>
            </a:r>
            <a:r>
              <a:rPr lang="en-US" dirty="0" err="1"/>
              <a:t>console.log</a:t>
            </a:r>
            <a:r>
              <a:rPr lang="en-US" dirty="0"/>
              <a:t>('</a:t>
            </a:r>
            <a:r>
              <a:rPr lang="en-US" dirty="0" err="1"/>
              <a:t>falsy</a:t>
            </a:r>
            <a:r>
              <a:rPr lang="en-US" dirty="0"/>
              <a:t>') // </a:t>
            </a:r>
            <a:r>
              <a:rPr lang="en-US" dirty="0" err="1"/>
              <a:t>falsy</a:t>
            </a:r>
            <a:endParaRPr lang="en-US" dirty="0"/>
          </a:p>
          <a:p>
            <a:r>
              <a:rPr lang="en-US" dirty="0"/>
              <a:t>(0)? </a:t>
            </a:r>
            <a:r>
              <a:rPr lang="en-US" dirty="0" err="1"/>
              <a:t>console.log</a:t>
            </a:r>
            <a:r>
              <a:rPr lang="en-US" dirty="0"/>
              <a:t>('</a:t>
            </a:r>
            <a:r>
              <a:rPr lang="en-US" dirty="0" err="1"/>
              <a:t>truthy</a:t>
            </a:r>
            <a:r>
              <a:rPr lang="en-US" dirty="0"/>
              <a:t>') : </a:t>
            </a:r>
            <a:r>
              <a:rPr lang="en-US" dirty="0" err="1"/>
              <a:t>console.log</a:t>
            </a:r>
            <a:r>
              <a:rPr lang="en-US" dirty="0"/>
              <a:t>('</a:t>
            </a:r>
            <a:r>
              <a:rPr lang="en-US" dirty="0" err="1"/>
              <a:t>falsy</a:t>
            </a:r>
            <a:r>
              <a:rPr lang="en-US" dirty="0"/>
              <a:t>') // </a:t>
            </a:r>
            <a:r>
              <a:rPr lang="en-US" dirty="0" err="1"/>
              <a:t>falsy</a:t>
            </a:r>
            <a:endParaRPr lang="en-US" dirty="0"/>
          </a:p>
          <a:p>
            <a:r>
              <a:rPr lang="en-US" dirty="0"/>
              <a:t>(</a:t>
            </a:r>
            <a:r>
              <a:rPr lang="en-US" dirty="0" err="1"/>
              <a:t>NaN</a:t>
            </a:r>
            <a:r>
              <a:rPr lang="en-US" dirty="0"/>
              <a:t>)? </a:t>
            </a:r>
            <a:r>
              <a:rPr lang="en-US" dirty="0" err="1"/>
              <a:t>console.log</a:t>
            </a:r>
            <a:r>
              <a:rPr lang="en-US" dirty="0"/>
              <a:t>('</a:t>
            </a:r>
            <a:r>
              <a:rPr lang="en-US" dirty="0" err="1"/>
              <a:t>truthy</a:t>
            </a:r>
            <a:r>
              <a:rPr lang="en-US" dirty="0"/>
              <a:t>') : </a:t>
            </a:r>
            <a:r>
              <a:rPr lang="en-US" dirty="0" err="1"/>
              <a:t>console.log</a:t>
            </a:r>
            <a:r>
              <a:rPr lang="en-US" dirty="0"/>
              <a:t>('</a:t>
            </a:r>
            <a:r>
              <a:rPr lang="en-US" dirty="0" err="1"/>
              <a:t>falsy</a:t>
            </a:r>
            <a:r>
              <a:rPr lang="en-US" dirty="0"/>
              <a:t>') // </a:t>
            </a:r>
            <a:r>
              <a:rPr lang="en-US" dirty="0" err="1"/>
              <a:t>falsy</a:t>
            </a:r>
            <a:endParaRPr lang="en-US" dirty="0"/>
          </a:p>
          <a:p>
            <a:r>
              <a:rPr lang="en-US" dirty="0"/>
              <a:t>('')? </a:t>
            </a:r>
            <a:r>
              <a:rPr lang="en-US" dirty="0" err="1"/>
              <a:t>console.log</a:t>
            </a:r>
            <a:r>
              <a:rPr lang="en-US" dirty="0"/>
              <a:t>('</a:t>
            </a:r>
            <a:r>
              <a:rPr lang="en-US" dirty="0" err="1"/>
              <a:t>truthy</a:t>
            </a:r>
            <a:r>
              <a:rPr lang="en-US" dirty="0"/>
              <a:t>') : </a:t>
            </a:r>
            <a:r>
              <a:rPr lang="en-US" dirty="0" err="1"/>
              <a:t>console.log</a:t>
            </a:r>
            <a:r>
              <a:rPr lang="en-US" dirty="0"/>
              <a:t>('</a:t>
            </a:r>
            <a:r>
              <a:rPr lang="en-US" dirty="0" err="1"/>
              <a:t>falsy</a:t>
            </a:r>
            <a:r>
              <a:rPr lang="en-US" dirty="0"/>
              <a:t>') // </a:t>
            </a:r>
            <a:r>
              <a:rPr lang="en-US" dirty="0" err="1"/>
              <a:t>falsy</a:t>
            </a:r>
            <a:endParaRPr lang="en-US" dirty="0"/>
          </a:p>
        </p:txBody>
      </p:sp>
    </p:spTree>
    <p:extLst>
      <p:ext uri="{BB962C8B-B14F-4D97-AF65-F5344CB8AC3E}">
        <p14:creationId xmlns:p14="http://schemas.microsoft.com/office/powerpoint/2010/main" val="16109214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Objectives</a:t>
            </a:r>
          </a:p>
        </p:txBody>
      </p:sp>
      <p:grpSp>
        <p:nvGrpSpPr>
          <p:cNvPr id="8" name="Group 7"/>
          <p:cNvGrpSpPr/>
          <p:nvPr/>
        </p:nvGrpSpPr>
        <p:grpSpPr>
          <a:xfrm>
            <a:off x="0" y="1950630"/>
            <a:ext cx="12192000" cy="3539504"/>
            <a:chOff x="0" y="1950630"/>
            <a:chExt cx="12192000" cy="353950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should be able to:</a:t>
                </a:r>
              </a:p>
            </p:txBody>
          </p:sp>
        </p:grpSp>
        <p:sp>
          <p:nvSpPr>
            <p:cNvPr id="7" name="Rectangle 6"/>
            <p:cNvSpPr/>
            <p:nvPr/>
          </p:nvSpPr>
          <p:spPr>
            <a:xfrm>
              <a:off x="0" y="2783539"/>
              <a:ext cx="12192000" cy="2706595"/>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Write a basic JavaScript program</a:t>
              </a:r>
            </a:p>
            <a:p>
              <a:pPr marL="1316038" indent="-457200">
                <a:buFont typeface="Wingdings" charset="2"/>
                <a:buChar char="§"/>
              </a:pPr>
              <a:r>
                <a:rPr lang="en-US" sz="2800" dirty="0">
                  <a:solidFill>
                    <a:srgbClr val="FFFFFF"/>
                  </a:solidFill>
                </a:rPr>
                <a:t>Understand the basics of JavaScript including:</a:t>
              </a:r>
            </a:p>
            <a:p>
              <a:pPr marL="1773238" lvl="1" indent="-457200">
                <a:buFont typeface="Wingdings" charset="2"/>
                <a:buChar char="§"/>
              </a:pPr>
              <a:r>
                <a:rPr lang="en-US" sz="2800" dirty="0">
                  <a:solidFill>
                    <a:srgbClr val="FFFFFF"/>
                  </a:solidFill>
                </a:rPr>
                <a:t>Objects and Primitives</a:t>
              </a:r>
            </a:p>
            <a:p>
              <a:pPr marL="1773238" lvl="1" indent="-457200">
                <a:buFont typeface="Wingdings" charset="2"/>
                <a:buChar char="§"/>
              </a:pPr>
              <a:r>
                <a:rPr lang="en-US" sz="2800" dirty="0" err="1">
                  <a:solidFill>
                    <a:srgbClr val="FFFFFF"/>
                  </a:solidFill>
                </a:rPr>
                <a:t>Truthy</a:t>
              </a:r>
              <a:r>
                <a:rPr lang="en-US" sz="2800" dirty="0">
                  <a:solidFill>
                    <a:srgbClr val="FFFFFF"/>
                  </a:solidFill>
                </a:rPr>
                <a:t> and </a:t>
              </a:r>
              <a:r>
                <a:rPr lang="en-US" sz="2800" dirty="0" err="1">
                  <a:solidFill>
                    <a:srgbClr val="FFFFFF"/>
                  </a:solidFill>
                </a:rPr>
                <a:t>Falsy</a:t>
              </a:r>
              <a:endParaRPr lang="en-US" sz="2800" dirty="0">
                <a:solidFill>
                  <a:srgbClr val="FFFFFF"/>
                </a:solidFill>
              </a:endParaRPr>
            </a:p>
            <a:p>
              <a:pPr marL="1773238" lvl="1" indent="-457200">
                <a:buFont typeface="Wingdings" charset="2"/>
                <a:buChar char="§"/>
              </a:pPr>
              <a:r>
                <a:rPr lang="en-US" sz="2800" dirty="0">
                  <a:solidFill>
                    <a:srgbClr val="FFFFFF"/>
                  </a:solidFill>
                </a:rPr>
                <a:t>Functions</a:t>
              </a:r>
            </a:p>
          </p:txBody>
        </p:sp>
      </p:grpSp>
    </p:spTree>
    <p:extLst>
      <p:ext uri="{BB962C8B-B14F-4D97-AF65-F5344CB8AC3E}">
        <p14:creationId xmlns:p14="http://schemas.microsoft.com/office/powerpoint/2010/main" val="484104700"/>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663700"/>
            <a:ext cx="12192000" cy="871070"/>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err="1"/>
              <a:t>Truthy</a:t>
            </a:r>
            <a:endParaRPr lang="en-US" dirty="0"/>
          </a:p>
        </p:txBody>
      </p:sp>
      <p:sp>
        <p:nvSpPr>
          <p:cNvPr id="3" name="Content Placeholder 2"/>
          <p:cNvSpPr>
            <a:spLocks noGrp="1"/>
          </p:cNvSpPr>
          <p:nvPr>
            <p:ph idx="1"/>
          </p:nvPr>
        </p:nvSpPr>
        <p:spPr>
          <a:xfrm>
            <a:off x="838200" y="1825625"/>
            <a:ext cx="10515600" cy="833904"/>
          </a:xfrm>
        </p:spPr>
        <p:txBody>
          <a:bodyPr>
            <a:normAutofit/>
          </a:bodyPr>
          <a:lstStyle/>
          <a:p>
            <a:pPr marL="0" indent="0">
              <a:buNone/>
            </a:pPr>
            <a:r>
              <a:rPr lang="en-US" dirty="0">
                <a:solidFill>
                  <a:schemeClr val="bg1"/>
                </a:solidFill>
              </a:rPr>
              <a:t>All values that are not </a:t>
            </a:r>
            <a:r>
              <a:rPr lang="en-US" dirty="0" err="1">
                <a:solidFill>
                  <a:schemeClr val="bg1"/>
                </a:solidFill>
              </a:rPr>
              <a:t>falsy</a:t>
            </a:r>
            <a:r>
              <a:rPr lang="en-US" dirty="0">
                <a:solidFill>
                  <a:schemeClr val="bg1"/>
                </a:solidFill>
              </a:rPr>
              <a:t> are </a:t>
            </a:r>
            <a:r>
              <a:rPr lang="en-US" dirty="0" err="1">
                <a:solidFill>
                  <a:schemeClr val="bg1"/>
                </a:solidFill>
              </a:rPr>
              <a:t>truthy</a:t>
            </a:r>
            <a:r>
              <a:rPr lang="en-US" dirty="0">
                <a:solidFill>
                  <a:schemeClr val="bg1"/>
                </a:solidFill>
              </a:rPr>
              <a:t>.</a:t>
            </a:r>
          </a:p>
        </p:txBody>
      </p:sp>
      <p:sp>
        <p:nvSpPr>
          <p:cNvPr id="4" name="Content Placeholder 2"/>
          <p:cNvSpPr txBox="1">
            <a:spLocks/>
          </p:cNvSpPr>
          <p:nvPr/>
        </p:nvSpPr>
        <p:spPr>
          <a:xfrm>
            <a:off x="838200" y="2908807"/>
            <a:ext cx="10515600" cy="2224925"/>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(1)? </a:t>
            </a:r>
            <a:r>
              <a:rPr lang="en-US" dirty="0" err="1"/>
              <a:t>console.log</a:t>
            </a:r>
            <a:r>
              <a:rPr lang="en-US" dirty="0"/>
              <a:t>('</a:t>
            </a:r>
            <a:r>
              <a:rPr lang="en-US" dirty="0" err="1"/>
              <a:t>truthy</a:t>
            </a:r>
            <a:r>
              <a:rPr lang="en-US" dirty="0"/>
              <a:t>') : </a:t>
            </a:r>
            <a:r>
              <a:rPr lang="en-US" dirty="0" err="1"/>
              <a:t>console.log</a:t>
            </a:r>
            <a:r>
              <a:rPr lang="en-US" dirty="0"/>
              <a:t>('</a:t>
            </a:r>
            <a:r>
              <a:rPr lang="en-US" dirty="0" err="1"/>
              <a:t>falsy</a:t>
            </a:r>
            <a:r>
              <a:rPr lang="en-US" dirty="0"/>
              <a:t>') // </a:t>
            </a:r>
            <a:r>
              <a:rPr lang="en-US" dirty="0" err="1"/>
              <a:t>truthy</a:t>
            </a:r>
            <a:endParaRPr lang="en-US" dirty="0"/>
          </a:p>
          <a:p>
            <a:r>
              <a:rPr lang="en-US" dirty="0"/>
              <a:t>([])? </a:t>
            </a:r>
            <a:r>
              <a:rPr lang="en-US" dirty="0" err="1"/>
              <a:t>console.log</a:t>
            </a:r>
            <a:r>
              <a:rPr lang="en-US" dirty="0"/>
              <a:t>('</a:t>
            </a:r>
            <a:r>
              <a:rPr lang="en-US" dirty="0" err="1"/>
              <a:t>truthy</a:t>
            </a:r>
            <a:r>
              <a:rPr lang="en-US" dirty="0"/>
              <a:t>') : </a:t>
            </a:r>
            <a:r>
              <a:rPr lang="en-US" dirty="0" err="1"/>
              <a:t>console.log</a:t>
            </a:r>
            <a:r>
              <a:rPr lang="en-US" dirty="0"/>
              <a:t>('</a:t>
            </a:r>
            <a:r>
              <a:rPr lang="en-US" dirty="0" err="1"/>
              <a:t>falsy</a:t>
            </a:r>
            <a:r>
              <a:rPr lang="en-US" dirty="0"/>
              <a:t>') // </a:t>
            </a:r>
            <a:r>
              <a:rPr lang="en-US" dirty="0" err="1"/>
              <a:t>truthy</a:t>
            </a:r>
            <a:endParaRPr lang="en-US" dirty="0"/>
          </a:p>
          <a:p>
            <a:r>
              <a:rPr lang="en-US" dirty="0"/>
              <a:t>({})? </a:t>
            </a:r>
            <a:r>
              <a:rPr lang="en-US" dirty="0" err="1"/>
              <a:t>console.log</a:t>
            </a:r>
            <a:r>
              <a:rPr lang="en-US" dirty="0"/>
              <a:t>('</a:t>
            </a:r>
            <a:r>
              <a:rPr lang="en-US" dirty="0" err="1"/>
              <a:t>truthy</a:t>
            </a:r>
            <a:r>
              <a:rPr lang="en-US" dirty="0"/>
              <a:t>') : </a:t>
            </a:r>
            <a:r>
              <a:rPr lang="en-US" dirty="0" err="1"/>
              <a:t>console.log</a:t>
            </a:r>
            <a:r>
              <a:rPr lang="en-US" dirty="0"/>
              <a:t>('</a:t>
            </a:r>
            <a:r>
              <a:rPr lang="en-US" dirty="0" err="1"/>
              <a:t>falsy</a:t>
            </a:r>
            <a:r>
              <a:rPr lang="en-US" dirty="0"/>
              <a:t>') // </a:t>
            </a:r>
            <a:r>
              <a:rPr lang="en-US" dirty="0" err="1"/>
              <a:t>truthy</a:t>
            </a:r>
            <a:endParaRPr lang="en-US" dirty="0"/>
          </a:p>
          <a:p>
            <a:r>
              <a:rPr lang="en-US" dirty="0"/>
              <a:t>(' ')? </a:t>
            </a:r>
            <a:r>
              <a:rPr lang="en-US" dirty="0" err="1"/>
              <a:t>console.log</a:t>
            </a:r>
            <a:r>
              <a:rPr lang="en-US" dirty="0"/>
              <a:t>('</a:t>
            </a:r>
            <a:r>
              <a:rPr lang="en-US" dirty="0" err="1"/>
              <a:t>truthy</a:t>
            </a:r>
            <a:r>
              <a:rPr lang="en-US" dirty="0"/>
              <a:t>') : </a:t>
            </a:r>
            <a:r>
              <a:rPr lang="en-US" dirty="0" err="1"/>
              <a:t>console.log</a:t>
            </a:r>
            <a:r>
              <a:rPr lang="en-US" dirty="0"/>
              <a:t>('</a:t>
            </a:r>
            <a:r>
              <a:rPr lang="en-US" dirty="0" err="1"/>
              <a:t>falsy</a:t>
            </a:r>
            <a:r>
              <a:rPr lang="en-US" dirty="0"/>
              <a:t>') // </a:t>
            </a:r>
            <a:r>
              <a:rPr lang="en-US" dirty="0" err="1"/>
              <a:t>truthy</a:t>
            </a:r>
            <a:endParaRPr lang="en-US" dirty="0"/>
          </a:p>
        </p:txBody>
      </p:sp>
    </p:spTree>
    <p:extLst>
      <p:ext uri="{BB962C8B-B14F-4D97-AF65-F5344CB8AC3E}">
        <p14:creationId xmlns:p14="http://schemas.microsoft.com/office/powerpoint/2010/main" val="37377492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Escape Sequences</a:t>
            </a:r>
          </a:p>
        </p:txBody>
      </p:sp>
      <p:graphicFrame>
        <p:nvGraphicFramePr>
          <p:cNvPr id="5" name="Table 4"/>
          <p:cNvGraphicFramePr>
            <a:graphicFrameLocks noGrp="1"/>
          </p:cNvGraphicFramePr>
          <p:nvPr>
            <p:extLst>
              <p:ext uri="{D42A27DB-BD31-4B8C-83A1-F6EECF244321}">
                <p14:modId xmlns:p14="http://schemas.microsoft.com/office/powerpoint/2010/main" val="1780020516"/>
              </p:ext>
            </p:extLst>
          </p:nvPr>
        </p:nvGraphicFramePr>
        <p:xfrm>
          <a:off x="855263" y="1654976"/>
          <a:ext cx="9872502" cy="2926080"/>
        </p:xfrm>
        <a:graphic>
          <a:graphicData uri="http://schemas.openxmlformats.org/drawingml/2006/table">
            <a:tbl>
              <a:tblPr firstRow="1">
                <a:tableStyleId>{21E4AEA4-8DFA-4A89-87EB-49C32662AFE0}</a:tableStyleId>
              </a:tblPr>
              <a:tblGrid>
                <a:gridCol w="4936251">
                  <a:extLst>
                    <a:ext uri="{9D8B030D-6E8A-4147-A177-3AD203B41FA5}">
                      <a16:colId xmlns:a16="http://schemas.microsoft.com/office/drawing/2014/main" xmlns="" val="48614039"/>
                    </a:ext>
                  </a:extLst>
                </a:gridCol>
                <a:gridCol w="4936251">
                  <a:extLst>
                    <a:ext uri="{9D8B030D-6E8A-4147-A177-3AD203B41FA5}">
                      <a16:colId xmlns:a16="http://schemas.microsoft.com/office/drawing/2014/main" xmlns="" val="1124546490"/>
                    </a:ext>
                  </a:extLst>
                </a:gridCol>
              </a:tblGrid>
              <a:tr h="330991">
                <a:tc>
                  <a:txBody>
                    <a:bodyPr/>
                    <a:lstStyle/>
                    <a:p>
                      <a:pPr algn="ctr"/>
                      <a:r>
                        <a:rPr lang="en-US" sz="1800" b="1" dirty="0"/>
                        <a:t>Escape</a:t>
                      </a:r>
                      <a:r>
                        <a:rPr lang="en-US" sz="1800" b="1" baseline="0" dirty="0"/>
                        <a:t> Sequence</a:t>
                      </a:r>
                      <a:endParaRPr lang="en-US" sz="1800" b="1" dirty="0"/>
                    </a:p>
                  </a:txBody>
                  <a:tcPr>
                    <a:solidFill>
                      <a:srgbClr val="0070C0"/>
                    </a:solidFill>
                  </a:tcPr>
                </a:tc>
                <a:tc>
                  <a:txBody>
                    <a:bodyPr/>
                    <a:lstStyle/>
                    <a:p>
                      <a:pPr algn="ctr"/>
                      <a:r>
                        <a:rPr lang="en-US" sz="1800" b="0" dirty="0"/>
                        <a:t>JS</a:t>
                      </a:r>
                    </a:p>
                  </a:txBody>
                  <a:tcPr>
                    <a:solidFill>
                      <a:srgbClr val="0070C0"/>
                    </a:solidFill>
                  </a:tcPr>
                </a:tc>
                <a:extLst>
                  <a:ext uri="{0D108BD9-81ED-4DB2-BD59-A6C34878D82A}">
                    <a16:rowId xmlns:a16="http://schemas.microsoft.com/office/drawing/2014/main" xmlns="" val="679667022"/>
                  </a:ext>
                </a:extLst>
              </a:tr>
              <a:tr h="341685">
                <a:tc>
                  <a:txBody>
                    <a:bodyPr/>
                    <a:lstStyle/>
                    <a:p>
                      <a:r>
                        <a:rPr lang="en-US" sz="1800" b="1" dirty="0"/>
                        <a:t>New</a:t>
                      </a:r>
                      <a:r>
                        <a:rPr lang="en-US" sz="1800" b="1" baseline="0" dirty="0"/>
                        <a:t> Line</a:t>
                      </a:r>
                      <a:endParaRPr lang="en-US" sz="1800" b="1" dirty="0"/>
                    </a:p>
                  </a:txBody>
                  <a:tcPr>
                    <a:solidFill>
                      <a:schemeClr val="bg1">
                        <a:lumMod val="85000"/>
                      </a:schemeClr>
                    </a:solidFill>
                  </a:tcPr>
                </a:tc>
                <a:tc>
                  <a:txBody>
                    <a:bodyPr/>
                    <a:lstStyle/>
                    <a:p>
                      <a:pPr marL="0" marR="0" indent="0" algn="l" defTabSz="914089" rtl="0" eaLnBrk="1" fontAlgn="auto" latinLnBrk="0" hangingPunct="1">
                        <a:lnSpc>
                          <a:spcPct val="100000"/>
                        </a:lnSpc>
                        <a:spcBef>
                          <a:spcPts val="0"/>
                        </a:spcBef>
                        <a:spcAft>
                          <a:spcPts val="0"/>
                        </a:spcAft>
                        <a:buClrTx/>
                        <a:buSzTx/>
                        <a:buFontTx/>
                        <a:buNone/>
                        <a:tabLst/>
                        <a:defRPr/>
                      </a:pPr>
                      <a:r>
                        <a:rPr lang="en-US" sz="1800" dirty="0"/>
                        <a:t>/n</a:t>
                      </a:r>
                    </a:p>
                  </a:txBody>
                  <a:tcPr>
                    <a:solidFill>
                      <a:schemeClr val="bg1">
                        <a:lumMod val="85000"/>
                      </a:schemeClr>
                    </a:solidFill>
                  </a:tcPr>
                </a:tc>
                <a:extLst>
                  <a:ext uri="{0D108BD9-81ED-4DB2-BD59-A6C34878D82A}">
                    <a16:rowId xmlns:a16="http://schemas.microsoft.com/office/drawing/2014/main" xmlns="" val="2034482246"/>
                  </a:ext>
                </a:extLst>
              </a:tr>
              <a:tr h="341685">
                <a:tc>
                  <a:txBody>
                    <a:bodyPr/>
                    <a:lstStyle/>
                    <a:p>
                      <a:r>
                        <a:rPr lang="en-US" sz="1800" b="1" dirty="0"/>
                        <a:t>Apostrophe</a:t>
                      </a:r>
                    </a:p>
                  </a:txBody>
                  <a:tcPr>
                    <a:solidFill>
                      <a:schemeClr val="bg1">
                        <a:lumMod val="85000"/>
                      </a:schemeClr>
                    </a:solidFill>
                  </a:tcPr>
                </a:tc>
                <a:tc>
                  <a:txBody>
                    <a:bodyPr/>
                    <a:lstStyle/>
                    <a:p>
                      <a:r>
                        <a:rPr lang="en-US" sz="1800" dirty="0"/>
                        <a:t>\’</a:t>
                      </a:r>
                    </a:p>
                  </a:txBody>
                  <a:tcPr>
                    <a:solidFill>
                      <a:schemeClr val="bg1">
                        <a:lumMod val="85000"/>
                      </a:schemeClr>
                    </a:solidFill>
                  </a:tcPr>
                </a:tc>
                <a:extLst>
                  <a:ext uri="{0D108BD9-81ED-4DB2-BD59-A6C34878D82A}">
                    <a16:rowId xmlns:a16="http://schemas.microsoft.com/office/drawing/2014/main" xmlns="" val="682465758"/>
                  </a:ext>
                </a:extLst>
              </a:tr>
              <a:tr h="341685">
                <a:tc>
                  <a:txBody>
                    <a:bodyPr/>
                    <a:lstStyle/>
                    <a:p>
                      <a:r>
                        <a:rPr lang="en-US" sz="1800" b="1" dirty="0"/>
                        <a:t>Carriage return</a:t>
                      </a:r>
                    </a:p>
                  </a:txBody>
                  <a:tcPr>
                    <a:solidFill>
                      <a:schemeClr val="bg1">
                        <a:lumMod val="85000"/>
                      </a:schemeClr>
                    </a:solidFill>
                  </a:tcPr>
                </a:tc>
                <a:tc>
                  <a:txBody>
                    <a:bodyPr/>
                    <a:lstStyle/>
                    <a:p>
                      <a:r>
                        <a:rPr lang="en-US" sz="1800" dirty="0"/>
                        <a:t>\r</a:t>
                      </a:r>
                    </a:p>
                  </a:txBody>
                  <a:tcPr>
                    <a:solidFill>
                      <a:schemeClr val="bg1">
                        <a:lumMod val="85000"/>
                      </a:schemeClr>
                    </a:solidFill>
                  </a:tcPr>
                </a:tc>
                <a:extLst>
                  <a:ext uri="{0D108BD9-81ED-4DB2-BD59-A6C34878D82A}">
                    <a16:rowId xmlns:a16="http://schemas.microsoft.com/office/drawing/2014/main" xmlns="" val="10003"/>
                  </a:ext>
                </a:extLst>
              </a:tr>
              <a:tr h="341685">
                <a:tc>
                  <a:txBody>
                    <a:bodyPr/>
                    <a:lstStyle/>
                    <a:p>
                      <a:r>
                        <a:rPr lang="en-US" sz="1800" b="1" dirty="0"/>
                        <a:t>Backslash</a:t>
                      </a:r>
                    </a:p>
                  </a:txBody>
                  <a:tcPr>
                    <a:solidFill>
                      <a:schemeClr val="bg1">
                        <a:lumMod val="85000"/>
                      </a:schemeClr>
                    </a:solidFill>
                  </a:tcPr>
                </a:tc>
                <a:tc>
                  <a:txBody>
                    <a:bodyPr/>
                    <a:lstStyle/>
                    <a:p>
                      <a:r>
                        <a:rPr lang="en-US" sz="1800" dirty="0"/>
                        <a:t>\\</a:t>
                      </a:r>
                    </a:p>
                  </a:txBody>
                  <a:tcPr>
                    <a:solidFill>
                      <a:schemeClr val="bg1">
                        <a:lumMod val="85000"/>
                      </a:schemeClr>
                    </a:solidFill>
                  </a:tcPr>
                </a:tc>
                <a:extLst>
                  <a:ext uri="{0D108BD9-81ED-4DB2-BD59-A6C34878D82A}">
                    <a16:rowId xmlns:a16="http://schemas.microsoft.com/office/drawing/2014/main" xmlns="" val="10004"/>
                  </a:ext>
                </a:extLst>
              </a:tr>
              <a:tr h="341685">
                <a:tc>
                  <a:txBody>
                    <a:bodyPr/>
                    <a:lstStyle/>
                    <a:p>
                      <a:r>
                        <a:rPr lang="en-US" sz="1800" b="1" dirty="0"/>
                        <a:t>Horizontal</a:t>
                      </a:r>
                      <a:r>
                        <a:rPr lang="en-US" sz="1800" b="1" baseline="0" dirty="0"/>
                        <a:t> Tab</a:t>
                      </a:r>
                      <a:endParaRPr lang="en-US" sz="1800" b="1" dirty="0"/>
                    </a:p>
                  </a:txBody>
                  <a:tcPr>
                    <a:solidFill>
                      <a:schemeClr val="bg1">
                        <a:lumMod val="85000"/>
                      </a:schemeClr>
                    </a:solidFill>
                  </a:tcPr>
                </a:tc>
                <a:tc>
                  <a:txBody>
                    <a:bodyPr/>
                    <a:lstStyle/>
                    <a:p>
                      <a:r>
                        <a:rPr lang="en-US" sz="1800" dirty="0"/>
                        <a:t>\t</a:t>
                      </a:r>
                    </a:p>
                  </a:txBody>
                  <a:tcPr>
                    <a:solidFill>
                      <a:schemeClr val="bg1">
                        <a:lumMod val="85000"/>
                      </a:schemeClr>
                    </a:solidFill>
                  </a:tcPr>
                </a:tc>
                <a:extLst>
                  <a:ext uri="{0D108BD9-81ED-4DB2-BD59-A6C34878D82A}">
                    <a16:rowId xmlns:a16="http://schemas.microsoft.com/office/drawing/2014/main" xmlns="" val="10005"/>
                  </a:ext>
                </a:extLst>
              </a:tr>
              <a:tr h="341685">
                <a:tc>
                  <a:txBody>
                    <a:bodyPr/>
                    <a:lstStyle/>
                    <a:p>
                      <a:r>
                        <a:rPr lang="en-US" sz="1800" b="1" dirty="0"/>
                        <a:t>Hex</a:t>
                      </a:r>
                    </a:p>
                  </a:txBody>
                  <a:tcPr>
                    <a:solidFill>
                      <a:schemeClr val="bg1">
                        <a:lumMod val="85000"/>
                      </a:schemeClr>
                    </a:solidFill>
                  </a:tcPr>
                </a:tc>
                <a:tc>
                  <a:txBody>
                    <a:bodyPr/>
                    <a:lstStyle/>
                    <a:p>
                      <a:r>
                        <a:rPr lang="en-US" sz="1800" dirty="0"/>
                        <a:t>\</a:t>
                      </a:r>
                      <a:r>
                        <a:rPr lang="en-US" sz="1800" dirty="0" err="1"/>
                        <a:t>xdd</a:t>
                      </a:r>
                      <a:endParaRPr lang="en-US" sz="1800" dirty="0"/>
                    </a:p>
                  </a:txBody>
                  <a:tcPr>
                    <a:solidFill>
                      <a:schemeClr val="bg1">
                        <a:lumMod val="85000"/>
                      </a:schemeClr>
                    </a:solidFill>
                  </a:tcPr>
                </a:tc>
                <a:extLst>
                  <a:ext uri="{0D108BD9-81ED-4DB2-BD59-A6C34878D82A}">
                    <a16:rowId xmlns:a16="http://schemas.microsoft.com/office/drawing/2014/main" xmlns="" val="10006"/>
                  </a:ext>
                </a:extLst>
              </a:tr>
              <a:tr h="341685">
                <a:tc>
                  <a:txBody>
                    <a:bodyPr/>
                    <a:lstStyle/>
                    <a:p>
                      <a:r>
                        <a:rPr lang="en-US" sz="1800" b="1" dirty="0"/>
                        <a:t>Unicode</a:t>
                      </a:r>
                    </a:p>
                  </a:txBody>
                  <a:tcPr>
                    <a:solidFill>
                      <a:schemeClr val="bg1">
                        <a:lumMod val="85000"/>
                      </a:schemeClr>
                    </a:solidFill>
                  </a:tcPr>
                </a:tc>
                <a:tc>
                  <a:txBody>
                    <a:bodyPr/>
                    <a:lstStyle/>
                    <a:p>
                      <a:r>
                        <a:rPr lang="en-US" sz="1800" dirty="0"/>
                        <a:t>\</a:t>
                      </a:r>
                      <a:r>
                        <a:rPr lang="en-US" sz="1800" dirty="0" err="1"/>
                        <a:t>udddd</a:t>
                      </a:r>
                      <a:endParaRPr lang="en-US" sz="1800" dirty="0"/>
                    </a:p>
                  </a:txBody>
                  <a:tcPr>
                    <a:solidFill>
                      <a:schemeClr val="bg1">
                        <a:lumMod val="85000"/>
                      </a:schemeClr>
                    </a:solidFill>
                  </a:tcPr>
                </a:tc>
                <a:extLst>
                  <a:ext uri="{0D108BD9-81ED-4DB2-BD59-A6C34878D82A}">
                    <a16:rowId xmlns:a16="http://schemas.microsoft.com/office/drawing/2014/main" xmlns="" val="10007"/>
                  </a:ext>
                </a:extLst>
              </a:tr>
            </a:tbl>
          </a:graphicData>
        </a:graphic>
      </p:graphicFrame>
      <p:sp>
        <p:nvSpPr>
          <p:cNvPr id="7" name="TextBox 6"/>
          <p:cNvSpPr txBox="1"/>
          <p:nvPr/>
        </p:nvSpPr>
        <p:spPr>
          <a:xfrm>
            <a:off x="836705" y="4751294"/>
            <a:ext cx="1774845" cy="461665"/>
          </a:xfrm>
          <a:prstGeom prst="rect">
            <a:avLst/>
          </a:prstGeom>
          <a:noFill/>
        </p:spPr>
        <p:txBody>
          <a:bodyPr wrap="none" rtlCol="0">
            <a:spAutoFit/>
          </a:bodyPr>
          <a:lstStyle/>
          <a:p>
            <a:pPr marL="342900" indent="-342900">
              <a:buFont typeface="Wingdings" charset="2"/>
              <a:buChar char="§"/>
            </a:pPr>
            <a:r>
              <a:rPr lang="en-US" sz="2400" dirty="0"/>
              <a:t>Example:</a:t>
            </a:r>
          </a:p>
        </p:txBody>
      </p:sp>
      <p:sp>
        <p:nvSpPr>
          <p:cNvPr id="8" name="Content Placeholder 2"/>
          <p:cNvSpPr txBox="1">
            <a:spLocks/>
          </p:cNvSpPr>
          <p:nvPr/>
        </p:nvSpPr>
        <p:spPr>
          <a:xfrm>
            <a:off x="838200" y="5377812"/>
            <a:ext cx="10515600" cy="1141739"/>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console.log</a:t>
            </a:r>
            <a:r>
              <a:rPr lang="en-US" dirty="0"/>
              <a:t>( ‘Microsoft\'s Awesome\</a:t>
            </a:r>
            <a:r>
              <a:rPr lang="en-US" dirty="0" err="1"/>
              <a:t>nEnjoy</a:t>
            </a:r>
            <a:r>
              <a:rPr lang="en-US" dirty="0"/>
              <a:t> the class!' )</a:t>
            </a:r>
          </a:p>
        </p:txBody>
      </p:sp>
    </p:spTree>
    <p:extLst>
      <p:ext uri="{BB962C8B-B14F-4D97-AF65-F5344CB8AC3E}">
        <p14:creationId xmlns:p14="http://schemas.microsoft.com/office/powerpoint/2010/main" val="14669686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Multi-line Strings</a:t>
            </a:r>
          </a:p>
        </p:txBody>
      </p:sp>
      <p:sp>
        <p:nvSpPr>
          <p:cNvPr id="3" name="Content Placeholder 2"/>
          <p:cNvSpPr txBox="1">
            <a:spLocks/>
          </p:cNvSpPr>
          <p:nvPr/>
        </p:nvSpPr>
        <p:spPr>
          <a:xfrm>
            <a:off x="833965" y="2041558"/>
            <a:ext cx="10515600" cy="1141739"/>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var</a:t>
            </a:r>
            <a:r>
              <a:rPr lang="en-US" dirty="0"/>
              <a:t> </a:t>
            </a:r>
            <a:r>
              <a:rPr lang="en-US" dirty="0" err="1"/>
              <a:t>str</a:t>
            </a:r>
            <a:r>
              <a:rPr lang="en-US" dirty="0"/>
              <a:t> = 'foo \</a:t>
            </a:r>
          </a:p>
          <a:p>
            <a:r>
              <a:rPr lang="en-US" dirty="0"/>
              <a:t>bar \</a:t>
            </a:r>
          </a:p>
          <a:p>
            <a:r>
              <a:rPr lang="en-US" dirty="0"/>
              <a:t>xyz'</a:t>
            </a:r>
          </a:p>
        </p:txBody>
      </p:sp>
      <p:sp>
        <p:nvSpPr>
          <p:cNvPr id="4" name="TextBox 3"/>
          <p:cNvSpPr txBox="1"/>
          <p:nvPr/>
        </p:nvSpPr>
        <p:spPr>
          <a:xfrm>
            <a:off x="833965" y="3231577"/>
            <a:ext cx="8635697" cy="523220"/>
          </a:xfrm>
          <a:prstGeom prst="rect">
            <a:avLst/>
          </a:prstGeom>
          <a:noFill/>
        </p:spPr>
        <p:txBody>
          <a:bodyPr wrap="none" rtlCol="0">
            <a:spAutoFit/>
          </a:bodyPr>
          <a:lstStyle/>
          <a:p>
            <a:pPr marL="914400" lvl="1" indent="-457200">
              <a:buFont typeface="Wingdings" charset="2"/>
              <a:buChar char="§"/>
            </a:pPr>
            <a:r>
              <a:rPr lang="en-US" sz="2800" dirty="0"/>
              <a:t>It is common practice to simply use concatenation:</a:t>
            </a:r>
          </a:p>
        </p:txBody>
      </p:sp>
      <p:sp>
        <p:nvSpPr>
          <p:cNvPr id="5" name="Content Placeholder 2"/>
          <p:cNvSpPr txBox="1">
            <a:spLocks/>
          </p:cNvSpPr>
          <p:nvPr/>
        </p:nvSpPr>
        <p:spPr>
          <a:xfrm>
            <a:off x="833965" y="3803077"/>
            <a:ext cx="10515600" cy="1141739"/>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dirty="0"/>
              <a:t>var </a:t>
            </a:r>
            <a:r>
              <a:rPr lang="tr-TR" dirty="0" err="1"/>
              <a:t>str</a:t>
            </a:r>
            <a:r>
              <a:rPr lang="tr-TR" dirty="0"/>
              <a:t> = '</a:t>
            </a:r>
            <a:r>
              <a:rPr lang="tr-TR" dirty="0" err="1"/>
              <a:t>foo</a:t>
            </a:r>
            <a:r>
              <a:rPr lang="tr-TR" dirty="0"/>
              <a:t> ' +</a:t>
            </a:r>
          </a:p>
          <a:p>
            <a:r>
              <a:rPr lang="tr-TR" dirty="0"/>
              <a:t>  'bar '+</a:t>
            </a:r>
          </a:p>
          <a:p>
            <a:r>
              <a:rPr lang="tr-TR" dirty="0"/>
              <a:t>  '</a:t>
            </a:r>
            <a:r>
              <a:rPr lang="tr-TR" dirty="0" err="1"/>
              <a:t>xyz</a:t>
            </a:r>
            <a:r>
              <a:rPr lang="tr-TR" dirty="0"/>
              <a:t>'</a:t>
            </a:r>
            <a:endParaRPr lang="en-US" dirty="0"/>
          </a:p>
        </p:txBody>
      </p:sp>
      <p:sp>
        <p:nvSpPr>
          <p:cNvPr id="7" name="TextBox 6"/>
          <p:cNvSpPr txBox="1"/>
          <p:nvPr/>
        </p:nvSpPr>
        <p:spPr>
          <a:xfrm>
            <a:off x="834735" y="1470058"/>
            <a:ext cx="1390124" cy="523220"/>
          </a:xfrm>
          <a:prstGeom prst="rect">
            <a:avLst/>
          </a:prstGeom>
          <a:noFill/>
        </p:spPr>
        <p:txBody>
          <a:bodyPr wrap="none" rtlCol="0">
            <a:spAutoFit/>
          </a:bodyPr>
          <a:lstStyle/>
          <a:p>
            <a:pPr marL="457200" indent="-457200">
              <a:buFont typeface="Wingdings" charset="2"/>
              <a:buChar char="§"/>
            </a:pPr>
            <a:r>
              <a:rPr lang="en-US" sz="2800" dirty="0"/>
              <a:t>ES5:</a:t>
            </a:r>
          </a:p>
        </p:txBody>
      </p:sp>
      <p:sp>
        <p:nvSpPr>
          <p:cNvPr id="8" name="TextBox 7"/>
          <p:cNvSpPr txBox="1"/>
          <p:nvPr/>
        </p:nvSpPr>
        <p:spPr>
          <a:xfrm>
            <a:off x="835505" y="4993096"/>
            <a:ext cx="2762295" cy="523220"/>
          </a:xfrm>
          <a:prstGeom prst="rect">
            <a:avLst/>
          </a:prstGeom>
          <a:noFill/>
        </p:spPr>
        <p:txBody>
          <a:bodyPr wrap="none" rtlCol="0">
            <a:spAutoFit/>
          </a:bodyPr>
          <a:lstStyle/>
          <a:p>
            <a:pPr marL="457200" indent="-457200">
              <a:buFont typeface="Wingdings" charset="2"/>
              <a:buChar char="§"/>
            </a:pPr>
            <a:r>
              <a:rPr lang="en-US" sz="2800" dirty="0"/>
              <a:t>ES6/ES2015:</a:t>
            </a:r>
          </a:p>
        </p:txBody>
      </p:sp>
      <p:sp>
        <p:nvSpPr>
          <p:cNvPr id="9" name="Content Placeholder 2"/>
          <p:cNvSpPr txBox="1">
            <a:spLocks/>
          </p:cNvSpPr>
          <p:nvPr/>
        </p:nvSpPr>
        <p:spPr>
          <a:xfrm>
            <a:off x="834735" y="5564598"/>
            <a:ext cx="10515600" cy="1141739"/>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dirty="0"/>
              <a:t>var </a:t>
            </a:r>
            <a:r>
              <a:rPr lang="tr-TR" dirty="0" err="1"/>
              <a:t>str</a:t>
            </a:r>
            <a:r>
              <a:rPr lang="tr-TR" dirty="0"/>
              <a:t> = `</a:t>
            </a:r>
            <a:r>
              <a:rPr lang="tr-TR" dirty="0" err="1"/>
              <a:t>foo</a:t>
            </a:r>
            <a:endParaRPr lang="tr-TR" dirty="0"/>
          </a:p>
          <a:p>
            <a:r>
              <a:rPr lang="tr-TR" dirty="0"/>
              <a:t>  bar</a:t>
            </a:r>
          </a:p>
          <a:p>
            <a:r>
              <a:rPr lang="tr-TR" dirty="0"/>
              <a:t>  </a:t>
            </a:r>
            <a:r>
              <a:rPr lang="tr-TR" dirty="0" err="1"/>
              <a:t>xyz</a:t>
            </a:r>
            <a:r>
              <a:rPr lang="tr-TR" dirty="0"/>
              <a:t>`</a:t>
            </a:r>
            <a:endParaRPr lang="en-US" dirty="0"/>
          </a:p>
        </p:txBody>
      </p:sp>
    </p:spTree>
    <p:extLst>
      <p:ext uri="{BB962C8B-B14F-4D97-AF65-F5344CB8AC3E}">
        <p14:creationId xmlns:p14="http://schemas.microsoft.com/office/powerpoint/2010/main" val="20811643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Double vs. Single Quotation</a:t>
            </a:r>
          </a:p>
        </p:txBody>
      </p:sp>
      <p:sp>
        <p:nvSpPr>
          <p:cNvPr id="5" name="Content Placeholder 4"/>
          <p:cNvSpPr>
            <a:spLocks noGrp="1"/>
          </p:cNvSpPr>
          <p:nvPr>
            <p:ph sz="half" idx="1"/>
          </p:nvPr>
        </p:nvSpPr>
        <p:spPr/>
        <p:txBody>
          <a:bodyPr/>
          <a:lstStyle/>
          <a:p>
            <a:pPr>
              <a:buFont typeface="Wingdings" charset="2"/>
              <a:buChar char="§"/>
            </a:pPr>
            <a:r>
              <a:rPr lang="en-US" dirty="0"/>
              <a:t>Doesn’t matter, except in JSON</a:t>
            </a:r>
          </a:p>
          <a:p>
            <a:pPr lvl="1">
              <a:buFont typeface="Wingdings" charset="2"/>
              <a:buChar char="§"/>
            </a:pPr>
            <a:r>
              <a:rPr lang="en-US" dirty="0"/>
              <a:t>The final line on the right is invalid</a:t>
            </a:r>
          </a:p>
        </p:txBody>
      </p:sp>
      <p:sp>
        <p:nvSpPr>
          <p:cNvPr id="6" name="Content Placeholder 5"/>
          <p:cNvSpPr>
            <a:spLocks noGrp="1"/>
          </p:cNvSpPr>
          <p:nvPr>
            <p:ph idx="13"/>
          </p:nvPr>
        </p:nvSpPr>
        <p:spPr/>
        <p:txBody>
          <a:bodyPr/>
          <a:lstStyle/>
          <a:p>
            <a:r>
              <a:rPr lang="en-US" dirty="0"/>
              <a:t>{</a:t>
            </a:r>
          </a:p>
          <a:p>
            <a:r>
              <a:rPr lang="en-US" dirty="0"/>
              <a:t>  "name": "loopback-getting-started",</a:t>
            </a:r>
          </a:p>
          <a:p>
            <a:r>
              <a:rPr lang="en-US" dirty="0"/>
              <a:t>  "version": "1.0.0",</a:t>
            </a:r>
          </a:p>
          <a:p>
            <a:r>
              <a:rPr lang="en-US" dirty="0"/>
              <a:t>  "main": "server/</a:t>
            </a:r>
            <a:r>
              <a:rPr lang="en-US" dirty="0" err="1"/>
              <a:t>server.js</a:t>
            </a:r>
            <a:r>
              <a:rPr lang="en-US" dirty="0"/>
              <a:t>",</a:t>
            </a:r>
          </a:p>
          <a:p>
            <a:r>
              <a:rPr lang="en-US" dirty="0"/>
              <a:t>  'dependencies': {} //invalid</a:t>
            </a:r>
          </a:p>
          <a:p>
            <a:r>
              <a:rPr lang="en-US" dirty="0"/>
              <a:t>}</a:t>
            </a:r>
          </a:p>
        </p:txBody>
      </p:sp>
    </p:spTree>
    <p:extLst>
      <p:ext uri="{BB962C8B-B14F-4D97-AF65-F5344CB8AC3E}">
        <p14:creationId xmlns:p14="http://schemas.microsoft.com/office/powerpoint/2010/main" val="16361242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in JavaScript</a:t>
            </a:r>
          </a:p>
        </p:txBody>
      </p:sp>
      <p:sp>
        <p:nvSpPr>
          <p:cNvPr id="3" name="Content Placeholder 2"/>
          <p:cNvSpPr>
            <a:spLocks noGrp="1"/>
          </p:cNvSpPr>
          <p:nvPr>
            <p:ph idx="1"/>
          </p:nvPr>
        </p:nvSpPr>
        <p:spPr>
          <a:xfrm>
            <a:off x="838200" y="1141153"/>
            <a:ext cx="10515600" cy="5246255"/>
          </a:xfrm>
        </p:spPr>
        <p:txBody>
          <a:bodyPr/>
          <a:lstStyle/>
          <a:p>
            <a:r>
              <a:rPr lang="en-US" dirty="0" err="1"/>
              <a:t>var</a:t>
            </a:r>
            <a:r>
              <a:rPr lang="en-US" dirty="0"/>
              <a:t> </a:t>
            </a:r>
            <a:r>
              <a:rPr lang="en-US" dirty="0" err="1"/>
              <a:t>arr</a:t>
            </a:r>
            <a:r>
              <a:rPr lang="en-US" dirty="0"/>
              <a:t> = [element0, element1, ..., </a:t>
            </a:r>
            <a:r>
              <a:rPr lang="en-US" dirty="0" err="1"/>
              <a:t>elementN</a:t>
            </a:r>
            <a:r>
              <a:rPr lang="en-US" dirty="0"/>
              <a:t>]</a:t>
            </a:r>
          </a:p>
          <a:p>
            <a:r>
              <a:rPr lang="en-US" dirty="0" err="1"/>
              <a:t>arr</a:t>
            </a:r>
            <a:r>
              <a:rPr lang="en-US" dirty="0"/>
              <a:t> = new Array(element0, element1[, ...[, </a:t>
            </a:r>
            <a:r>
              <a:rPr lang="en-US" dirty="0" err="1"/>
              <a:t>elementN</a:t>
            </a:r>
            <a:r>
              <a:rPr lang="en-US" dirty="0"/>
              <a:t>]])</a:t>
            </a:r>
          </a:p>
          <a:p>
            <a:r>
              <a:rPr lang="en-US" dirty="0" err="1"/>
              <a:t>arr</a:t>
            </a:r>
            <a:r>
              <a:rPr lang="en-US" dirty="0"/>
              <a:t> = new Array(</a:t>
            </a:r>
            <a:r>
              <a:rPr lang="en-US" dirty="0" err="1"/>
              <a:t>arrayLength</a:t>
            </a:r>
            <a:r>
              <a:rPr lang="en-US" dirty="0"/>
              <a:t>)</a:t>
            </a:r>
          </a:p>
        </p:txBody>
      </p:sp>
    </p:spTree>
    <p:extLst>
      <p:ext uri="{BB962C8B-B14F-4D97-AF65-F5344CB8AC3E}">
        <p14:creationId xmlns:p14="http://schemas.microsoft.com/office/powerpoint/2010/main" val="11792265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Array Elements</a:t>
            </a:r>
          </a:p>
        </p:txBody>
      </p:sp>
      <p:sp>
        <p:nvSpPr>
          <p:cNvPr id="3" name="Content Placeholder 2"/>
          <p:cNvSpPr>
            <a:spLocks noGrp="1"/>
          </p:cNvSpPr>
          <p:nvPr>
            <p:ph idx="1"/>
          </p:nvPr>
        </p:nvSpPr>
        <p:spPr>
          <a:xfrm>
            <a:off x="838200" y="1141153"/>
            <a:ext cx="10515600" cy="5246255"/>
          </a:xfrm>
        </p:spPr>
        <p:txBody>
          <a:bodyPr/>
          <a:lstStyle/>
          <a:p>
            <a:r>
              <a:rPr lang="en-US" dirty="0" err="1"/>
              <a:t>console.log</a:t>
            </a:r>
            <a:r>
              <a:rPr lang="en-US" dirty="0"/>
              <a:t>(</a:t>
            </a:r>
            <a:r>
              <a:rPr lang="en-US" dirty="0" err="1"/>
              <a:t>arr</a:t>
            </a:r>
            <a:r>
              <a:rPr lang="en-US" dirty="0"/>
              <a:t>[0])</a:t>
            </a:r>
          </a:p>
          <a:p>
            <a:r>
              <a:rPr lang="en-US" dirty="0" err="1"/>
              <a:t>console.log</a:t>
            </a:r>
            <a:r>
              <a:rPr lang="en-US" dirty="0"/>
              <a:t>(</a:t>
            </a:r>
            <a:r>
              <a:rPr lang="en-US" dirty="0" err="1"/>
              <a:t>arr</a:t>
            </a:r>
            <a:r>
              <a:rPr lang="en-US" dirty="0"/>
              <a:t>[1])</a:t>
            </a:r>
          </a:p>
          <a:p>
            <a:r>
              <a:rPr lang="en-US" dirty="0" err="1"/>
              <a:t>console.log</a:t>
            </a:r>
            <a:r>
              <a:rPr lang="en-US" dirty="0"/>
              <a:t>(</a:t>
            </a:r>
            <a:r>
              <a:rPr lang="en-US" dirty="0" err="1"/>
              <a:t>arr</a:t>
            </a:r>
            <a:r>
              <a:rPr lang="en-US" dirty="0"/>
              <a:t>[</a:t>
            </a:r>
            <a:r>
              <a:rPr lang="en-US" dirty="0" err="1"/>
              <a:t>arr.length</a:t>
            </a:r>
            <a:r>
              <a:rPr lang="en-US" dirty="0"/>
              <a:t> - 1]) // logs the last element</a:t>
            </a:r>
          </a:p>
        </p:txBody>
      </p:sp>
    </p:spTree>
    <p:extLst>
      <p:ext uri="{BB962C8B-B14F-4D97-AF65-F5344CB8AC3E}">
        <p14:creationId xmlns:p14="http://schemas.microsoft.com/office/powerpoint/2010/main" val="26917436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Useful Properties and Methods</a:t>
            </a:r>
          </a:p>
        </p:txBody>
      </p:sp>
      <p:sp>
        <p:nvSpPr>
          <p:cNvPr id="3" name="Text Placeholder 2"/>
          <p:cNvSpPr>
            <a:spLocks noGrp="1"/>
          </p:cNvSpPr>
          <p:nvPr>
            <p:ph type="body" idx="1"/>
          </p:nvPr>
        </p:nvSpPr>
        <p:spPr/>
        <p:txBody>
          <a:bodyPr/>
          <a:lstStyle/>
          <a:p>
            <a:r>
              <a:rPr lang="en-US" dirty="0"/>
              <a:t>Properties</a:t>
            </a:r>
          </a:p>
        </p:txBody>
      </p:sp>
      <p:sp>
        <p:nvSpPr>
          <p:cNvPr id="4" name="Content Placeholder 3"/>
          <p:cNvSpPr>
            <a:spLocks noGrp="1"/>
          </p:cNvSpPr>
          <p:nvPr>
            <p:ph sz="half" idx="2"/>
          </p:nvPr>
        </p:nvSpPr>
        <p:spPr/>
        <p:txBody>
          <a:bodyPr/>
          <a:lstStyle/>
          <a:p>
            <a:pPr>
              <a:buFont typeface="Wingdings" charset="2"/>
              <a:buChar char="§"/>
            </a:pPr>
            <a:r>
              <a:rPr lang="en-US" dirty="0" err="1"/>
              <a:t>Array.length</a:t>
            </a:r>
            <a:endParaRPr lang="en-US" dirty="0"/>
          </a:p>
        </p:txBody>
      </p:sp>
      <p:sp>
        <p:nvSpPr>
          <p:cNvPr id="5" name="Text Placeholder 4"/>
          <p:cNvSpPr>
            <a:spLocks noGrp="1"/>
          </p:cNvSpPr>
          <p:nvPr>
            <p:ph type="body" sz="quarter" idx="3"/>
          </p:nvPr>
        </p:nvSpPr>
        <p:spPr/>
        <p:txBody>
          <a:bodyPr/>
          <a:lstStyle/>
          <a:p>
            <a:r>
              <a:rPr lang="en-US" dirty="0"/>
              <a:t>Methods</a:t>
            </a:r>
          </a:p>
        </p:txBody>
      </p:sp>
      <p:sp>
        <p:nvSpPr>
          <p:cNvPr id="6" name="Content Placeholder 5"/>
          <p:cNvSpPr>
            <a:spLocks noGrp="1"/>
          </p:cNvSpPr>
          <p:nvPr>
            <p:ph sz="quarter" idx="4"/>
          </p:nvPr>
        </p:nvSpPr>
        <p:spPr/>
        <p:txBody>
          <a:bodyPr/>
          <a:lstStyle/>
          <a:p>
            <a:pPr>
              <a:buFont typeface="Wingdings" charset="2"/>
              <a:buChar char="§"/>
            </a:pPr>
            <a:r>
              <a:rPr lang="en-US" dirty="0"/>
              <a:t>pop(), push()</a:t>
            </a:r>
          </a:p>
          <a:p>
            <a:pPr>
              <a:buFont typeface="Wingdings" charset="2"/>
              <a:buChar char="§"/>
            </a:pPr>
            <a:r>
              <a:rPr lang="en-US" dirty="0" err="1"/>
              <a:t>forEach</a:t>
            </a:r>
            <a:r>
              <a:rPr lang="en-US" dirty="0"/>
              <a:t>()</a:t>
            </a:r>
          </a:p>
          <a:p>
            <a:pPr>
              <a:buFont typeface="Wingdings" charset="2"/>
              <a:buChar char="§"/>
            </a:pPr>
            <a:r>
              <a:rPr lang="en-US" dirty="0"/>
              <a:t>some(), every(), map()</a:t>
            </a:r>
          </a:p>
          <a:p>
            <a:pPr>
              <a:buFont typeface="Wingdings" charset="2"/>
              <a:buChar char="§"/>
            </a:pPr>
            <a:r>
              <a:rPr lang="en-US" dirty="0"/>
              <a:t>reduce(), filter()</a:t>
            </a:r>
          </a:p>
          <a:p>
            <a:pPr>
              <a:buFont typeface="Wingdings" charset="2"/>
              <a:buChar char="§"/>
            </a:pPr>
            <a:r>
              <a:rPr lang="en-US" dirty="0"/>
              <a:t>reverse(), sort()</a:t>
            </a:r>
          </a:p>
          <a:p>
            <a:pPr>
              <a:buFont typeface="Wingdings" charset="2"/>
              <a:buChar char="§"/>
            </a:pPr>
            <a:r>
              <a:rPr lang="en-US" dirty="0"/>
              <a:t>slice(), </a:t>
            </a:r>
            <a:r>
              <a:rPr lang="en-US" dirty="0" err="1"/>
              <a:t>concat</a:t>
            </a:r>
            <a:r>
              <a:rPr lang="en-US" dirty="0"/>
              <a:t>(), join()</a:t>
            </a:r>
          </a:p>
          <a:p>
            <a:pPr>
              <a:buFont typeface="Wingdings" charset="2"/>
              <a:buChar char="§"/>
            </a:pPr>
            <a:r>
              <a:rPr lang="en-US" dirty="0" err="1"/>
              <a:t>indexOf</a:t>
            </a:r>
            <a:r>
              <a:rPr lang="en-US" dirty="0"/>
              <a:t>()</a:t>
            </a:r>
          </a:p>
        </p:txBody>
      </p:sp>
    </p:spTree>
    <p:extLst>
      <p:ext uri="{BB962C8B-B14F-4D97-AF65-F5344CB8AC3E}">
        <p14:creationId xmlns:p14="http://schemas.microsoft.com/office/powerpoint/2010/main" val="31451776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Objects</a:t>
            </a:r>
          </a:p>
        </p:txBody>
      </p:sp>
      <p:sp>
        <p:nvSpPr>
          <p:cNvPr id="3" name="Content Placeholder 2"/>
          <p:cNvSpPr>
            <a:spLocks noGrp="1"/>
          </p:cNvSpPr>
          <p:nvPr>
            <p:ph sz="half" idx="1"/>
          </p:nvPr>
        </p:nvSpPr>
        <p:spPr/>
        <p:txBody>
          <a:bodyPr anchor="t"/>
          <a:lstStyle/>
          <a:p>
            <a:pPr>
              <a:buFont typeface="Wingdings" charset="2"/>
              <a:buChar char="§"/>
            </a:pPr>
            <a:endParaRPr lang="en-US" sz="200" dirty="0"/>
          </a:p>
          <a:p>
            <a:pPr>
              <a:buFont typeface="Wingdings" charset="2"/>
              <a:buChar char="§"/>
            </a:pPr>
            <a:r>
              <a:rPr lang="en-US" dirty="0"/>
              <a:t>Object literal notation </a:t>
            </a:r>
          </a:p>
          <a:p>
            <a:pPr>
              <a:buFont typeface="Wingdings" charset="2"/>
              <a:buChar char="§"/>
            </a:pPr>
            <a:endParaRPr lang="en-US" dirty="0"/>
          </a:p>
          <a:p>
            <a:pPr marL="0" indent="0">
              <a:buNone/>
            </a:pPr>
            <a:endParaRPr lang="en-US" dirty="0"/>
          </a:p>
          <a:p>
            <a:pPr marL="0" indent="0">
              <a:buNone/>
            </a:pPr>
            <a:endParaRPr lang="en-US" sz="3200" dirty="0"/>
          </a:p>
          <a:p>
            <a:pPr>
              <a:buFont typeface="Wingdings" charset="2"/>
              <a:buChar char="§"/>
            </a:pPr>
            <a:r>
              <a:rPr lang="en-US" dirty="0"/>
              <a:t>Accessing Object Properties</a:t>
            </a:r>
          </a:p>
        </p:txBody>
      </p:sp>
      <p:sp>
        <p:nvSpPr>
          <p:cNvPr id="4" name="Content Placeholder 3"/>
          <p:cNvSpPr>
            <a:spLocks noGrp="1"/>
          </p:cNvSpPr>
          <p:nvPr>
            <p:ph idx="13"/>
          </p:nvPr>
        </p:nvSpPr>
        <p:spPr/>
        <p:txBody>
          <a:bodyPr>
            <a:normAutofit/>
          </a:bodyPr>
          <a:lstStyle/>
          <a:p>
            <a:r>
              <a:rPr lang="tr-TR" dirty="0"/>
              <a:t>var </a:t>
            </a:r>
            <a:r>
              <a:rPr lang="tr-TR" dirty="0" err="1"/>
              <a:t>obj</a:t>
            </a:r>
            <a:r>
              <a:rPr lang="tr-TR" dirty="0"/>
              <a:t> = {</a:t>
            </a:r>
          </a:p>
          <a:p>
            <a:r>
              <a:rPr lang="tr-TR" dirty="0"/>
              <a:t>  a: 4,</a:t>
            </a:r>
          </a:p>
          <a:p>
            <a:r>
              <a:rPr lang="tr-TR" dirty="0"/>
              <a:t>  b: 9,</a:t>
            </a:r>
          </a:p>
          <a:p>
            <a:r>
              <a:rPr lang="tr-TR" dirty="0"/>
              <a:t>  x: '</a:t>
            </a:r>
            <a:r>
              <a:rPr lang="tr-TR" dirty="0" err="1"/>
              <a:t>node.js</a:t>
            </a:r>
            <a:r>
              <a:rPr lang="tr-TR" dirty="0"/>
              <a:t>'</a:t>
            </a:r>
          </a:p>
          <a:p>
            <a:r>
              <a:rPr lang="tr-TR" dirty="0"/>
              <a:t>}</a:t>
            </a:r>
          </a:p>
          <a:p>
            <a:endParaRPr lang="tr-TR" dirty="0"/>
          </a:p>
          <a:p>
            <a:r>
              <a:rPr lang="pl-PL" dirty="0" err="1"/>
              <a:t>obj.a</a:t>
            </a:r>
            <a:r>
              <a:rPr lang="pl-PL" dirty="0"/>
              <a:t>  // 4</a:t>
            </a:r>
          </a:p>
          <a:p>
            <a:r>
              <a:rPr lang="pl-PL" dirty="0" err="1"/>
              <a:t>obj.b</a:t>
            </a:r>
            <a:r>
              <a:rPr lang="pl-PL" dirty="0"/>
              <a:t>  // 9</a:t>
            </a:r>
          </a:p>
          <a:p>
            <a:r>
              <a:rPr lang="pl-PL" dirty="0" err="1"/>
              <a:t>obj.x</a:t>
            </a:r>
            <a:r>
              <a:rPr lang="pl-PL" dirty="0"/>
              <a:t>  // </a:t>
            </a:r>
            <a:r>
              <a:rPr lang="pl-PL" dirty="0" err="1"/>
              <a:t>node.js</a:t>
            </a:r>
            <a:endParaRPr lang="pl-PL" dirty="0"/>
          </a:p>
          <a:p>
            <a:endParaRPr lang="pl-PL" dirty="0"/>
          </a:p>
          <a:p>
            <a:r>
              <a:rPr lang="en-US" dirty="0" err="1"/>
              <a:t>obj</a:t>
            </a:r>
            <a:r>
              <a:rPr lang="en-US" dirty="0"/>
              <a:t>['a']</a:t>
            </a:r>
          </a:p>
          <a:p>
            <a:r>
              <a:rPr lang="en-US" dirty="0" err="1"/>
              <a:t>obj</a:t>
            </a:r>
            <a:r>
              <a:rPr lang="en-US" dirty="0"/>
              <a:t>['b']</a:t>
            </a:r>
          </a:p>
          <a:p>
            <a:r>
              <a:rPr lang="en-US" dirty="0" err="1"/>
              <a:t>obj</a:t>
            </a:r>
            <a:r>
              <a:rPr lang="en-US" dirty="0"/>
              <a:t>['x’]</a:t>
            </a:r>
          </a:p>
          <a:p>
            <a:r>
              <a:rPr lang="en-US" dirty="0" err="1"/>
              <a:t>obj.a</a:t>
            </a:r>
            <a:r>
              <a:rPr lang="en-US" dirty="0"/>
              <a:t> = 'x'</a:t>
            </a:r>
          </a:p>
          <a:p>
            <a:r>
              <a:rPr lang="en-US" dirty="0" err="1"/>
              <a:t>obj</a:t>
            </a:r>
            <a:r>
              <a:rPr lang="en-US" dirty="0"/>
              <a:t>[</a:t>
            </a:r>
            <a:r>
              <a:rPr lang="en-US" dirty="0" err="1"/>
              <a:t>obj.a</a:t>
            </a:r>
            <a:r>
              <a:rPr lang="en-US" dirty="0"/>
              <a:t>]  // </a:t>
            </a:r>
            <a:r>
              <a:rPr lang="en-US" dirty="0" err="1"/>
              <a:t>node.js</a:t>
            </a:r>
            <a:endParaRPr lang="en-US" dirty="0"/>
          </a:p>
        </p:txBody>
      </p:sp>
      <p:cxnSp>
        <p:nvCxnSpPr>
          <p:cNvPr id="6" name="Straight Arrow Connector 5"/>
          <p:cNvCxnSpPr/>
          <p:nvPr/>
        </p:nvCxnSpPr>
        <p:spPr>
          <a:xfrm>
            <a:off x="3733888" y="1535586"/>
            <a:ext cx="663381" cy="0"/>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278998" y="3469285"/>
            <a:ext cx="1062179" cy="738"/>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278999" y="3469285"/>
            <a:ext cx="1061410" cy="1175387"/>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73471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Conventions</a:t>
            </a:r>
          </a:p>
        </p:txBody>
      </p:sp>
      <p:sp>
        <p:nvSpPr>
          <p:cNvPr id="3" name="Content Placeholder 2"/>
          <p:cNvSpPr>
            <a:spLocks noGrp="1"/>
          </p:cNvSpPr>
          <p:nvPr>
            <p:ph idx="1"/>
          </p:nvPr>
        </p:nvSpPr>
        <p:spPr/>
        <p:txBody>
          <a:bodyPr/>
          <a:lstStyle/>
          <a:p>
            <a:pPr>
              <a:buFont typeface="Wingdings" charset="2"/>
              <a:buChar char="§"/>
            </a:pPr>
            <a:r>
              <a:rPr lang="en-US" dirty="0"/>
              <a:t>Names</a:t>
            </a:r>
          </a:p>
          <a:p>
            <a:pPr>
              <a:buFont typeface="Wingdings" charset="2"/>
              <a:buChar char="§"/>
            </a:pPr>
            <a:r>
              <a:rPr lang="en-US" dirty="0"/>
              <a:t>Indentation</a:t>
            </a:r>
          </a:p>
          <a:p>
            <a:pPr>
              <a:buFont typeface="Wingdings" charset="2"/>
              <a:buChar char="§"/>
            </a:pPr>
            <a:r>
              <a:rPr lang="en-US" dirty="0"/>
              <a:t>Semicolons</a:t>
            </a:r>
          </a:p>
          <a:p>
            <a:pPr>
              <a:buFont typeface="Wingdings" charset="2"/>
              <a:buChar char="§"/>
            </a:pPr>
            <a:r>
              <a:rPr lang="en-US" dirty="0" err="1"/>
              <a:t>camelCase</a:t>
            </a:r>
            <a:r>
              <a:rPr lang="en-US" dirty="0"/>
              <a:t>, except capital for objects that require `new`</a:t>
            </a:r>
          </a:p>
          <a:p>
            <a:pPr>
              <a:buFont typeface="Wingdings" charset="2"/>
              <a:buChar char="§"/>
            </a:pPr>
            <a:r>
              <a:rPr lang="en-US" dirty="0"/>
              <a:t>`_` for private methods</a:t>
            </a:r>
          </a:p>
        </p:txBody>
      </p:sp>
    </p:spTree>
    <p:extLst>
      <p:ext uri="{BB962C8B-B14F-4D97-AF65-F5344CB8AC3E}">
        <p14:creationId xmlns:p14="http://schemas.microsoft.com/office/powerpoint/2010/main" val="31821258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Names in JavaScript</a:t>
            </a:r>
          </a:p>
        </p:txBody>
      </p:sp>
      <p:sp>
        <p:nvSpPr>
          <p:cNvPr id="3" name="Content Placeholder 2"/>
          <p:cNvSpPr>
            <a:spLocks noGrp="1"/>
          </p:cNvSpPr>
          <p:nvPr>
            <p:ph sz="half" idx="1"/>
          </p:nvPr>
        </p:nvSpPr>
        <p:spPr/>
        <p:txBody>
          <a:bodyPr/>
          <a:lstStyle/>
          <a:p>
            <a:pPr>
              <a:buFont typeface="Wingdings" charset="2"/>
              <a:buChar char="§"/>
            </a:pPr>
            <a:r>
              <a:rPr lang="en-US" dirty="0"/>
              <a:t>Valid Names</a:t>
            </a:r>
          </a:p>
          <a:p>
            <a:pPr>
              <a:buFont typeface="Wingdings" charset="2"/>
              <a:buChar char="§"/>
            </a:pPr>
            <a:endParaRPr lang="en-US" dirty="0"/>
          </a:p>
          <a:p>
            <a:pPr>
              <a:buFont typeface="Wingdings" charset="2"/>
              <a:buChar char="§"/>
            </a:pPr>
            <a:endParaRPr lang="en-US" dirty="0"/>
          </a:p>
          <a:p>
            <a:pPr>
              <a:buFont typeface="Wingdings" charset="2"/>
              <a:buChar char="§"/>
            </a:pPr>
            <a:endParaRPr lang="en-US" dirty="0"/>
          </a:p>
          <a:p>
            <a:pPr>
              <a:buFont typeface="Wingdings" charset="2"/>
              <a:buChar char="§"/>
            </a:pPr>
            <a:endParaRPr lang="en-US" dirty="0"/>
          </a:p>
          <a:p>
            <a:pPr>
              <a:buFont typeface="Wingdings" charset="2"/>
              <a:buChar char="§"/>
            </a:pPr>
            <a:endParaRPr lang="en-US" dirty="0"/>
          </a:p>
          <a:p>
            <a:pPr>
              <a:buFont typeface="Wingdings" charset="2"/>
              <a:buChar char="§"/>
            </a:pPr>
            <a:r>
              <a:rPr lang="en-US" dirty="0"/>
              <a:t>Invalid Names</a:t>
            </a:r>
          </a:p>
        </p:txBody>
      </p:sp>
      <p:sp>
        <p:nvSpPr>
          <p:cNvPr id="4" name="Content Placeholder 3"/>
          <p:cNvSpPr>
            <a:spLocks noGrp="1"/>
          </p:cNvSpPr>
          <p:nvPr>
            <p:ph idx="13"/>
          </p:nvPr>
        </p:nvSpPr>
        <p:spPr/>
        <p:txBody>
          <a:bodyPr/>
          <a:lstStyle/>
          <a:p>
            <a:r>
              <a:rPr lang="en-US" dirty="0" err="1"/>
              <a:t>MicroSoft</a:t>
            </a:r>
            <a:endParaRPr lang="en-US" dirty="0"/>
          </a:p>
          <a:p>
            <a:r>
              <a:rPr lang="en-US" dirty="0"/>
              <a:t>micr0s0ft</a:t>
            </a:r>
          </a:p>
          <a:p>
            <a:r>
              <a:rPr lang="en-US" dirty="0"/>
              <a:t>a2</a:t>
            </a:r>
          </a:p>
          <a:p>
            <a:r>
              <a:rPr lang="en-US" dirty="0"/>
              <a:t>_$b00</a:t>
            </a:r>
          </a:p>
          <a:p>
            <a:endParaRPr lang="en-US" dirty="0"/>
          </a:p>
          <a:p>
            <a:endParaRPr lang="en-US" dirty="0"/>
          </a:p>
          <a:p>
            <a:endParaRPr lang="en-US" dirty="0"/>
          </a:p>
          <a:p>
            <a:endParaRPr lang="en-US" dirty="0"/>
          </a:p>
          <a:p>
            <a:r>
              <a:rPr lang="en-US" dirty="0"/>
              <a:t>2a</a:t>
            </a:r>
          </a:p>
          <a:p>
            <a:r>
              <a:rPr lang="en-US" dirty="0" err="1"/>
              <a:t>microsoft-inc</a:t>
            </a:r>
            <a:endParaRPr lang="en-US" dirty="0"/>
          </a:p>
        </p:txBody>
      </p:sp>
    </p:spTree>
    <p:extLst>
      <p:ext uri="{BB962C8B-B14F-4D97-AF65-F5344CB8AC3E}">
        <p14:creationId xmlns:p14="http://schemas.microsoft.com/office/powerpoint/2010/main" val="30766837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0" y="1950629"/>
            <a:chExt cx="12192000" cy="832912"/>
          </a:xfrm>
        </p:grpSpPr>
        <p:sp>
          <p:nvSpPr>
            <p:cNvPr id="11" name="Rectangle 10"/>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834571" y="1950629"/>
              <a:ext cx="997312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0374" indent="-457200" algn="l">
                <a:buFont typeface="Wingdings" charset="2"/>
                <a:buChar char="§"/>
              </a:pPr>
              <a:r>
                <a:rPr lang="en-US" altLang="ko-KR" i="0" dirty="0" smtClean="0"/>
                <a:t>Faster and more enjoyable development</a:t>
              </a:r>
            </a:p>
            <a:p>
              <a:pPr marL="460374" indent="-457200" algn="l">
                <a:buFont typeface="Wingdings" charset="2"/>
                <a:buChar char="§"/>
              </a:pPr>
              <a:r>
                <a:rPr lang="en-US" altLang="ko-KR" i="0" dirty="0" smtClean="0"/>
                <a:t>Code less (DRY)</a:t>
              </a:r>
            </a:p>
            <a:p>
              <a:pPr marL="460374" indent="-457200" algn="l">
                <a:buFont typeface="Wingdings" charset="2"/>
                <a:buChar char="§"/>
              </a:pPr>
              <a:r>
                <a:rPr lang="en-US" altLang="ko-KR" i="0" dirty="0" smtClean="0"/>
                <a:t>Build web, API, desktop, mobile, </a:t>
              </a:r>
              <a:r>
                <a:rPr lang="en-US" altLang="ko-KR" i="0" dirty="0" err="1" smtClean="0"/>
                <a:t>IoT</a:t>
              </a:r>
              <a:r>
                <a:rPr lang="en-US" altLang="ko-KR" i="0" dirty="0" smtClean="0"/>
                <a:t> and other applications</a:t>
              </a:r>
              <a:endParaRPr lang="en-US" altLang="ko-KR" i="0" dirty="0"/>
            </a:p>
          </p:txBody>
        </p:sp>
      </p:grpSp>
      <p:sp>
        <p:nvSpPr>
          <p:cNvPr id="5" name="TextBox 4"/>
          <p:cNvSpPr txBox="1"/>
          <p:nvPr/>
        </p:nvSpPr>
        <p:spPr>
          <a:xfrm>
            <a:off x="842640" y="362373"/>
            <a:ext cx="7482915" cy="769441"/>
          </a:xfrm>
          <a:prstGeom prst="rect">
            <a:avLst/>
          </a:prstGeom>
          <a:noFill/>
        </p:spPr>
        <p:txBody>
          <a:bodyPr wrap="square" rtlCol="0">
            <a:spAutoFit/>
          </a:bodyPr>
          <a:lstStyle/>
          <a:p>
            <a:r>
              <a:rPr lang="en-US" sz="4400" dirty="0">
                <a:solidFill>
                  <a:srgbClr val="292929"/>
                </a:solidFill>
              </a:rPr>
              <a:t>JavaScript Benefits</a:t>
            </a:r>
          </a:p>
        </p:txBody>
      </p:sp>
    </p:spTree>
    <p:extLst>
      <p:ext uri="{BB962C8B-B14F-4D97-AF65-F5344CB8AC3E}">
        <p14:creationId xmlns:p14="http://schemas.microsoft.com/office/powerpoint/2010/main" val="1091238726"/>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Summary</a:t>
            </a:r>
          </a:p>
        </p:txBody>
      </p:sp>
      <p:grpSp>
        <p:nvGrpSpPr>
          <p:cNvPr id="8" name="Group 7"/>
          <p:cNvGrpSpPr/>
          <p:nvPr/>
        </p:nvGrpSpPr>
        <p:grpSpPr>
          <a:xfrm>
            <a:off x="0" y="1950630"/>
            <a:ext cx="12192000" cy="4419206"/>
            <a:chOff x="0" y="1950630"/>
            <a:chExt cx="12192000" cy="441920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In this lesson, you have </a:t>
                </a:r>
                <a:r>
                  <a:rPr lang="en-US" i="0">
                    <a:solidFill>
                      <a:srgbClr val="FFFFFF"/>
                    </a:solidFill>
                    <a:latin typeface="Segoe UI"/>
                  </a:rPr>
                  <a:t>learned about</a:t>
                </a:r>
                <a:endParaRPr lang="en-US" i="0" dirty="0">
                  <a:solidFill>
                    <a:srgbClr val="FFFFFF"/>
                  </a:solidFill>
                  <a:latin typeface="Segoe UI"/>
                </a:endParaRPr>
              </a:p>
            </p:txBody>
          </p:sp>
        </p:grpSp>
        <p:sp>
          <p:nvSpPr>
            <p:cNvPr id="7" name="Rectangle 6"/>
            <p:cNvSpPr/>
            <p:nvPr/>
          </p:nvSpPr>
          <p:spPr>
            <a:xfrm>
              <a:off x="0" y="2783539"/>
              <a:ext cx="12192000" cy="3586297"/>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latin typeface="Segoe UI"/>
                </a:rPr>
                <a:t>JS conventions</a:t>
              </a:r>
            </a:p>
            <a:p>
              <a:pPr marL="1316038" indent="-457200">
                <a:buFont typeface="Wingdings" charset="2"/>
                <a:buChar char="§"/>
              </a:pPr>
              <a:r>
                <a:rPr lang="en-US" sz="2800" dirty="0">
                  <a:solidFill>
                    <a:srgbClr val="FFFFFF"/>
                  </a:solidFill>
                  <a:latin typeface="Segoe UI"/>
                </a:rPr>
                <a:t>Arrays</a:t>
              </a:r>
            </a:p>
            <a:p>
              <a:pPr marL="1316038" indent="-457200">
                <a:buFont typeface="Wingdings" charset="2"/>
                <a:buChar char="§"/>
              </a:pPr>
              <a:r>
                <a:rPr lang="en-US" sz="2800" dirty="0">
                  <a:solidFill>
                    <a:srgbClr val="FFFFFF"/>
                  </a:solidFill>
                  <a:latin typeface="Segoe UI"/>
                </a:rPr>
                <a:t>Naming</a:t>
              </a:r>
            </a:p>
            <a:p>
              <a:pPr marL="1316038" indent="-457200">
                <a:buFont typeface="Wingdings" charset="2"/>
                <a:buChar char="§"/>
              </a:pPr>
              <a:r>
                <a:rPr lang="en-US" sz="2800" dirty="0" err="1">
                  <a:solidFill>
                    <a:srgbClr val="FFFFFF"/>
                  </a:solidFill>
                  <a:latin typeface="Segoe UI"/>
                </a:rPr>
                <a:t>Truthy</a:t>
              </a:r>
              <a:r>
                <a:rPr lang="en-US" sz="2800" dirty="0">
                  <a:solidFill>
                    <a:srgbClr val="FFFFFF"/>
                  </a:solidFill>
                  <a:latin typeface="Segoe UI"/>
                </a:rPr>
                <a:t> and </a:t>
              </a:r>
              <a:r>
                <a:rPr lang="en-US" sz="2800" dirty="0" err="1">
                  <a:solidFill>
                    <a:srgbClr val="FFFFFF"/>
                  </a:solidFill>
                  <a:latin typeface="Segoe UI"/>
                </a:rPr>
                <a:t>Falsy</a:t>
              </a:r>
              <a:endParaRPr lang="en-US" sz="2800" dirty="0">
                <a:solidFill>
                  <a:srgbClr val="FFFFFF"/>
                </a:solidFill>
                <a:latin typeface="Segoe UI"/>
              </a:endParaRPr>
            </a:p>
            <a:p>
              <a:pPr marL="1316038" indent="-457200">
                <a:buFont typeface="Wingdings" charset="2"/>
                <a:buChar char="§"/>
              </a:pPr>
              <a:r>
                <a:rPr lang="en-US" sz="2800" dirty="0">
                  <a:solidFill>
                    <a:srgbClr val="FFFFFF"/>
                  </a:solidFill>
                  <a:latin typeface="Segoe UI"/>
                </a:rPr>
                <a:t>Primitives</a:t>
              </a:r>
            </a:p>
            <a:p>
              <a:pPr marL="1316038" indent="-457200">
                <a:buFont typeface="Wingdings" charset="2"/>
                <a:buChar char="§"/>
              </a:pPr>
              <a:r>
                <a:rPr lang="en-US" sz="2800" dirty="0">
                  <a:solidFill>
                    <a:srgbClr val="FFFFFF"/>
                  </a:solidFill>
                  <a:latin typeface="Segoe UI"/>
                </a:rPr>
                <a:t>Objects</a:t>
              </a:r>
            </a:p>
            <a:p>
              <a:pPr marL="1316038" indent="-457200">
                <a:buFont typeface="Wingdings" charset="2"/>
                <a:buChar char="§"/>
              </a:pPr>
              <a:r>
                <a:rPr lang="en-US" sz="2800" dirty="0">
                  <a:solidFill>
                    <a:srgbClr val="FFFFFF"/>
                  </a:solidFill>
                  <a:latin typeface="Segoe UI"/>
                </a:rPr>
                <a:t>Functions</a:t>
              </a:r>
            </a:p>
          </p:txBody>
        </p:sp>
      </p:grpSp>
    </p:spTree>
    <p:extLst>
      <p:ext uri="{BB962C8B-B14F-4D97-AF65-F5344CB8AC3E}">
        <p14:creationId xmlns:p14="http://schemas.microsoft.com/office/powerpoint/2010/main" val="162403515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0" y="1950629"/>
            <a:chExt cx="12192000" cy="832912"/>
          </a:xfrm>
        </p:grpSpPr>
        <p:sp>
          <p:nvSpPr>
            <p:cNvPr id="11" name="Rectangle 10"/>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834571" y="1950629"/>
              <a:ext cx="997312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0374" indent="-457200" algn="l">
                <a:buFont typeface="Wingdings" charset="2"/>
                <a:buChar char="§"/>
              </a:pPr>
              <a:r>
                <a:rPr lang="en-US" altLang="ko-KR" i="0" dirty="0" smtClean="0"/>
                <a:t>JavaScript is the assembly of the web!</a:t>
              </a:r>
            </a:p>
            <a:p>
              <a:pPr marL="460374" indent="-457200" algn="l">
                <a:buFont typeface="Wingdings" charset="2"/>
                <a:buChar char="§"/>
              </a:pPr>
              <a:r>
                <a:rPr lang="en-US" altLang="ko-KR" i="0" dirty="0" smtClean="0"/>
                <a:t>HTML + CSS</a:t>
              </a:r>
              <a:endParaRPr lang="en-US" altLang="ko-KR" i="0" dirty="0"/>
            </a:p>
            <a:p>
              <a:pPr marL="460374" indent="-457200" algn="l">
                <a:buFont typeface="Wingdings" charset="2"/>
                <a:buChar char="§"/>
              </a:pPr>
              <a:r>
                <a:rPr lang="en-US" altLang="ko-KR" i="0" dirty="0" smtClean="0"/>
                <a:t>HTTP, HTTPS, HTTP 2.0, TCP/IP</a:t>
              </a:r>
            </a:p>
          </p:txBody>
        </p:sp>
      </p:grpSp>
      <p:sp>
        <p:nvSpPr>
          <p:cNvPr id="5" name="TextBox 4"/>
          <p:cNvSpPr txBox="1"/>
          <p:nvPr/>
        </p:nvSpPr>
        <p:spPr>
          <a:xfrm>
            <a:off x="842640" y="362373"/>
            <a:ext cx="9408392" cy="769441"/>
          </a:xfrm>
          <a:prstGeom prst="rect">
            <a:avLst/>
          </a:prstGeom>
          <a:noFill/>
        </p:spPr>
        <p:txBody>
          <a:bodyPr wrap="square" rtlCol="0">
            <a:spAutoFit/>
          </a:bodyPr>
          <a:lstStyle/>
          <a:p>
            <a:r>
              <a:rPr lang="en-US" sz="4400" dirty="0" smtClean="0">
                <a:solidFill>
                  <a:srgbClr val="292929"/>
                </a:solidFill>
              </a:rPr>
              <a:t>Web Development: Client Parts</a:t>
            </a:r>
            <a:endParaRPr lang="en-US" sz="4400" dirty="0">
              <a:solidFill>
                <a:srgbClr val="292929"/>
              </a:solidFill>
            </a:endParaRPr>
          </a:p>
        </p:txBody>
      </p:sp>
    </p:spTree>
    <p:extLst>
      <p:ext uri="{BB962C8B-B14F-4D97-AF65-F5344CB8AC3E}">
        <p14:creationId xmlns:p14="http://schemas.microsoft.com/office/powerpoint/2010/main" val="20221567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0" y="1950629"/>
            <a:chExt cx="12192000" cy="832912"/>
          </a:xfrm>
        </p:grpSpPr>
        <p:sp>
          <p:nvSpPr>
            <p:cNvPr id="11" name="Rectangle 10"/>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834571" y="1950629"/>
              <a:ext cx="997312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0374" indent="-457200" algn="l">
                <a:buFont typeface="Wingdings" charset="2"/>
                <a:buChar char="§"/>
              </a:pPr>
              <a:r>
                <a:rPr lang="en-US" altLang="ko-KR" i="0" dirty="0" smtClean="0"/>
                <a:t>Run-time</a:t>
              </a:r>
            </a:p>
            <a:p>
              <a:pPr marL="460374" indent="-457200" algn="l">
                <a:buFont typeface="Wingdings" charset="2"/>
                <a:buChar char="§"/>
              </a:pPr>
              <a:r>
                <a:rPr lang="en-US" altLang="ko-KR" i="0" dirty="0" smtClean="0"/>
                <a:t>Web Server</a:t>
              </a:r>
              <a:endParaRPr lang="en-US" altLang="ko-KR" i="0" dirty="0"/>
            </a:p>
            <a:p>
              <a:pPr marL="460374" indent="-457200" algn="l">
                <a:buFont typeface="Wingdings" charset="2"/>
                <a:buChar char="§"/>
              </a:pPr>
              <a:r>
                <a:rPr lang="en-US" altLang="ko-KR" i="0" dirty="0" smtClean="0"/>
                <a:t>HTTP, HTTPS, HTTP 2.0, TCP/IP</a:t>
              </a:r>
            </a:p>
          </p:txBody>
        </p:sp>
      </p:grpSp>
      <p:sp>
        <p:nvSpPr>
          <p:cNvPr id="5" name="TextBox 4"/>
          <p:cNvSpPr txBox="1"/>
          <p:nvPr/>
        </p:nvSpPr>
        <p:spPr>
          <a:xfrm>
            <a:off x="842640" y="362373"/>
            <a:ext cx="9408392" cy="769441"/>
          </a:xfrm>
          <a:prstGeom prst="rect">
            <a:avLst/>
          </a:prstGeom>
          <a:noFill/>
        </p:spPr>
        <p:txBody>
          <a:bodyPr wrap="square" rtlCol="0">
            <a:spAutoFit/>
          </a:bodyPr>
          <a:lstStyle/>
          <a:p>
            <a:r>
              <a:rPr lang="en-US" sz="4400" dirty="0" smtClean="0">
                <a:solidFill>
                  <a:srgbClr val="292929"/>
                </a:solidFill>
              </a:rPr>
              <a:t>Web Development: Server Parts</a:t>
            </a:r>
            <a:endParaRPr lang="en-US" sz="4400" dirty="0">
              <a:solidFill>
                <a:srgbClr val="292929"/>
              </a:solidFill>
            </a:endParaRPr>
          </a:p>
        </p:txBody>
      </p:sp>
    </p:spTree>
    <p:extLst>
      <p:ext uri="{BB962C8B-B14F-4D97-AF65-F5344CB8AC3E}">
        <p14:creationId xmlns:p14="http://schemas.microsoft.com/office/powerpoint/2010/main" val="417685063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0" y="1950629"/>
            <a:chExt cx="12192000" cy="832912"/>
          </a:xfrm>
        </p:grpSpPr>
        <p:sp>
          <p:nvSpPr>
            <p:cNvPr id="11" name="Rectangle 10"/>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834571" y="1950629"/>
              <a:ext cx="997312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0374" indent="-457200" algn="l">
                <a:buFont typeface="Wingdings" charset="2"/>
                <a:buChar char="§"/>
              </a:pPr>
              <a:r>
                <a:rPr lang="en-US" altLang="ko-KR" i="0" dirty="0" smtClean="0"/>
                <a:t>1995 </a:t>
              </a:r>
              <a:r>
                <a:rPr lang="en-US" altLang="ko-KR" i="0" dirty="0" err="1" smtClean="0"/>
                <a:t>LiveScript</a:t>
              </a:r>
              <a:r>
                <a:rPr lang="en-US" altLang="ko-KR" i="0" dirty="0" smtClean="0"/>
                <a:t> and Netscape</a:t>
              </a:r>
            </a:p>
            <a:p>
              <a:pPr marL="460374" indent="-457200" algn="l">
                <a:buFont typeface="Wingdings" charset="2"/>
                <a:buChar char="§"/>
              </a:pPr>
              <a:r>
                <a:rPr lang="en-US" altLang="ko-KR" i="0" dirty="0" smtClean="0"/>
                <a:t>1996-1997 First ECMA Standard</a:t>
              </a:r>
            </a:p>
            <a:p>
              <a:pPr marL="460374" indent="-457200" algn="l">
                <a:buFont typeface="Wingdings" charset="2"/>
                <a:buChar char="§"/>
              </a:pPr>
              <a:r>
                <a:rPr lang="en-US" altLang="ko-KR" i="0" dirty="0" smtClean="0"/>
                <a:t>2008 </a:t>
              </a:r>
              <a:r>
                <a:rPr lang="en-US" altLang="ko-KR" i="0" dirty="0" err="1" smtClean="0"/>
                <a:t>ECMAScript</a:t>
              </a:r>
              <a:r>
                <a:rPr lang="en-US" altLang="ko-KR" i="0" dirty="0" smtClean="0"/>
                <a:t> 5 </a:t>
              </a:r>
            </a:p>
            <a:p>
              <a:pPr marL="460374" indent="-457200" algn="l">
                <a:buFont typeface="Wingdings" charset="2"/>
                <a:buChar char="§"/>
              </a:pPr>
              <a:r>
                <a:rPr lang="en-US" altLang="ko-KR" i="0" dirty="0" smtClean="0"/>
                <a:t>2015 </a:t>
              </a:r>
              <a:r>
                <a:rPr lang="en-US" altLang="ko-KR" i="0" dirty="0" err="1" smtClean="0"/>
                <a:t>ECMAScript</a:t>
              </a:r>
              <a:r>
                <a:rPr lang="en-US" altLang="ko-KR" i="0" dirty="0" smtClean="0"/>
                <a:t> 6 (a.k.a. ES6)</a:t>
              </a:r>
            </a:p>
          </p:txBody>
        </p:sp>
      </p:grpSp>
      <p:sp>
        <p:nvSpPr>
          <p:cNvPr id="5" name="TextBox 4"/>
          <p:cNvSpPr txBox="1"/>
          <p:nvPr/>
        </p:nvSpPr>
        <p:spPr>
          <a:xfrm>
            <a:off x="842640" y="362373"/>
            <a:ext cx="7482915" cy="769441"/>
          </a:xfrm>
          <a:prstGeom prst="rect">
            <a:avLst/>
          </a:prstGeom>
          <a:noFill/>
        </p:spPr>
        <p:txBody>
          <a:bodyPr wrap="square" rtlCol="0">
            <a:spAutoFit/>
          </a:bodyPr>
          <a:lstStyle/>
          <a:p>
            <a:r>
              <a:rPr lang="en-US" sz="4400" dirty="0" smtClean="0">
                <a:solidFill>
                  <a:srgbClr val="292929"/>
                </a:solidFill>
              </a:rPr>
              <a:t>Brief JavaScript History</a:t>
            </a:r>
            <a:endParaRPr lang="en-US" sz="4400" dirty="0">
              <a:solidFill>
                <a:srgbClr val="292929"/>
              </a:solidFill>
            </a:endParaRPr>
          </a:p>
        </p:txBody>
      </p:sp>
    </p:spTree>
    <p:extLst>
      <p:ext uri="{BB962C8B-B14F-4D97-AF65-F5344CB8AC3E}">
        <p14:creationId xmlns:p14="http://schemas.microsoft.com/office/powerpoint/2010/main" val="105069606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0" y="1950629"/>
            <a:chExt cx="12192000" cy="832912"/>
          </a:xfrm>
        </p:grpSpPr>
        <p:sp>
          <p:nvSpPr>
            <p:cNvPr id="11" name="Rectangle 10"/>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834571" y="1950629"/>
              <a:ext cx="997312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0374" indent="-457200" algn="l">
                <a:buFont typeface="Wingdings" charset="2"/>
                <a:buChar char="§"/>
              </a:pPr>
              <a:r>
                <a:rPr lang="en-US" altLang="ko-KR" i="0" dirty="0"/>
                <a:t>JavaScript Basics</a:t>
              </a:r>
            </a:p>
            <a:p>
              <a:pPr marL="460374" indent="-457200" algn="l">
                <a:buFont typeface="Wingdings" charset="2"/>
                <a:buChar char="§"/>
              </a:pPr>
              <a:r>
                <a:rPr lang="en-US" altLang="ko-KR" i="0" dirty="0"/>
                <a:t>Primitives and Objects</a:t>
              </a:r>
            </a:p>
            <a:p>
              <a:pPr marL="460374" indent="-457200" algn="l">
                <a:buFont typeface="Wingdings" charset="2"/>
                <a:buChar char="§"/>
              </a:pPr>
              <a:r>
                <a:rPr lang="en-US" altLang="ko-KR" i="0" dirty="0"/>
                <a:t>Functions</a:t>
              </a:r>
            </a:p>
            <a:p>
              <a:pPr marL="460374" indent="-457200" algn="l">
                <a:buFont typeface="Wingdings" charset="2"/>
                <a:buChar char="§"/>
              </a:pPr>
              <a:r>
                <a:rPr lang="en-US" altLang="ko-KR" i="0" dirty="0" err="1"/>
                <a:t>Truthy</a:t>
              </a:r>
              <a:r>
                <a:rPr lang="en-US" altLang="ko-KR" i="0" dirty="0"/>
                <a:t> and </a:t>
              </a:r>
              <a:r>
                <a:rPr lang="en-US" altLang="ko-KR" i="0" dirty="0" err="1"/>
                <a:t>Falsy</a:t>
              </a:r>
              <a:endParaRPr lang="en-US" altLang="ko-KR" i="0" dirty="0"/>
            </a:p>
          </p:txBody>
        </p:sp>
      </p:grpSp>
      <p:sp>
        <p:nvSpPr>
          <p:cNvPr id="5" name="TextBox 4"/>
          <p:cNvSpPr txBox="1"/>
          <p:nvPr/>
        </p:nvSpPr>
        <p:spPr>
          <a:xfrm>
            <a:off x="842640" y="362373"/>
            <a:ext cx="10262804" cy="769441"/>
          </a:xfrm>
          <a:prstGeom prst="rect">
            <a:avLst/>
          </a:prstGeom>
          <a:noFill/>
        </p:spPr>
        <p:txBody>
          <a:bodyPr wrap="square" rtlCol="0">
            <a:spAutoFit/>
          </a:bodyPr>
          <a:lstStyle/>
          <a:p>
            <a:r>
              <a:rPr lang="en-US" sz="4400" dirty="0" smtClean="0"/>
              <a:t>Topics to Get Started with a Language</a:t>
            </a:r>
            <a:endParaRPr lang="en-US" sz="4400" dirty="0"/>
          </a:p>
        </p:txBody>
      </p:sp>
    </p:spTree>
    <p:extLst>
      <p:ext uri="{BB962C8B-B14F-4D97-AF65-F5344CB8AC3E}">
        <p14:creationId xmlns:p14="http://schemas.microsoft.com/office/powerpoint/2010/main" val="380030242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45496" y="368413"/>
            <a:ext cx="11151917" cy="620683"/>
          </a:xfrm>
        </p:spPr>
        <p:txBody>
          <a:bodyPr/>
          <a:lstStyle/>
          <a:p>
            <a:r>
              <a:rPr lang="en-US" sz="4400" dirty="0">
                <a:solidFill>
                  <a:srgbClr val="292929"/>
                </a:solidFill>
              </a:rPr>
              <a:t>Variables</a:t>
            </a:r>
          </a:p>
        </p:txBody>
      </p:sp>
      <p:graphicFrame>
        <p:nvGraphicFramePr>
          <p:cNvPr id="7" name="Table 6"/>
          <p:cNvGraphicFramePr>
            <a:graphicFrameLocks noGrp="1"/>
          </p:cNvGraphicFramePr>
          <p:nvPr>
            <p:extLst>
              <p:ext uri="{D42A27DB-BD31-4B8C-83A1-F6EECF244321}">
                <p14:modId xmlns:p14="http://schemas.microsoft.com/office/powerpoint/2010/main" val="296381110"/>
              </p:ext>
            </p:extLst>
          </p:nvPr>
        </p:nvGraphicFramePr>
        <p:xfrm>
          <a:off x="870204" y="1879092"/>
          <a:ext cx="9872502" cy="2269697"/>
        </p:xfrm>
        <a:graphic>
          <a:graphicData uri="http://schemas.openxmlformats.org/drawingml/2006/table">
            <a:tbl>
              <a:tblPr firstRow="1">
                <a:tableStyleId>{21E4AEA4-8DFA-4A89-87EB-49C32662AFE0}</a:tableStyleId>
              </a:tblPr>
              <a:tblGrid>
                <a:gridCol w="4936251">
                  <a:extLst>
                    <a:ext uri="{9D8B030D-6E8A-4147-A177-3AD203B41FA5}">
                      <a16:colId xmlns:a16="http://schemas.microsoft.com/office/drawing/2014/main" xmlns="" val="48614039"/>
                    </a:ext>
                  </a:extLst>
                </a:gridCol>
                <a:gridCol w="4936251">
                  <a:extLst>
                    <a:ext uri="{9D8B030D-6E8A-4147-A177-3AD203B41FA5}">
                      <a16:colId xmlns:a16="http://schemas.microsoft.com/office/drawing/2014/main" xmlns="" val="1124546490"/>
                    </a:ext>
                  </a:extLst>
                </a:gridCol>
              </a:tblGrid>
              <a:tr h="514057">
                <a:tc>
                  <a:txBody>
                    <a:bodyPr/>
                    <a:lstStyle/>
                    <a:p>
                      <a:pPr algn="ctr"/>
                      <a:r>
                        <a:rPr lang="en-US" sz="1800" b="1" dirty="0"/>
                        <a:t>Type</a:t>
                      </a:r>
                    </a:p>
                  </a:txBody>
                  <a:tcPr>
                    <a:solidFill>
                      <a:srgbClr val="0070C0"/>
                    </a:solidFill>
                  </a:tcPr>
                </a:tc>
                <a:tc>
                  <a:txBody>
                    <a:bodyPr/>
                    <a:lstStyle/>
                    <a:p>
                      <a:pPr algn="ctr"/>
                      <a:r>
                        <a:rPr lang="en-US" sz="1800" b="0" dirty="0"/>
                        <a:t>Description</a:t>
                      </a:r>
                    </a:p>
                  </a:txBody>
                  <a:tcPr>
                    <a:solidFill>
                      <a:srgbClr val="0070C0"/>
                    </a:solidFill>
                  </a:tcPr>
                </a:tc>
                <a:extLst>
                  <a:ext uri="{0D108BD9-81ED-4DB2-BD59-A6C34878D82A}">
                    <a16:rowId xmlns:a16="http://schemas.microsoft.com/office/drawing/2014/main" xmlns="" val="679667022"/>
                  </a:ext>
                </a:extLst>
              </a:tr>
              <a:tr h="841241">
                <a:tc>
                  <a:txBody>
                    <a:bodyPr/>
                    <a:lstStyle/>
                    <a:p>
                      <a:r>
                        <a:rPr lang="en-US" sz="1800" b="1" dirty="0"/>
                        <a:t>Primitives</a:t>
                      </a:r>
                    </a:p>
                  </a:txBody>
                  <a:tcPr>
                    <a:solidFill>
                      <a:schemeClr val="bg1">
                        <a:lumMod val="85000"/>
                      </a:schemeClr>
                    </a:solidFill>
                  </a:tcPr>
                </a:tc>
                <a:tc>
                  <a:txBody>
                    <a:bodyPr/>
                    <a:lstStyle/>
                    <a:p>
                      <a:pPr marL="0" marR="0" indent="0" algn="l" defTabSz="914089" rtl="0" eaLnBrk="1" fontAlgn="auto" latinLnBrk="0" hangingPunct="1">
                        <a:lnSpc>
                          <a:spcPct val="100000"/>
                        </a:lnSpc>
                        <a:spcBef>
                          <a:spcPts val="0"/>
                        </a:spcBef>
                        <a:spcAft>
                          <a:spcPts val="0"/>
                        </a:spcAft>
                        <a:buClrTx/>
                        <a:buSzTx/>
                        <a:buFontTx/>
                        <a:buNone/>
                        <a:tabLst/>
                        <a:defRPr/>
                      </a:pPr>
                      <a:r>
                        <a:rPr lang="en-US" sz="1800" dirty="0"/>
                        <a:t>A primitive (primitive value, primitive data type) is data that is not an object and has no methods.</a:t>
                      </a:r>
                    </a:p>
                  </a:txBody>
                  <a:tcPr>
                    <a:solidFill>
                      <a:schemeClr val="bg1">
                        <a:lumMod val="85000"/>
                      </a:schemeClr>
                    </a:solidFill>
                  </a:tcPr>
                </a:tc>
                <a:extLst>
                  <a:ext uri="{0D108BD9-81ED-4DB2-BD59-A6C34878D82A}">
                    <a16:rowId xmlns:a16="http://schemas.microsoft.com/office/drawing/2014/main" xmlns="" val="2034482246"/>
                  </a:ext>
                </a:extLst>
              </a:tr>
              <a:tr h="841241">
                <a:tc>
                  <a:txBody>
                    <a:bodyPr/>
                    <a:lstStyle/>
                    <a:p>
                      <a:r>
                        <a:rPr lang="en-US" sz="1800" b="1" dirty="0"/>
                        <a:t>Objects</a:t>
                      </a:r>
                    </a:p>
                  </a:txBody>
                  <a:tcPr>
                    <a:solidFill>
                      <a:schemeClr val="bg1">
                        <a:lumMod val="85000"/>
                      </a:schemeClr>
                    </a:solidFill>
                  </a:tcPr>
                </a:tc>
                <a:tc>
                  <a:txBody>
                    <a:bodyPr/>
                    <a:lstStyle/>
                    <a:p>
                      <a:r>
                        <a:rPr lang="en-US" sz="1800" dirty="0"/>
                        <a:t>Everything</a:t>
                      </a:r>
                      <a:r>
                        <a:rPr lang="en-US" sz="1800" baseline="0" dirty="0"/>
                        <a:t> else in JavaScript</a:t>
                      </a:r>
                      <a:endParaRPr lang="en-US" sz="1800" dirty="0"/>
                    </a:p>
                  </a:txBody>
                  <a:tcPr>
                    <a:solidFill>
                      <a:schemeClr val="bg1">
                        <a:lumMod val="85000"/>
                      </a:schemeClr>
                    </a:solidFill>
                  </a:tcPr>
                </a:tc>
                <a:extLst>
                  <a:ext uri="{0D108BD9-81ED-4DB2-BD59-A6C34878D82A}">
                    <a16:rowId xmlns:a16="http://schemas.microsoft.com/office/drawing/2014/main" xmlns="" val="682465758"/>
                  </a:ext>
                </a:extLst>
              </a:tr>
            </a:tbl>
          </a:graphicData>
        </a:graphic>
      </p:graphicFrame>
    </p:spTree>
    <p:extLst>
      <p:ext uri="{BB962C8B-B14F-4D97-AF65-F5344CB8AC3E}">
        <p14:creationId xmlns:p14="http://schemas.microsoft.com/office/powerpoint/2010/main" val="569344626"/>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_rels/theme6.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15025</TotalTime>
  <Words>2383</Words>
  <Application>Microsoft Macintosh PowerPoint</Application>
  <PresentationFormat>Widescreen</PresentationFormat>
  <Paragraphs>454</Paragraphs>
  <Slides>40</Slides>
  <Notes>38</Notes>
  <HiddenSlides>0</HiddenSlides>
  <MMClips>0</MMClips>
  <ScaleCrop>false</ScaleCrop>
  <HeadingPairs>
    <vt:vector size="6" baseType="variant">
      <vt:variant>
        <vt:lpstr>Fonts Used</vt:lpstr>
      </vt:variant>
      <vt:variant>
        <vt:i4>9</vt:i4>
      </vt:variant>
      <vt:variant>
        <vt:lpstr>Theme</vt:lpstr>
      </vt:variant>
      <vt:variant>
        <vt:i4>6</vt:i4>
      </vt:variant>
      <vt:variant>
        <vt:lpstr>Slide Titles</vt:lpstr>
      </vt:variant>
      <vt:variant>
        <vt:i4>40</vt:i4>
      </vt:variant>
    </vt:vector>
  </HeadingPairs>
  <TitlesOfParts>
    <vt:vector size="55" baseType="lpstr">
      <vt:lpstr>Calibri</vt:lpstr>
      <vt:lpstr>Consolas</vt:lpstr>
      <vt:lpstr>Lucida Console</vt:lpstr>
      <vt:lpstr>Segoe UI</vt:lpstr>
      <vt:lpstr>Segoe UI Light</vt:lpstr>
      <vt:lpstr>Segoe UI Semibold</vt:lpstr>
      <vt:lpstr>Wingdings</vt:lpstr>
      <vt:lpstr>맑은 고딕</vt:lpstr>
      <vt:lpstr>Arial</vt:lpstr>
      <vt:lpstr>1_MS1444_Windows Azure Template 16x9_r08a</vt:lpstr>
      <vt:lpstr>2_MS1444_Windows Azure Template 16x9_r08a</vt:lpstr>
      <vt:lpstr>Office Theme</vt:lpstr>
      <vt:lpstr>1_Office Theme</vt:lpstr>
      <vt:lpstr>2_Office Theme</vt:lpstr>
      <vt:lpstr>4_MS1444_Windows Azure Template 16x9_r08a</vt:lpstr>
      <vt:lpstr>Web Development</vt:lpstr>
      <vt:lpstr>Topics</vt:lpstr>
      <vt:lpstr>PowerPoint Presentation</vt:lpstr>
      <vt:lpstr>PowerPoint Presentation</vt:lpstr>
      <vt:lpstr>PowerPoint Presentation</vt:lpstr>
      <vt:lpstr>PowerPoint Presentation</vt:lpstr>
      <vt:lpstr>PowerPoint Presentation</vt:lpstr>
      <vt:lpstr>PowerPoint Presentation</vt:lpstr>
      <vt:lpstr>Variables</vt:lpstr>
      <vt:lpstr>JavaScript Syntax</vt:lpstr>
      <vt:lpstr>Primitives</vt:lpstr>
      <vt:lpstr>Mutable vs. Immutable</vt:lpstr>
      <vt:lpstr>Wrappers for Primitives</vt:lpstr>
      <vt:lpstr>PowerPoint Presentation</vt:lpstr>
      <vt:lpstr>JavaScript Syntax</vt:lpstr>
      <vt:lpstr>JavaScript Async Syntax</vt:lpstr>
      <vt:lpstr>Creating Functions</vt:lpstr>
      <vt:lpstr>Creating Expressions</vt:lpstr>
      <vt:lpstr>Function vs. Object</vt:lpstr>
      <vt:lpstr>JavaScript (Async) vs. Java (Sync)</vt:lpstr>
      <vt:lpstr>JavaScript Async Syntax</vt:lpstr>
      <vt:lpstr>Dynamic Typing</vt:lpstr>
      <vt:lpstr>Data Types</vt:lpstr>
      <vt:lpstr>Numbers</vt:lpstr>
      <vt:lpstr>Primitive or Object</vt:lpstr>
      <vt:lpstr>JS is case-sensitive</vt:lpstr>
      <vt:lpstr>Boolean</vt:lpstr>
      <vt:lpstr>Falsy Values</vt:lpstr>
      <vt:lpstr>Falsy Examples</vt:lpstr>
      <vt:lpstr>Truthy</vt:lpstr>
      <vt:lpstr>Escape Sequences</vt:lpstr>
      <vt:lpstr>Multi-line Strings</vt:lpstr>
      <vt:lpstr>Double vs. Single Quotation</vt:lpstr>
      <vt:lpstr>Array in JavaScript</vt:lpstr>
      <vt:lpstr>Accessing Array Elements</vt:lpstr>
      <vt:lpstr>Arrays: Useful Properties and Methods</vt:lpstr>
      <vt:lpstr>Objects</vt:lpstr>
      <vt:lpstr>Conventions</vt:lpstr>
      <vt:lpstr>Names in JavaScript</vt:lpstr>
      <vt:lpstr>PowerPoint Presentation</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Robin Beck</cp:lastModifiedBy>
  <cp:revision>790</cp:revision>
  <dcterms:created xsi:type="dcterms:W3CDTF">2015-09-13T19:29:02Z</dcterms:created>
  <dcterms:modified xsi:type="dcterms:W3CDTF">2017-07-03T23:55:42Z</dcterms:modified>
</cp:coreProperties>
</file>