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90" r:id="rId3"/>
    <p:sldMasterId id="2147483850" r:id="rId4"/>
  </p:sldMasterIdLst>
  <p:notesMasterIdLst>
    <p:notesMasterId r:id="rId18"/>
  </p:notesMasterIdLst>
  <p:sldIdLst>
    <p:sldId id="406" r:id="rId5"/>
    <p:sldId id="407" r:id="rId6"/>
    <p:sldId id="408" r:id="rId7"/>
    <p:sldId id="470" r:id="rId8"/>
    <p:sldId id="466" r:id="rId9"/>
    <p:sldId id="472" r:id="rId10"/>
    <p:sldId id="473" r:id="rId11"/>
    <p:sldId id="474" r:id="rId12"/>
    <p:sldId id="484" r:id="rId13"/>
    <p:sldId id="475" r:id="rId14"/>
    <p:sldId id="481" r:id="rId15"/>
    <p:sldId id="478" r:id="rId16"/>
    <p:sldId id="4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470"/>
            <p14:sldId id="466"/>
            <p14:sldId id="472"/>
            <p14:sldId id="473"/>
            <p14:sldId id="474"/>
            <p14:sldId id="484"/>
            <p14:sldId id="475"/>
            <p14:sldId id="481"/>
            <p14:sldId id="478"/>
            <p14:sldId id="480"/>
          </p14:sldIdLst>
        </p14:section>
      </p14:sectionLst>
    </p:ext>
    <p:ext uri="{EFAFB233-063F-42B5-8137-9DF3F51BA10A}">
      <p15:sldGuideLst xmlns:p15="http://schemas.microsoft.com/office/powerpoint/2012/main">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1" clrIdx="2">
    <p:extLst/>
  </p:cmAuthor>
  <p:cmAuthor id="4" name="Mary Kate Reid" initials="" lastIdx="2" clrIdx="3"/>
  <p:cmAuthor id="5" name="Justin Garrett" initials="JG" lastIdx="5" clrIdx="4">
    <p:extLst/>
  </p:cmAuthor>
  <p:cmAuthor id="6" name="Mary Kate Reid" initials="MR" lastIdx="13" clrIdx="5">
    <p:extLst/>
  </p:cmAuthor>
  <p:cmAuthor id="7" name="Azat Mardan" initials="AM" lastIdx="4" clrIdx="6"/>
  <p:cmAuthor id="8" name="Kamren Zorgdrager" initials="KZ" lastIdx="1" clrIdx="7">
    <p:extLst/>
  </p:cmAuthor>
  <p:cmAuthor id="9" name="Kamren Zorgdrager" initials="KZ [2]" lastIdx="1" clrIdx="8">
    <p:extLst/>
  </p:cmAuthor>
  <p:cmAuthor id="10" name="Kamren Zorgdrager" initials="KZ [3]" lastIdx="1" clrIdx="9">
    <p:extLst/>
  </p:cmAuthor>
  <p:cmAuthor id="11" name="Kamren Zorgdrager" initials="KZ [3] [2]" lastIdx="1" clrIdx="10">
    <p:extLst/>
  </p:cmAuthor>
  <p:cmAuthor id="12" name="Kamren Zorgdrager" initials="KZ [4]" lastIdx="1" clrIdx="11">
    <p:extLst/>
  </p:cmAuthor>
  <p:cmAuthor id="13" name="Kamren Zorgdrager" initials="KZ [3] [2] [2]" lastIdx="1" clrIdx="12">
    <p:extLst/>
  </p:cmAuthor>
  <p:cmAuthor id="14" name="Kamren Zorgdrager" initials="KZ [4] [2]" lastIdx="1" clrIdx="13">
    <p:extLst/>
  </p:cmAuthor>
  <p:cmAuthor id="15" name="Kamren Zorgdrager" initials="KZ [3] [2] [3]" lastIdx="1" clrIdx="14">
    <p:extLst/>
  </p:cmAuthor>
  <p:cmAuthor id="16" name="Susan Ibach" initials="SI" lastIdx="4" clrIdx="1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99" autoAdjust="0"/>
    <p:restoredTop sz="74760" autoAdjust="0"/>
  </p:normalViewPr>
  <p:slideViewPr>
    <p:cSldViewPr snapToGrid="0">
      <p:cViewPr varScale="1">
        <p:scale>
          <a:sx n="51" d="100"/>
          <a:sy n="51" d="100"/>
        </p:scale>
        <p:origin x="200" y="784"/>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notesMaster" Target="notesMasters/notesMaster1.xml"/><Relationship Id="rId1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zure.microsoft.com/en-us/documentation/articles/fundamentals-introduction-to-azure" TargetMode="External"/><Relationship Id="rId4" Type="http://schemas.openxmlformats.org/officeDocument/2006/relationships/hyperlink" Target="https://azure.microsoft.com/en-us/services/functions/" TargetMode="External"/><Relationship Id="rId5" Type="http://schemas.openxmlformats.org/officeDocument/2006/relationships/hyperlink" Target="https://azure.microsoft.com/en-us/documentation/services/app-service/" TargetMode="External"/><Relationship Id="rId6" Type="http://schemas.openxmlformats.org/officeDocument/2006/relationships/hyperlink" Target="https://azure.microsoft.com/en-us/documentation/services/cloud-services/" TargetMode="External"/><Relationship Id="rId7" Type="http://schemas.openxmlformats.org/officeDocument/2006/relationships/hyperlink" Target="https://azure.microsoft.com/en-us/documentation/services/virtual-machines/" TargetMode="External"/><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hyperlink" Target="https://en.wikipedia.org/wiki/Cloud_computing"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sz="1200" b="0" i="0" kern="1200" dirty="0">
                <a:solidFill>
                  <a:schemeClr val="tx1"/>
                </a:solidFill>
                <a:effectLst/>
                <a:latin typeface="+mn-lt"/>
                <a:ea typeface="+mn-ea"/>
                <a:cs typeface="+mn-cs"/>
              </a:rPr>
              <a:t>VM is IaaS: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It's like buying a house.</a:t>
            </a:r>
          </a:p>
          <a:p>
            <a:pPr marL="171450" indent="-171450">
              <a:buFont typeface="Arial"/>
              <a:buChar char="•"/>
            </a:pPr>
            <a:r>
              <a:rPr lang="en-US" sz="1200" b="0" i="0" kern="1200" dirty="0">
                <a:solidFill>
                  <a:schemeClr val="tx1"/>
                </a:solidFill>
                <a:effectLst/>
                <a:latin typeface="+mn-lt"/>
                <a:ea typeface="+mn-ea"/>
                <a:cs typeface="+mn-cs"/>
              </a:rPr>
              <a:t>Cloud services are PaaS: It’s like renting a house.</a:t>
            </a:r>
          </a:p>
          <a:p>
            <a:pPr marL="171450" indent="-171450">
              <a:buFont typeface="Arial"/>
              <a:buChar char="•"/>
            </a:pPr>
            <a:r>
              <a:rPr lang="en-US" sz="1200" b="0" i="0" kern="1200" dirty="0">
                <a:solidFill>
                  <a:schemeClr val="tx1"/>
                </a:solidFill>
                <a:effectLst/>
                <a:latin typeface="+mn-lt"/>
                <a:ea typeface="+mn-ea"/>
                <a:cs typeface="+mn-cs"/>
              </a:rPr>
              <a:t>App services are “light PaaS”: It’s like staying in a hotel.</a:t>
            </a:r>
          </a:p>
          <a:p>
            <a:pPr marL="171450" indent="-171450">
              <a:buFont typeface="Arial"/>
              <a:buChar char="•"/>
            </a:pPr>
            <a:r>
              <a:rPr lang="en-US" sz="1200" b="0" i="0" kern="1200" dirty="0">
                <a:solidFill>
                  <a:schemeClr val="tx1"/>
                </a:solidFill>
                <a:effectLst/>
                <a:latin typeface="+mn-lt"/>
                <a:ea typeface="+mn-ea"/>
                <a:cs typeface="+mn-cs"/>
              </a:rPr>
              <a:t>Azure Functions (</a:t>
            </a:r>
            <a:r>
              <a:rPr lang="en-US" sz="1200" b="0" i="0" kern="1200" dirty="0" err="1">
                <a:solidFill>
                  <a:schemeClr val="tx1"/>
                </a:solidFill>
                <a:effectLst/>
                <a:latin typeface="+mn-lt"/>
                <a:ea typeface="+mn-ea"/>
                <a:cs typeface="+mn-cs"/>
              </a:rPr>
              <a:t>FaaS</a:t>
            </a:r>
            <a:r>
              <a:rPr lang="en-US" sz="1200" b="0" i="0" kern="1200" dirty="0">
                <a:solidFill>
                  <a:schemeClr val="tx1"/>
                </a:solidFill>
                <a:effectLst/>
                <a:latin typeface="+mn-lt"/>
                <a:ea typeface="+mn-ea"/>
                <a:cs typeface="+mn-cs"/>
              </a:rPr>
              <a:t>) are like renting a sleeping</a:t>
            </a:r>
            <a:r>
              <a:rPr lang="en-US" sz="1200" b="0" i="0" kern="1200" baseline="0" dirty="0">
                <a:solidFill>
                  <a:schemeClr val="tx1"/>
                </a:solidFill>
                <a:effectLst/>
                <a:latin typeface="+mn-lt"/>
                <a:ea typeface="+mn-ea"/>
                <a:cs typeface="+mn-cs"/>
              </a:rPr>
              <a:t> pod/</a:t>
            </a:r>
            <a:r>
              <a:rPr lang="en-US" sz="1200" b="0" i="0" kern="1200" dirty="0">
                <a:solidFill>
                  <a:schemeClr val="tx1"/>
                </a:solidFill>
                <a:effectLst/>
                <a:latin typeface="+mn-lt"/>
                <a:ea typeface="+mn-ea"/>
                <a:cs typeface="+mn-cs"/>
              </a:rPr>
              <a:t>bed only when you need a nap (by minute or hour).</a:t>
            </a:r>
          </a:p>
          <a:p>
            <a:pPr marL="171450" indent="-171450">
              <a:buFont typeface="Arial"/>
              <a:buChar char="•"/>
            </a:pPr>
            <a:r>
              <a:rPr lang="en-US" sz="1200" b="0" i="0" kern="1200" dirty="0">
                <a:solidFill>
                  <a:schemeClr val="tx1"/>
                </a:solidFill>
                <a:effectLst/>
                <a:latin typeface="+mn-lt"/>
                <a:ea typeface="+mn-ea"/>
                <a:cs typeface="+mn-cs"/>
              </a:rPr>
              <a:t>This lesson uses App services. </a:t>
            </a:r>
          </a:p>
          <a:p>
            <a:pPr marL="171450" indent="-171450">
              <a:buFont typeface="Arial"/>
              <a:buChar char="•"/>
            </a:pPr>
            <a:r>
              <a:rPr lang="en-US" sz="1200" b="0" i="0" kern="1200" dirty="0">
                <a:solidFill>
                  <a:schemeClr val="tx1"/>
                </a:solidFill>
                <a:effectLst/>
                <a:latin typeface="+mn-lt"/>
                <a:ea typeface="+mn-ea"/>
                <a:cs typeface="+mn-cs"/>
              </a:rPr>
              <a:t>Alternatives to Azure are AWS, Rackspace, Google and others.</a:t>
            </a:r>
          </a:p>
          <a:p>
            <a:pPr marL="171450" indent="-171450">
              <a:buFont typeface="Arial"/>
              <a:buChar char="•"/>
            </a:pPr>
            <a:endParaRPr lang="en-US" sz="1200" b="0" i="0" kern="1200" dirty="0">
              <a:solidFill>
                <a:schemeClr val="tx1"/>
              </a:solidFill>
              <a:effectLst/>
              <a:latin typeface="+mn-lt"/>
              <a:ea typeface="+mn-ea"/>
              <a:cs typeface="+mn-cs"/>
            </a:endParaRPr>
          </a:p>
          <a:p>
            <a:r>
              <a:rPr lang="en-US" b="1" dirty="0"/>
              <a:t>References:</a:t>
            </a:r>
          </a:p>
          <a:p>
            <a:pPr marL="171450" indent="-171450">
              <a:buFont typeface="Arial"/>
              <a:buChar char="•"/>
            </a:pPr>
            <a:r>
              <a:rPr lang="en-US" sz="1200" b="0" i="0" u="sng" kern="1200" dirty="0">
                <a:solidFill>
                  <a:schemeClr val="tx1"/>
                </a:solidFill>
                <a:effectLst/>
                <a:latin typeface="+mn-lt"/>
                <a:ea typeface="+mn-ea"/>
                <a:cs typeface="+mn-cs"/>
                <a:hlinkClick r:id="rId3"/>
              </a:rPr>
              <a:t>https://azure.microsoft.com/en-us/documentation/articles/fundamentals-introduction-to-azure</a:t>
            </a:r>
            <a:endParaRPr lang="en-US" sz="1200" b="0" i="0" u="sng" kern="1200" dirty="0">
              <a:solidFill>
                <a:schemeClr val="tx1"/>
              </a:solidFill>
              <a:effectLst/>
              <a:latin typeface="+mn-lt"/>
              <a:ea typeface="+mn-ea"/>
              <a:cs typeface="+mn-cs"/>
            </a:endParaRPr>
          </a:p>
          <a:p>
            <a:pPr marL="171450" indent="-171450">
              <a:buFont typeface="Arial"/>
              <a:buChar char="•"/>
            </a:pPr>
            <a:r>
              <a:rPr lang="en-US" sz="1200" b="0" i="0" u="none" strike="noStrike" kern="1200" dirty="0">
                <a:solidFill>
                  <a:schemeClr val="tx1"/>
                </a:solidFill>
                <a:effectLst/>
                <a:latin typeface="+mn-lt"/>
                <a:ea typeface="+mn-ea"/>
                <a:cs typeface="+mn-cs"/>
                <a:hlinkClick r:id="rId4"/>
              </a:rPr>
              <a:t>https://azure.microsoft.com/en-us/services/functions/</a:t>
            </a:r>
            <a:endParaRPr lang="en-US" sz="1200" b="0" i="0" u="none" strike="noStrike" kern="1200" dirty="0">
              <a:solidFill>
                <a:schemeClr val="tx1"/>
              </a:solidFill>
              <a:effectLst/>
              <a:latin typeface="+mn-lt"/>
              <a:ea typeface="+mn-ea"/>
              <a:cs typeface="+mn-cs"/>
            </a:endParaRPr>
          </a:p>
          <a:p>
            <a:pPr marL="171450" indent="-171450">
              <a:buFont typeface="Arial"/>
              <a:buChar char="•"/>
            </a:pPr>
            <a:r>
              <a:rPr lang="en-US" sz="1200" b="0" i="0" u="sng" kern="1200" dirty="0">
                <a:solidFill>
                  <a:schemeClr val="tx1"/>
                </a:solidFill>
                <a:effectLst/>
                <a:latin typeface="+mn-lt"/>
                <a:ea typeface="+mn-ea"/>
                <a:cs typeface="+mn-cs"/>
                <a:hlinkClick r:id="rId5"/>
              </a:rPr>
              <a:t>https://azure.microsoft.com/en-us/documentation/services/app-service/</a:t>
            </a:r>
            <a:endParaRPr lang="en-US" sz="1200" b="0" i="0" u="sng" kern="1200" dirty="0">
              <a:solidFill>
                <a:schemeClr val="tx1"/>
              </a:solidFill>
              <a:effectLst/>
              <a:latin typeface="+mn-lt"/>
              <a:ea typeface="+mn-ea"/>
              <a:cs typeface="+mn-cs"/>
            </a:endParaRPr>
          </a:p>
          <a:p>
            <a:pPr marL="171450" indent="-171450">
              <a:buFont typeface="Arial"/>
              <a:buChar char="•"/>
            </a:pPr>
            <a:r>
              <a:rPr lang="en-US" sz="1200" b="0" i="0" u="none" strike="noStrike" kern="1200" dirty="0">
                <a:solidFill>
                  <a:schemeClr val="tx1"/>
                </a:solidFill>
                <a:effectLst/>
                <a:latin typeface="+mn-lt"/>
                <a:ea typeface="+mn-ea"/>
                <a:cs typeface="+mn-cs"/>
                <a:hlinkClick r:id="rId6"/>
              </a:rPr>
              <a:t>https://azure.microsoft.com/en-us/documentation/services/cloud-services/</a:t>
            </a:r>
            <a:endParaRPr lang="en-US" sz="1200" b="0" i="0" u="none" strike="noStrike" kern="1200" dirty="0">
              <a:solidFill>
                <a:schemeClr val="tx1"/>
              </a:solidFill>
              <a:effectLst/>
              <a:latin typeface="+mn-lt"/>
              <a:ea typeface="+mn-ea"/>
              <a:cs typeface="+mn-cs"/>
            </a:endParaRPr>
          </a:p>
          <a:p>
            <a:pPr marL="171450" indent="-171450">
              <a:buFont typeface="Arial"/>
              <a:buChar char="•"/>
            </a:pPr>
            <a:r>
              <a:rPr lang="en-US" sz="1200" b="0" i="0" u="sng" kern="1200" dirty="0">
                <a:solidFill>
                  <a:schemeClr val="tx1"/>
                </a:solidFill>
                <a:effectLst/>
                <a:latin typeface="+mn-lt"/>
                <a:ea typeface="+mn-ea"/>
                <a:cs typeface="+mn-cs"/>
                <a:hlinkClick r:id="rId7"/>
              </a:rPr>
              <a:t>https://azure.microsoft.com/en-us/documentation/services/virtual-machines/</a:t>
            </a:r>
            <a:endParaRPr lang="en-US" sz="1200" b="0" i="0" u="sng" kern="1200" dirty="0">
              <a:solidFill>
                <a:schemeClr val="tx1"/>
              </a:solidFill>
              <a:effectLst/>
              <a:latin typeface="+mn-lt"/>
              <a:ea typeface="+mn-ea"/>
              <a:cs typeface="+mn-cs"/>
            </a:endParaRPr>
          </a:p>
          <a:p>
            <a:pPr marL="171450" indent="-171450">
              <a:buFont typeface="Arial"/>
              <a:buChar char="•"/>
            </a:pPr>
            <a:endParaRPr lang="en-US" sz="1200" b="0" i="0" u="none" strike="noStrike" kern="1200" dirty="0">
              <a:solidFill>
                <a:schemeClr val="tx1"/>
              </a:solidFill>
              <a:effectLst/>
              <a:latin typeface="+mn-lt"/>
              <a:ea typeface="+mn-ea"/>
              <a:cs typeface="+mn-cs"/>
            </a:endParaRP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1423161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i="0" dirty="0">
              <a:solidFill>
                <a:srgbClr val="FFFFFF"/>
              </a:solidFill>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1153757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1858802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a:t>
            </a:r>
            <a:r>
              <a:rPr lang="en-US" b="0" baseline="0" dirty="0"/>
              <a:t> Module 2 Lesson 3 Lab should be competed at this time</a:t>
            </a:r>
          </a:p>
          <a:p>
            <a:pPr marL="628650" lvl="1" indent="-171450">
              <a:buFont typeface="Arial"/>
              <a:buChar char="•"/>
            </a:pPr>
            <a:r>
              <a:rPr lang="en-US" b="0" baseline="0" dirty="0"/>
              <a:t>https://</a:t>
            </a:r>
            <a:r>
              <a:rPr lang="en-US" b="0" baseline="0" dirty="0" err="1"/>
              <a:t>github.com</a:t>
            </a:r>
            <a:r>
              <a:rPr lang="en-US" b="0" baseline="0" dirty="0"/>
              <a:t>/</a:t>
            </a:r>
            <a:r>
              <a:rPr lang="en-US" b="0" baseline="0" dirty="0" err="1"/>
              <a:t>MSFTImagine</a:t>
            </a:r>
            <a:r>
              <a:rPr lang="en-US" b="0" baseline="0" dirty="0"/>
              <a:t>/</a:t>
            </a:r>
            <a:r>
              <a:rPr lang="en-US" b="0" baseline="0" dirty="0" err="1"/>
              <a:t>computerscience</a:t>
            </a:r>
            <a:r>
              <a:rPr lang="en-US" b="0" baseline="0" dirty="0"/>
              <a:t>/tree/master/Complimentary%20Course%20Content/Module2/Labs</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1402405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indent="-171450">
              <a:buFont typeface="Arial"/>
              <a:buChar char="•"/>
            </a:pPr>
            <a:r>
              <a:rPr lang="en-US" dirty="0"/>
              <a:t>https://</a:t>
            </a:r>
            <a:r>
              <a:rPr lang="en-US" dirty="0" err="1"/>
              <a:t>en.wikipedia.org</a:t>
            </a:r>
            <a:r>
              <a:rPr lang="en-US" dirty="0"/>
              <a:t>/wiki/</a:t>
            </a:r>
            <a:r>
              <a:rPr lang="en-US" dirty="0" err="1"/>
              <a:t>Cloud_computing</a:t>
            </a:r>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576884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1942960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Cost: Increase in infrastructure utilization</a:t>
            </a:r>
          </a:p>
          <a:p>
            <a:pPr marL="171450" indent="-171450">
              <a:buFont typeface="Arial"/>
              <a:buChar char="•"/>
            </a:pPr>
            <a:r>
              <a:rPr lang="en-US" dirty="0" smtClean="0"/>
              <a:t>Scale: Increase or decrease computing power on demand</a:t>
            </a:r>
          </a:p>
          <a:p>
            <a:pPr marL="171450" indent="-171450">
              <a:buFont typeface="Arial"/>
              <a:buChar char="•"/>
            </a:pPr>
            <a:r>
              <a:rPr lang="en-US" dirty="0" smtClean="0"/>
              <a:t>Agility</a:t>
            </a:r>
            <a:r>
              <a:rPr lang="en-US" dirty="0"/>
              <a:t>: Speed up IT </a:t>
            </a:r>
            <a:r>
              <a:rPr lang="en-US" dirty="0" smtClean="0"/>
              <a:t>operations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907898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Device</a:t>
            </a:r>
            <a:r>
              <a:rPr lang="en-US" baseline="0" dirty="0"/>
              <a:t> independence—application software does not need to know anything about the hardware on which it was to be used. https://</a:t>
            </a:r>
            <a:r>
              <a:rPr lang="en-US" baseline="0" dirty="0" err="1"/>
              <a:t>en.wikipedia.org</a:t>
            </a:r>
            <a:r>
              <a:rPr lang="en-US" baseline="0" dirty="0"/>
              <a:t>/wiki/</a:t>
            </a:r>
            <a:r>
              <a:rPr lang="en-US" baseline="0" dirty="0" err="1"/>
              <a:t>Device_independence</a:t>
            </a:r>
            <a:endParaRPr lang="en-US" baseline="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Location independence— cloud computing platforms can be assembled from a distributed set of machines in different physical locations.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dirty="0"/>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b="1" dirty="0"/>
          </a:p>
          <a:p>
            <a:r>
              <a:rPr lang="en-US" b="1" dirty="0"/>
              <a:t>References:</a:t>
            </a:r>
          </a:p>
          <a:p>
            <a:pPr marL="171450" indent="-171450">
              <a:buFont typeface="Arial"/>
              <a:buChar char="•"/>
            </a:pPr>
            <a:r>
              <a:rPr lang="en-US" sz="1200" b="0" i="0" u="none" strike="noStrike" kern="1200" dirty="0">
                <a:solidFill>
                  <a:schemeClr val="tx1"/>
                </a:solidFill>
                <a:effectLst/>
                <a:latin typeface="+mn-lt"/>
                <a:ea typeface="+mn-ea"/>
                <a:cs typeface="+mn-cs"/>
                <a:hlinkClick r:id="rId3"/>
              </a:rPr>
              <a:t>https://en.wikipedia.org/wiki/Cloud_computing</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1242674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a:solidFill>
                  <a:schemeClr val="tx1"/>
                </a:solidFill>
                <a:effectLst/>
                <a:latin typeface="+mn-lt"/>
                <a:ea typeface="+mn-ea"/>
                <a:cs typeface="+mn-cs"/>
              </a:rPr>
              <a:t>IaaS: AWS EC2</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a:solidFill>
                  <a:schemeClr val="tx1"/>
                </a:solidFill>
                <a:effectLst/>
                <a:latin typeface="+mn-lt"/>
                <a:ea typeface="+mn-ea"/>
                <a:cs typeface="+mn-cs"/>
              </a:rPr>
              <a:t>PaaS: Azure Websites, Google App Engine, </a:t>
            </a:r>
            <a:r>
              <a:rPr lang="en-US" sz="1200" b="0" i="0" kern="1200" dirty="0" err="1">
                <a:solidFill>
                  <a:schemeClr val="tx1"/>
                </a:solidFill>
                <a:effectLst/>
                <a:latin typeface="+mn-lt"/>
                <a:ea typeface="+mn-ea"/>
                <a:cs typeface="+mn-cs"/>
              </a:rPr>
              <a:t>Heroku</a:t>
            </a:r>
            <a:endParaRPr lang="en-US"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a:solidFill>
                  <a:schemeClr val="tx1"/>
                </a:solidFill>
                <a:effectLst/>
                <a:latin typeface="+mn-lt"/>
                <a:ea typeface="+mn-ea"/>
                <a:cs typeface="+mn-cs"/>
              </a:rPr>
              <a:t>SaaS Gmail, Salesforce</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a:solidFill>
                  <a:schemeClr val="tx1"/>
                </a:solidFill>
                <a:effectLst/>
                <a:latin typeface="+mn-lt"/>
                <a:ea typeface="+mn-ea"/>
                <a:cs typeface="+mn-cs"/>
              </a:rPr>
              <a:t>Baas: Firebase, Parse</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err="1">
                <a:solidFill>
                  <a:schemeClr val="tx1"/>
                </a:solidFill>
                <a:effectLst/>
                <a:latin typeface="+mn-lt"/>
                <a:ea typeface="+mn-ea"/>
                <a:cs typeface="+mn-cs"/>
              </a:rPr>
              <a:t>FaaS</a:t>
            </a:r>
            <a:r>
              <a:rPr lang="en-US" sz="1200" b="0" i="0" kern="1200" dirty="0">
                <a:solidFill>
                  <a:schemeClr val="tx1"/>
                </a:solidFill>
                <a:effectLst/>
                <a:latin typeface="+mn-lt"/>
                <a:ea typeface="+mn-ea"/>
                <a:cs typeface="+mn-cs"/>
              </a:rPr>
              <a:t>: AWS Lambdas, Azure Functions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1683449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charset="2"/>
              <a:buNone/>
            </a:pPr>
            <a:r>
              <a:rPr lang="en-US" b="1" dirty="0"/>
              <a:t>Notes:</a:t>
            </a:r>
          </a:p>
          <a:p>
            <a:pPr>
              <a:buFont typeface="Wingdings" charset="2"/>
              <a:buNone/>
            </a:pPr>
            <a:r>
              <a:rPr lang="en-US" b="0" dirty="0"/>
              <a:t>Your</a:t>
            </a:r>
            <a:r>
              <a:rPr lang="en-US" b="0" baseline="0" dirty="0"/>
              <a:t> r</a:t>
            </a:r>
            <a:r>
              <a:rPr lang="en-US" b="0" dirty="0"/>
              <a:t>esponsibility</a:t>
            </a:r>
            <a:r>
              <a:rPr lang="en-US" b="0" baseline="0" dirty="0"/>
              <a:t> for each type of cloud computing decreases and the vendor’s responsibility increases as you move through the different types.</a:t>
            </a:r>
            <a:endParaRPr lang="en-US" b="0" dirty="0"/>
          </a:p>
          <a:p>
            <a:pPr>
              <a:buFont typeface="Wingdings" charset="2"/>
              <a:buChar char="§"/>
            </a:pPr>
            <a:r>
              <a:rPr lang="en-US" dirty="0"/>
              <a:t>On premise:</a:t>
            </a:r>
            <a:r>
              <a:rPr lang="en-US" baseline="0" dirty="0"/>
              <a:t> You make the pizza, you cook the pizza and you serve the pizza</a:t>
            </a:r>
            <a:r>
              <a:rPr lang="is-IS" baseline="0"/>
              <a:t>… you do it all</a:t>
            </a:r>
            <a:r>
              <a:rPr lang="en-US" baseline="0"/>
              <a:t> </a:t>
            </a:r>
            <a:endParaRPr lang="en-US" baseline="0" dirty="0"/>
          </a:p>
          <a:p>
            <a:pPr marL="0" marR="0" indent="0" algn="l" defTabSz="914400" rtl="0" eaLnBrk="1" fontAlgn="auto" latinLnBrk="0" hangingPunct="1">
              <a:lnSpc>
                <a:spcPct val="100000"/>
              </a:lnSpc>
              <a:spcBef>
                <a:spcPts val="0"/>
              </a:spcBef>
              <a:spcAft>
                <a:spcPts val="0"/>
              </a:spcAft>
              <a:buClrTx/>
              <a:buSzTx/>
              <a:buFont typeface="Wingdings" charset="2"/>
              <a:buChar char="§"/>
              <a:tabLst/>
              <a:defRPr/>
            </a:pPr>
            <a:r>
              <a:rPr lang="en-US" baseline="0" dirty="0"/>
              <a:t>IaaS: You cook the pizza and you serve the pizza</a:t>
            </a:r>
            <a:r>
              <a:rPr lang="is-IS" baseline="0" dirty="0"/>
              <a:t>… the vendor covers the rest</a:t>
            </a:r>
            <a:endParaRPr lang="en-US" baseline="0" dirty="0"/>
          </a:p>
          <a:p>
            <a:pPr>
              <a:buFont typeface="Wingdings" charset="2"/>
              <a:buChar char="§"/>
            </a:pPr>
            <a:r>
              <a:rPr lang="en-US" baseline="0" dirty="0"/>
              <a:t>PaaS: You serve the pizza</a:t>
            </a:r>
            <a:r>
              <a:rPr lang="is-IS" baseline="0" dirty="0"/>
              <a:t>… the vendor covers the rest</a:t>
            </a:r>
            <a:endParaRPr lang="en-US" baseline="0" dirty="0"/>
          </a:p>
          <a:p>
            <a:pPr>
              <a:buFont typeface="Wingdings" charset="2"/>
              <a:buChar char="§"/>
            </a:pPr>
            <a:r>
              <a:rPr lang="en-US" baseline="0" dirty="0"/>
              <a:t>SaaS: Kickback and relax, enjoy your food as you are served at the restaurant</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1431954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3.xml"/><Relationship Id="rId2" Type="http://schemas.openxmlformats.org/officeDocument/2006/relationships/image" Target="../media/image6.jpe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7/4/17</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t>7/4/17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7/4/17</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55155796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7/4/17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7/4/17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7/4/17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51.xml"/><Relationship Id="rId20" Type="http://schemas.openxmlformats.org/officeDocument/2006/relationships/slideLayout" Target="../slideLayouts/slideLayout62.xml"/><Relationship Id="rId21" Type="http://schemas.openxmlformats.org/officeDocument/2006/relationships/slideLayout" Target="../slideLayouts/slideLayout63.xml"/><Relationship Id="rId22" Type="http://schemas.openxmlformats.org/officeDocument/2006/relationships/slideLayout" Target="../slideLayouts/slideLayout64.xml"/><Relationship Id="rId23" Type="http://schemas.openxmlformats.org/officeDocument/2006/relationships/slideLayout" Target="../slideLayouts/slideLayout65.xml"/><Relationship Id="rId24" Type="http://schemas.openxmlformats.org/officeDocument/2006/relationships/theme" Target="../theme/theme3.xml"/><Relationship Id="rId10" Type="http://schemas.openxmlformats.org/officeDocument/2006/relationships/slideLayout" Target="../slideLayouts/slideLayout52.xml"/><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slideLayout" Target="../slideLayouts/slideLayout59.xml"/><Relationship Id="rId18" Type="http://schemas.openxmlformats.org/officeDocument/2006/relationships/slideLayout" Target="../slideLayouts/slideLayout60.xml"/><Relationship Id="rId19" Type="http://schemas.openxmlformats.org/officeDocument/2006/relationships/slideLayout" Target="../slideLayouts/slideLayout61.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74.xml"/><Relationship Id="rId20" Type="http://schemas.openxmlformats.org/officeDocument/2006/relationships/slideLayout" Target="../slideLayouts/slideLayout85.xml"/><Relationship Id="rId21" Type="http://schemas.openxmlformats.org/officeDocument/2006/relationships/slideLayout" Target="../slideLayouts/slideLayout86.xml"/><Relationship Id="rId22" Type="http://schemas.openxmlformats.org/officeDocument/2006/relationships/theme" Target="../theme/theme4.xml"/><Relationship Id="rId10" Type="http://schemas.openxmlformats.org/officeDocument/2006/relationships/slideLayout" Target="../slideLayouts/slideLayout75.xml"/><Relationship Id="rId11" Type="http://schemas.openxmlformats.org/officeDocument/2006/relationships/slideLayout" Target="../slideLayouts/slideLayout76.xml"/><Relationship Id="rId12" Type="http://schemas.openxmlformats.org/officeDocument/2006/relationships/slideLayout" Target="../slideLayouts/slideLayout77.xml"/><Relationship Id="rId13" Type="http://schemas.openxmlformats.org/officeDocument/2006/relationships/slideLayout" Target="../slideLayouts/slideLayout78.xml"/><Relationship Id="rId14" Type="http://schemas.openxmlformats.org/officeDocument/2006/relationships/slideLayout" Target="../slideLayouts/slideLayout79.xml"/><Relationship Id="rId15" Type="http://schemas.openxmlformats.org/officeDocument/2006/relationships/slideLayout" Target="../slideLayouts/slideLayout80.xml"/><Relationship Id="rId16" Type="http://schemas.openxmlformats.org/officeDocument/2006/relationships/slideLayout" Target="../slideLayouts/slideLayout81.xml"/><Relationship Id="rId17" Type="http://schemas.openxmlformats.org/officeDocument/2006/relationships/slideLayout" Target="../slideLayouts/slideLayout82.xml"/><Relationship Id="rId18" Type="http://schemas.openxmlformats.org/officeDocument/2006/relationships/slideLayout" Target="../slideLayouts/slideLayout83.xml"/><Relationship Id="rId19" Type="http://schemas.openxmlformats.org/officeDocument/2006/relationships/slideLayout" Target="../slideLayouts/slideLayout84.xml"/><Relationship Id="rId1" Type="http://schemas.openxmlformats.org/officeDocument/2006/relationships/slideLayout" Target="../slideLayouts/slideLayout66.xml"/><Relationship Id="rId2" Type="http://schemas.openxmlformats.org/officeDocument/2006/relationships/slideLayout" Target="../slideLayouts/slideLayout67.xml"/><Relationship Id="rId3" Type="http://schemas.openxmlformats.org/officeDocument/2006/relationships/slideLayout" Target="../slideLayouts/slideLayout68.xml"/><Relationship Id="rId4" Type="http://schemas.openxmlformats.org/officeDocument/2006/relationships/slideLayout" Target="../slideLayouts/slideLayout69.xml"/><Relationship Id="rId5" Type="http://schemas.openxmlformats.org/officeDocument/2006/relationships/slideLayout" Target="../slideLayouts/slideLayout70.xml"/><Relationship Id="rId6" Type="http://schemas.openxmlformats.org/officeDocument/2006/relationships/slideLayout" Target="../slideLayouts/slideLayout71.xml"/><Relationship Id="rId7" Type="http://schemas.openxmlformats.org/officeDocument/2006/relationships/slideLayout" Target="../slideLayouts/slideLayout72.xml"/><Relationship Id="rId8"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7/4/17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760" r:id="rId12"/>
    <p:sldLayoutId id="2147483761" r:id="rId13"/>
    <p:sldLayoutId id="2147483762" r:id="rId14"/>
    <p:sldLayoutId id="2147483763" r:id="rId15"/>
    <p:sldLayoutId id="2147483764" r:id="rId16"/>
    <p:sldLayoutId id="2147483731" r:id="rId17"/>
    <p:sldLayoutId id="2147483732" r:id="rId18"/>
    <p:sldLayoutId id="2147483733" r:id="rId19"/>
    <p:sldLayoutId id="2147483734" r:id="rId20"/>
    <p:sldLayoutId id="2147483735"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Web Development</a:t>
            </a:r>
            <a:endParaRPr lang="en-US" sz="5400" dirty="0"/>
          </a:p>
        </p:txBody>
      </p:sp>
      <p:sp>
        <p:nvSpPr>
          <p:cNvPr id="5" name="Subtitle 4"/>
          <p:cNvSpPr>
            <a:spLocks noGrp="1"/>
          </p:cNvSpPr>
          <p:nvPr>
            <p:ph type="subTitle" idx="1"/>
          </p:nvPr>
        </p:nvSpPr>
        <p:spPr/>
        <p:txBody>
          <a:bodyPr>
            <a:noAutofit/>
          </a:bodyPr>
          <a:lstStyle/>
          <a:p>
            <a:r>
              <a:rPr lang="en-US" sz="4000" smtClean="0">
                <a:solidFill>
                  <a:srgbClr val="FFFF00"/>
                </a:solidFill>
              </a:rPr>
              <a:t>Lesson 5:</a:t>
            </a:r>
            <a:endParaRPr lang="en-US" sz="4000" dirty="0">
              <a:solidFill>
                <a:srgbClr val="FFFF00"/>
              </a:solidFill>
            </a:endParaRPr>
          </a:p>
          <a:p>
            <a:r>
              <a:rPr lang="en-US" dirty="0">
                <a:latin typeface="Segoe UI" panose="020B0502040204020203" pitchFamily="34" charset="0"/>
                <a:cs typeface="Segoe UI" panose="020B0502040204020203" pitchFamily="34" charset="0"/>
              </a:rPr>
              <a:t>Azure Websites</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52297"/>
            <a:ext cx="12192000" cy="2181750"/>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Microsoft Azure</a:t>
            </a:r>
          </a:p>
        </p:txBody>
      </p:sp>
      <p:sp>
        <p:nvSpPr>
          <p:cNvPr id="3" name="Content Placeholder 2"/>
          <p:cNvSpPr>
            <a:spLocks noGrp="1"/>
          </p:cNvSpPr>
          <p:nvPr>
            <p:ph idx="1"/>
          </p:nvPr>
        </p:nvSpPr>
        <p:spPr/>
        <p:txBody>
          <a:bodyPr/>
          <a:lstStyle/>
          <a:p>
            <a:r>
              <a:rPr lang="en-US" dirty="0">
                <a:solidFill>
                  <a:srgbClr val="FFFFFF"/>
                </a:solidFill>
              </a:rPr>
              <a:t>Virtual Machines</a:t>
            </a:r>
          </a:p>
          <a:p>
            <a:r>
              <a:rPr lang="en-US" dirty="0">
                <a:solidFill>
                  <a:srgbClr val="FFFFFF"/>
                </a:solidFill>
              </a:rPr>
              <a:t>Cloud Services</a:t>
            </a:r>
          </a:p>
          <a:p>
            <a:r>
              <a:rPr lang="en-US" dirty="0">
                <a:solidFill>
                  <a:srgbClr val="FFFFFF"/>
                </a:solidFill>
              </a:rPr>
              <a:t>App Services</a:t>
            </a:r>
          </a:p>
          <a:p>
            <a:r>
              <a:rPr lang="en-US" dirty="0">
                <a:solidFill>
                  <a:srgbClr val="FFFFFF"/>
                </a:solidFill>
              </a:rPr>
              <a:t>Azure Functions</a:t>
            </a:r>
          </a:p>
        </p:txBody>
      </p:sp>
    </p:spTree>
    <p:extLst>
      <p:ext uri="{BB962C8B-B14F-4D97-AF65-F5344CB8AC3E}">
        <p14:creationId xmlns:p14="http://schemas.microsoft.com/office/powerpoint/2010/main" val="1868383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Websites a.k.a. App Services</a:t>
            </a:r>
          </a:p>
        </p:txBody>
      </p:sp>
      <p:sp>
        <p:nvSpPr>
          <p:cNvPr id="3" name="Content Placeholder 2"/>
          <p:cNvSpPr>
            <a:spLocks noGrp="1"/>
          </p:cNvSpPr>
          <p:nvPr>
            <p:ph idx="1"/>
          </p:nvPr>
        </p:nvSpPr>
        <p:spPr>
          <a:xfrm>
            <a:off x="838200" y="2944731"/>
            <a:ext cx="10515600" cy="845426"/>
          </a:xfrm>
        </p:spPr>
        <p:txBody>
          <a:bodyPr>
            <a:normAutofit/>
          </a:bodyPr>
          <a:lstStyle/>
          <a:p>
            <a:r>
              <a:rPr lang="en-US" sz="2400" dirty="0"/>
              <a:t>Manage, maintain or control the VMs and cloud infrastructure including network, servers, OS, or storage.</a:t>
            </a:r>
          </a:p>
        </p:txBody>
      </p:sp>
      <p:grpSp>
        <p:nvGrpSpPr>
          <p:cNvPr id="4" name="Group 3"/>
          <p:cNvGrpSpPr/>
          <p:nvPr/>
        </p:nvGrpSpPr>
        <p:grpSpPr>
          <a:xfrm>
            <a:off x="0" y="1778789"/>
            <a:ext cx="12192000" cy="1032299"/>
            <a:chOff x="0" y="1778789"/>
            <a:chExt cx="12192000" cy="1032299"/>
          </a:xfrm>
        </p:grpSpPr>
        <p:sp>
          <p:nvSpPr>
            <p:cNvPr id="5" name="Rectangle 4"/>
            <p:cNvSpPr/>
            <p:nvPr/>
          </p:nvSpPr>
          <p:spPr bwMode="auto">
            <a:xfrm>
              <a:off x="0" y="1778789"/>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2033328"/>
              <a:ext cx="10267510" cy="523220"/>
            </a:xfrm>
            <a:prstGeom prst="rect">
              <a:avLst/>
            </a:prstGeom>
            <a:noFill/>
          </p:spPr>
          <p:txBody>
            <a:bodyPr wrap="square" rtlCol="0">
              <a:spAutoFit/>
            </a:bodyPr>
            <a:lstStyle/>
            <a:p>
              <a:r>
                <a:rPr lang="en-US" sz="2800" dirty="0">
                  <a:solidFill>
                    <a:srgbClr val="FFFFFF"/>
                  </a:solidFill>
                </a:rPr>
                <a:t>Customers do not</a:t>
              </a:r>
              <a:r>
                <a:rPr lang="is-IS" sz="2800" dirty="0">
                  <a:solidFill>
                    <a:srgbClr val="FFFFFF"/>
                  </a:solidFill>
                </a:rPr>
                <a:t>…</a:t>
              </a:r>
              <a:endParaRPr lang="en-US" sz="2800" dirty="0">
                <a:solidFill>
                  <a:srgbClr val="FFFFFF"/>
                </a:solidFill>
              </a:endParaRPr>
            </a:p>
          </p:txBody>
        </p:sp>
      </p:grpSp>
      <p:grpSp>
        <p:nvGrpSpPr>
          <p:cNvPr id="8" name="Group 7"/>
          <p:cNvGrpSpPr/>
          <p:nvPr/>
        </p:nvGrpSpPr>
        <p:grpSpPr>
          <a:xfrm>
            <a:off x="0" y="4044697"/>
            <a:ext cx="12192000" cy="1032299"/>
            <a:chOff x="0" y="1778789"/>
            <a:chExt cx="12192000" cy="1032299"/>
          </a:xfrm>
        </p:grpSpPr>
        <p:sp>
          <p:nvSpPr>
            <p:cNvPr id="9" name="Rectangle 8"/>
            <p:cNvSpPr/>
            <p:nvPr/>
          </p:nvSpPr>
          <p:spPr bwMode="auto">
            <a:xfrm>
              <a:off x="0" y="1778789"/>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 name="TextBox 9"/>
            <p:cNvSpPr txBox="1"/>
            <p:nvPr/>
          </p:nvSpPr>
          <p:spPr>
            <a:xfrm>
              <a:off x="874781" y="2033328"/>
              <a:ext cx="10267510" cy="523220"/>
            </a:xfrm>
            <a:prstGeom prst="rect">
              <a:avLst/>
            </a:prstGeom>
            <a:noFill/>
          </p:spPr>
          <p:txBody>
            <a:bodyPr wrap="square" rtlCol="0">
              <a:spAutoFit/>
            </a:bodyPr>
            <a:lstStyle/>
            <a:p>
              <a:r>
                <a:rPr lang="en-US" sz="2800" dirty="0">
                  <a:solidFill>
                    <a:srgbClr val="FFFFFF"/>
                  </a:solidFill>
                </a:rPr>
                <a:t>Customers do</a:t>
              </a:r>
              <a:r>
                <a:rPr lang="is-IS" sz="2800" dirty="0">
                  <a:solidFill>
                    <a:srgbClr val="FFFFFF"/>
                  </a:solidFill>
                </a:rPr>
                <a:t>…</a:t>
              </a:r>
              <a:endParaRPr lang="en-US" sz="2800" dirty="0">
                <a:solidFill>
                  <a:srgbClr val="FFFFFF"/>
                </a:solidFill>
              </a:endParaRPr>
            </a:p>
          </p:txBody>
        </p:sp>
      </p:grpSp>
      <p:sp>
        <p:nvSpPr>
          <p:cNvPr id="14" name="Content Placeholder 2"/>
          <p:cNvSpPr txBox="1">
            <a:spLocks/>
          </p:cNvSpPr>
          <p:nvPr/>
        </p:nvSpPr>
        <p:spPr>
          <a:xfrm>
            <a:off x="874781" y="5206916"/>
            <a:ext cx="10515600" cy="8454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Have control over what environment to use, their applications and configurations of the environment.</a:t>
            </a:r>
          </a:p>
        </p:txBody>
      </p:sp>
    </p:spTree>
    <p:extLst>
      <p:ext uri="{BB962C8B-B14F-4D97-AF65-F5344CB8AC3E}">
        <p14:creationId xmlns:p14="http://schemas.microsoft.com/office/powerpoint/2010/main" val="1954870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52296"/>
            <a:ext cx="12192000" cy="1664671"/>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The Benefits of App Services</a:t>
            </a:r>
          </a:p>
        </p:txBody>
      </p:sp>
      <p:sp>
        <p:nvSpPr>
          <p:cNvPr id="3" name="Content Placeholder 2"/>
          <p:cNvSpPr>
            <a:spLocks noGrp="1"/>
          </p:cNvSpPr>
          <p:nvPr>
            <p:ph idx="1"/>
          </p:nvPr>
        </p:nvSpPr>
        <p:spPr/>
        <p:txBody>
          <a:bodyPr/>
          <a:lstStyle/>
          <a:p>
            <a:r>
              <a:rPr lang="en-US" dirty="0">
                <a:solidFill>
                  <a:srgbClr val="FFFFFF"/>
                </a:solidFill>
              </a:rPr>
              <a:t>Easy to get started</a:t>
            </a:r>
          </a:p>
          <a:p>
            <a:r>
              <a:rPr lang="en-US" dirty="0">
                <a:solidFill>
                  <a:srgbClr val="FFFFFF"/>
                </a:solidFill>
              </a:rPr>
              <a:t>No need to maintain and configure security, OS, network, etc.</a:t>
            </a:r>
          </a:p>
          <a:p>
            <a:r>
              <a:rPr lang="en-US" dirty="0">
                <a:solidFill>
                  <a:srgbClr val="FFFFFF"/>
                </a:solidFill>
              </a:rPr>
              <a:t>Easy to scale</a:t>
            </a:r>
          </a:p>
        </p:txBody>
      </p:sp>
    </p:spTree>
    <p:extLst>
      <p:ext uri="{BB962C8B-B14F-4D97-AF65-F5344CB8AC3E}">
        <p14:creationId xmlns:p14="http://schemas.microsoft.com/office/powerpoint/2010/main" val="612782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Summary</a:t>
            </a: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In this lesson, you have </a:t>
                </a:r>
                <a:r>
                  <a:rPr lang="en-US" i="0">
                    <a:solidFill>
                      <a:srgbClr val="FFFFFF"/>
                    </a:solidFill>
                    <a:latin typeface="Segoe UI"/>
                  </a:rPr>
                  <a:t>learned about</a:t>
                </a:r>
                <a:endParaRPr lang="en-US" i="0" dirty="0">
                  <a:solidFill>
                    <a:srgbClr val="FFFFFF"/>
                  </a:solidFill>
                  <a:latin typeface="Segoe UI"/>
                </a:endParaRP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Understand why to adopt cloud computing</a:t>
              </a:r>
            </a:p>
            <a:p>
              <a:pPr marL="1316038" indent="-457200">
                <a:buFont typeface="Wingdings" charset="2"/>
                <a:buChar char="§"/>
              </a:pPr>
              <a:r>
                <a:rPr lang="en-US" sz="2800" dirty="0">
                  <a:solidFill>
                    <a:srgbClr val="FFFFFF"/>
                  </a:solidFill>
                </a:rPr>
                <a:t>Explain some Azure service models</a:t>
              </a:r>
            </a:p>
            <a:p>
              <a:pPr marL="1316038" indent="-457200">
                <a:buFont typeface="Wingdings" charset="2"/>
                <a:buChar char="§"/>
              </a:pPr>
              <a:r>
                <a:rPr lang="en-US" sz="2800" dirty="0">
                  <a:solidFill>
                    <a:srgbClr val="FFFFFF"/>
                  </a:solidFill>
                </a:rPr>
                <a:t>Define the benefits of Azure websites</a:t>
              </a:r>
            </a:p>
          </p:txBody>
        </p:sp>
      </p:grpSp>
    </p:spTree>
    <p:extLst>
      <p:ext uri="{BB962C8B-B14F-4D97-AF65-F5344CB8AC3E}">
        <p14:creationId xmlns:p14="http://schemas.microsoft.com/office/powerpoint/2010/main" val="837764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a:t>Cloud Computing</a:t>
              </a:r>
            </a:p>
            <a:p>
              <a:pPr marL="3174" algn="l"/>
              <a:r>
                <a:rPr lang="en-US" altLang="ko-KR" i="0" dirty="0"/>
                <a:t>Azure as a Solution</a:t>
              </a:r>
            </a:p>
            <a:p>
              <a:pPr marL="3174" algn="l"/>
              <a:r>
                <a:rPr lang="en-US" altLang="ko-KR" i="0" dirty="0"/>
                <a:t>Types of Cloud Computing</a:t>
              </a:r>
            </a:p>
            <a:p>
              <a:pPr marL="3174" algn="l"/>
              <a:r>
                <a:rPr lang="en-US" altLang="ko-KR" i="0" dirty="0"/>
                <a:t>Azure App Services</a:t>
              </a:r>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a:t>Topics</a:t>
            </a:r>
          </a:p>
        </p:txBody>
      </p:sp>
    </p:spTree>
    <p:extLst>
      <p:ext uri="{BB962C8B-B14F-4D97-AF65-F5344CB8AC3E}">
        <p14:creationId xmlns:p14="http://schemas.microsoft.com/office/powerpoint/2010/main" val="380030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Objectives</a:t>
            </a: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Understand why to adopt cloud computing</a:t>
              </a:r>
            </a:p>
            <a:p>
              <a:pPr marL="1316038" indent="-457200">
                <a:buFont typeface="Wingdings" charset="2"/>
                <a:buChar char="§"/>
              </a:pPr>
              <a:r>
                <a:rPr lang="en-US" sz="2800" dirty="0">
                  <a:solidFill>
                    <a:srgbClr val="FFFFFF"/>
                  </a:solidFill>
                </a:rPr>
                <a:t>Explain some Azure service models</a:t>
              </a:r>
            </a:p>
            <a:p>
              <a:pPr marL="1316038" indent="-457200">
                <a:buFont typeface="Wingdings" charset="2"/>
                <a:buChar char="§"/>
              </a:pPr>
              <a:r>
                <a:rPr lang="en-US" sz="2800" dirty="0">
                  <a:solidFill>
                    <a:srgbClr val="FFFFFF"/>
                  </a:solidFill>
                </a:rPr>
                <a:t>Define the benefits of Azure websites</a:t>
              </a:r>
            </a:p>
          </p:txBody>
        </p:sp>
      </p:grpSp>
    </p:spTree>
    <p:extLst>
      <p:ext uri="{BB962C8B-B14F-4D97-AF65-F5344CB8AC3E}">
        <p14:creationId xmlns:p14="http://schemas.microsoft.com/office/powerpoint/2010/main" val="484104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or cloud computing is</a:t>
            </a:r>
            <a:r>
              <a:rPr lang="is-IS" dirty="0"/>
              <a:t>…</a:t>
            </a:r>
            <a:endParaRPr lang="en-US" dirty="0"/>
          </a:p>
        </p:txBody>
      </p:sp>
      <p:sp>
        <p:nvSpPr>
          <p:cNvPr id="3" name="Content Placeholder 2"/>
          <p:cNvSpPr>
            <a:spLocks noGrp="1"/>
          </p:cNvSpPr>
          <p:nvPr>
            <p:ph sz="half" idx="1"/>
          </p:nvPr>
        </p:nvSpPr>
        <p:spPr/>
        <p:txBody>
          <a:bodyPr/>
          <a:lstStyle/>
          <a:p>
            <a:r>
              <a:rPr lang="en-US" dirty="0"/>
              <a:t>"A type of Internet-based computing that provides shared computer processing resources and data to computers and other devices on demand.”</a:t>
            </a:r>
          </a:p>
          <a:p>
            <a:pPr algn="r"/>
            <a:r>
              <a:rPr lang="en-US" i="0" dirty="0"/>
              <a:t>- Wikipedia</a:t>
            </a:r>
          </a:p>
        </p:txBody>
      </p:sp>
    </p:spTree>
    <p:extLst>
      <p:ext uri="{BB962C8B-B14F-4D97-AF65-F5344CB8AC3E}">
        <p14:creationId xmlns:p14="http://schemas.microsoft.com/office/powerpoint/2010/main" val="1022219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a:xfrm>
            <a:off x="838200" y="2944731"/>
            <a:ext cx="10515600" cy="3232232"/>
          </a:xfrm>
        </p:spPr>
        <p:txBody>
          <a:bodyPr>
            <a:normAutofit/>
          </a:bodyPr>
          <a:lstStyle/>
          <a:p>
            <a:r>
              <a:rPr lang="en-US" sz="2400" dirty="0"/>
              <a:t>1970-1990: Term cloud is used to denote telephony schematics and network</a:t>
            </a:r>
          </a:p>
          <a:p>
            <a:r>
              <a:rPr lang="en-US" sz="2400" dirty="0"/>
              <a:t>2000: NASA's </a:t>
            </a:r>
            <a:r>
              <a:rPr lang="en-US" sz="2400" dirty="0" err="1"/>
              <a:t>OpenNebula</a:t>
            </a:r>
            <a:endParaRPr lang="en-US" sz="2400" dirty="0"/>
          </a:p>
          <a:p>
            <a:r>
              <a:rPr lang="en-US" sz="2400" dirty="0"/>
              <a:t>2006: Amazon Elastic Compute Cloud</a:t>
            </a:r>
          </a:p>
          <a:p>
            <a:r>
              <a:rPr lang="en-US" sz="2400" dirty="0"/>
              <a:t>2010: Windows/Microsoft Azure, OpenStack by Rackspace and NASA</a:t>
            </a:r>
          </a:p>
        </p:txBody>
      </p:sp>
      <p:grpSp>
        <p:nvGrpSpPr>
          <p:cNvPr id="4" name="Group 3"/>
          <p:cNvGrpSpPr/>
          <p:nvPr/>
        </p:nvGrpSpPr>
        <p:grpSpPr>
          <a:xfrm>
            <a:off x="0" y="1778789"/>
            <a:ext cx="12192000" cy="1032299"/>
            <a:chOff x="0" y="1778789"/>
            <a:chExt cx="12192000" cy="1032299"/>
          </a:xfrm>
        </p:grpSpPr>
        <p:sp>
          <p:nvSpPr>
            <p:cNvPr id="5" name="Rectangle 4"/>
            <p:cNvSpPr/>
            <p:nvPr/>
          </p:nvSpPr>
          <p:spPr bwMode="auto">
            <a:xfrm>
              <a:off x="0" y="1778789"/>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2033328"/>
              <a:ext cx="10267510" cy="523220"/>
            </a:xfrm>
            <a:prstGeom prst="rect">
              <a:avLst/>
            </a:prstGeom>
            <a:noFill/>
          </p:spPr>
          <p:txBody>
            <a:bodyPr wrap="square" rtlCol="0">
              <a:spAutoFit/>
            </a:bodyPr>
            <a:lstStyle/>
            <a:p>
              <a:r>
                <a:rPr lang="en-US" sz="2800" dirty="0">
                  <a:solidFill>
                    <a:srgbClr val="FFFFFF"/>
                  </a:solidFill>
                </a:rPr>
                <a:t>It all began when</a:t>
              </a:r>
              <a:r>
                <a:rPr lang="is-IS" sz="2800" dirty="0">
                  <a:solidFill>
                    <a:srgbClr val="FFFFFF"/>
                  </a:solidFill>
                </a:rPr>
                <a:t>…</a:t>
              </a:r>
              <a:endParaRPr lang="en-US" sz="2800" dirty="0">
                <a:solidFill>
                  <a:srgbClr val="FFFFFF"/>
                </a:solidFill>
              </a:endParaRPr>
            </a:p>
          </p:txBody>
        </p:sp>
      </p:grpSp>
    </p:spTree>
    <p:extLst>
      <p:ext uri="{BB962C8B-B14F-4D97-AF65-F5344CB8AC3E}">
        <p14:creationId xmlns:p14="http://schemas.microsoft.com/office/powerpoint/2010/main" val="31766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52297"/>
            <a:ext cx="12192000" cy="1640608"/>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Benefits</a:t>
            </a:r>
          </a:p>
        </p:txBody>
      </p:sp>
      <p:sp>
        <p:nvSpPr>
          <p:cNvPr id="3" name="Content Placeholder 2"/>
          <p:cNvSpPr>
            <a:spLocks noGrp="1"/>
          </p:cNvSpPr>
          <p:nvPr>
            <p:ph idx="1"/>
          </p:nvPr>
        </p:nvSpPr>
        <p:spPr/>
        <p:txBody>
          <a:bodyPr/>
          <a:lstStyle/>
          <a:p>
            <a:pPr>
              <a:buFont typeface="Wingdings" charset="2"/>
              <a:buChar char="§"/>
            </a:pPr>
            <a:r>
              <a:rPr lang="en-US" dirty="0">
                <a:solidFill>
                  <a:srgbClr val="FFFFFF"/>
                </a:solidFill>
              </a:rPr>
              <a:t>Cost</a:t>
            </a:r>
          </a:p>
          <a:p>
            <a:pPr>
              <a:buFont typeface="Wingdings" charset="2"/>
              <a:buChar char="§"/>
            </a:pPr>
            <a:r>
              <a:rPr lang="en-US" dirty="0" smtClean="0">
                <a:solidFill>
                  <a:srgbClr val="FFFFFF"/>
                </a:solidFill>
              </a:rPr>
              <a:t>Scale</a:t>
            </a:r>
          </a:p>
          <a:p>
            <a:pPr>
              <a:buFont typeface="Wingdings" charset="2"/>
              <a:buChar char="§"/>
            </a:pPr>
            <a:r>
              <a:rPr lang="en-US" dirty="0" smtClean="0">
                <a:solidFill>
                  <a:srgbClr val="FFFFFF"/>
                </a:solidFill>
              </a:rPr>
              <a:t>Agility</a:t>
            </a:r>
            <a:endParaRPr lang="en-US" dirty="0">
              <a:solidFill>
                <a:srgbClr val="FFFFFF"/>
              </a:solidFill>
            </a:endParaRPr>
          </a:p>
        </p:txBody>
      </p:sp>
    </p:spTree>
    <p:extLst>
      <p:ext uri="{BB962C8B-B14F-4D97-AF65-F5344CB8AC3E}">
        <p14:creationId xmlns:p14="http://schemas.microsoft.com/office/powerpoint/2010/main" val="807963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Characteristics</a:t>
            </a:r>
          </a:p>
        </p:txBody>
      </p:sp>
      <p:sp>
        <p:nvSpPr>
          <p:cNvPr id="3" name="Content Placeholder 2"/>
          <p:cNvSpPr>
            <a:spLocks noGrp="1"/>
          </p:cNvSpPr>
          <p:nvPr>
            <p:ph idx="1"/>
          </p:nvPr>
        </p:nvSpPr>
        <p:spPr>
          <a:xfrm>
            <a:off x="838200" y="2944731"/>
            <a:ext cx="10515600" cy="3232232"/>
          </a:xfrm>
        </p:spPr>
        <p:txBody>
          <a:bodyPr>
            <a:normAutofit/>
          </a:bodyPr>
          <a:lstStyle/>
          <a:p>
            <a:r>
              <a:rPr lang="en-US" sz="2400" dirty="0"/>
              <a:t>Device and location independence</a:t>
            </a:r>
          </a:p>
          <a:p>
            <a:r>
              <a:rPr lang="en-US" sz="2400" dirty="0"/>
              <a:t>Maintenance</a:t>
            </a:r>
          </a:p>
          <a:p>
            <a:r>
              <a:rPr lang="en-US" sz="2400" dirty="0"/>
              <a:t>Security</a:t>
            </a:r>
          </a:p>
          <a:p>
            <a:r>
              <a:rPr lang="en-US" sz="2400" dirty="0"/>
              <a:t>Scalability and elasticity</a:t>
            </a:r>
          </a:p>
          <a:p>
            <a:r>
              <a:rPr lang="en-US" sz="2400" dirty="0"/>
              <a:t>Multitenancy</a:t>
            </a:r>
          </a:p>
          <a:p>
            <a:endParaRPr lang="en-US" sz="2400" dirty="0"/>
          </a:p>
        </p:txBody>
      </p:sp>
      <p:grpSp>
        <p:nvGrpSpPr>
          <p:cNvPr id="4" name="Group 3"/>
          <p:cNvGrpSpPr/>
          <p:nvPr/>
        </p:nvGrpSpPr>
        <p:grpSpPr>
          <a:xfrm>
            <a:off x="0" y="1778789"/>
            <a:ext cx="12192000" cy="1032299"/>
            <a:chOff x="0" y="1778789"/>
            <a:chExt cx="12192000" cy="1032299"/>
          </a:xfrm>
        </p:grpSpPr>
        <p:sp>
          <p:nvSpPr>
            <p:cNvPr id="5" name="Rectangle 4"/>
            <p:cNvSpPr/>
            <p:nvPr/>
          </p:nvSpPr>
          <p:spPr bwMode="auto">
            <a:xfrm>
              <a:off x="0" y="1778789"/>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2033328"/>
              <a:ext cx="10267510" cy="523220"/>
            </a:xfrm>
            <a:prstGeom prst="rect">
              <a:avLst/>
            </a:prstGeom>
            <a:noFill/>
          </p:spPr>
          <p:txBody>
            <a:bodyPr wrap="square" rtlCol="0">
              <a:spAutoFit/>
            </a:bodyPr>
            <a:lstStyle/>
            <a:p>
              <a:r>
                <a:rPr lang="en-US" sz="2800" dirty="0">
                  <a:solidFill>
                    <a:srgbClr val="FFFFFF"/>
                  </a:solidFill>
                </a:rPr>
                <a:t>Some characteristics of cloud computing include</a:t>
              </a:r>
            </a:p>
          </p:txBody>
        </p:sp>
      </p:grpSp>
    </p:spTree>
    <p:extLst>
      <p:ext uri="{BB962C8B-B14F-4D97-AF65-F5344CB8AC3E}">
        <p14:creationId xmlns:p14="http://schemas.microsoft.com/office/powerpoint/2010/main" val="88911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Models</a:t>
            </a:r>
          </a:p>
        </p:txBody>
      </p:sp>
      <p:sp>
        <p:nvSpPr>
          <p:cNvPr id="3" name="Content Placeholder 2"/>
          <p:cNvSpPr>
            <a:spLocks noGrp="1"/>
          </p:cNvSpPr>
          <p:nvPr>
            <p:ph idx="1"/>
          </p:nvPr>
        </p:nvSpPr>
        <p:spPr>
          <a:xfrm>
            <a:off x="838200" y="2944731"/>
            <a:ext cx="10515600" cy="3232232"/>
          </a:xfrm>
        </p:spPr>
        <p:txBody>
          <a:bodyPr>
            <a:normAutofit/>
          </a:bodyPr>
          <a:lstStyle/>
          <a:p>
            <a:r>
              <a:rPr lang="en-US" sz="2400" dirty="0"/>
              <a:t>Infrastructure as a Service (IaaS)</a:t>
            </a:r>
          </a:p>
          <a:p>
            <a:r>
              <a:rPr lang="en-US" sz="2400" dirty="0"/>
              <a:t>Platform as a Service (PaaS)</a:t>
            </a:r>
          </a:p>
          <a:p>
            <a:r>
              <a:rPr lang="en-US" sz="2400" dirty="0"/>
              <a:t>Software as a Service (SaaS)</a:t>
            </a:r>
          </a:p>
          <a:p>
            <a:r>
              <a:rPr lang="en-US" sz="2400" dirty="0"/>
              <a:t>(Mobile) Backend as a Service (BaaS)</a:t>
            </a:r>
          </a:p>
          <a:p>
            <a:r>
              <a:rPr lang="en-US" sz="2400" dirty="0"/>
              <a:t>Functions as a Service (</a:t>
            </a:r>
            <a:r>
              <a:rPr lang="en-US" sz="2400" dirty="0" err="1"/>
              <a:t>FaaS</a:t>
            </a:r>
            <a:r>
              <a:rPr lang="en-US" sz="2400" dirty="0"/>
              <a:t>) a.k.a. </a:t>
            </a:r>
            <a:r>
              <a:rPr lang="en-US" sz="2400" dirty="0" err="1"/>
              <a:t>Serverless</a:t>
            </a:r>
            <a:r>
              <a:rPr lang="en-US" sz="2400" dirty="0"/>
              <a:t> Computing</a:t>
            </a:r>
          </a:p>
        </p:txBody>
      </p:sp>
      <p:grpSp>
        <p:nvGrpSpPr>
          <p:cNvPr id="4" name="Group 3"/>
          <p:cNvGrpSpPr/>
          <p:nvPr/>
        </p:nvGrpSpPr>
        <p:grpSpPr>
          <a:xfrm>
            <a:off x="0" y="1778789"/>
            <a:ext cx="12192000" cy="1032299"/>
            <a:chOff x="0" y="1778789"/>
            <a:chExt cx="12192000" cy="1032299"/>
          </a:xfrm>
        </p:grpSpPr>
        <p:sp>
          <p:nvSpPr>
            <p:cNvPr id="5" name="Rectangle 4"/>
            <p:cNvSpPr/>
            <p:nvPr/>
          </p:nvSpPr>
          <p:spPr bwMode="auto">
            <a:xfrm>
              <a:off x="0" y="1778789"/>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2033328"/>
              <a:ext cx="10267510" cy="523220"/>
            </a:xfrm>
            <a:prstGeom prst="rect">
              <a:avLst/>
            </a:prstGeom>
            <a:noFill/>
          </p:spPr>
          <p:txBody>
            <a:bodyPr wrap="square" rtlCol="0">
              <a:spAutoFit/>
            </a:bodyPr>
            <a:lstStyle/>
            <a:p>
              <a:r>
                <a:rPr lang="en-US" sz="2800" dirty="0">
                  <a:solidFill>
                    <a:srgbClr val="FFFFFF"/>
                  </a:solidFill>
                </a:rPr>
                <a:t>Otherwise known as types of cloud computing</a:t>
              </a:r>
            </a:p>
          </p:txBody>
        </p:sp>
      </p:grpSp>
    </p:spTree>
    <p:extLst>
      <p:ext uri="{BB962C8B-B14F-4D97-AF65-F5344CB8AC3E}">
        <p14:creationId xmlns:p14="http://schemas.microsoft.com/office/powerpoint/2010/main" val="1215734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Pizza as a Service</a:t>
            </a:r>
          </a:p>
        </p:txBody>
      </p:sp>
      <p:sp>
        <p:nvSpPr>
          <p:cNvPr id="15" name="Rectangle 14"/>
          <p:cNvSpPr/>
          <p:nvPr/>
        </p:nvSpPr>
        <p:spPr>
          <a:xfrm>
            <a:off x="2522470" y="2096567"/>
            <a:ext cx="2976589" cy="1742237"/>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On Premise</a:t>
            </a:r>
          </a:p>
        </p:txBody>
      </p:sp>
      <p:sp>
        <p:nvSpPr>
          <p:cNvPr id="16" name="Rectangle 15"/>
          <p:cNvSpPr/>
          <p:nvPr/>
        </p:nvSpPr>
        <p:spPr>
          <a:xfrm>
            <a:off x="3177071" y="2587168"/>
            <a:ext cx="1684034" cy="1027903"/>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Make </a:t>
            </a:r>
            <a:r>
              <a:rPr lang="en-US">
                <a:solidFill>
                  <a:schemeClr val="bg1"/>
                </a:solidFill>
              </a:rPr>
              <a:t>the pizza at home</a:t>
            </a:r>
            <a:endParaRPr lang="en-US" dirty="0">
              <a:solidFill>
                <a:schemeClr val="bg1"/>
              </a:solidFill>
            </a:endParaRPr>
          </a:p>
        </p:txBody>
      </p:sp>
      <p:sp>
        <p:nvSpPr>
          <p:cNvPr id="19" name="Rectangle 18"/>
          <p:cNvSpPr/>
          <p:nvPr/>
        </p:nvSpPr>
        <p:spPr>
          <a:xfrm>
            <a:off x="6660053" y="2096567"/>
            <a:ext cx="2976589" cy="1742237"/>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IaaS</a:t>
            </a:r>
          </a:p>
        </p:txBody>
      </p:sp>
      <p:sp>
        <p:nvSpPr>
          <p:cNvPr id="20" name="Rectangle 19"/>
          <p:cNvSpPr/>
          <p:nvPr/>
        </p:nvSpPr>
        <p:spPr>
          <a:xfrm>
            <a:off x="7314654" y="2587169"/>
            <a:ext cx="1684034" cy="102790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Take and bake the pizzas</a:t>
            </a:r>
          </a:p>
        </p:txBody>
      </p:sp>
      <p:sp>
        <p:nvSpPr>
          <p:cNvPr id="21" name="Rectangle 20"/>
          <p:cNvSpPr/>
          <p:nvPr/>
        </p:nvSpPr>
        <p:spPr>
          <a:xfrm>
            <a:off x="2522470" y="4403383"/>
            <a:ext cx="2976589" cy="1742236"/>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PaaS</a:t>
            </a:r>
          </a:p>
        </p:txBody>
      </p:sp>
      <p:sp>
        <p:nvSpPr>
          <p:cNvPr id="23" name="Rectangle 22"/>
          <p:cNvSpPr/>
          <p:nvPr/>
        </p:nvSpPr>
        <p:spPr>
          <a:xfrm>
            <a:off x="3177071" y="4893984"/>
            <a:ext cx="1684034" cy="102790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Have the pizza delivered</a:t>
            </a:r>
          </a:p>
        </p:txBody>
      </p:sp>
      <p:sp>
        <p:nvSpPr>
          <p:cNvPr id="24" name="Rectangle 23"/>
          <p:cNvSpPr/>
          <p:nvPr/>
        </p:nvSpPr>
        <p:spPr>
          <a:xfrm>
            <a:off x="6660053" y="4403383"/>
            <a:ext cx="2976589" cy="1742236"/>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SaaS</a:t>
            </a:r>
          </a:p>
        </p:txBody>
      </p:sp>
      <p:sp>
        <p:nvSpPr>
          <p:cNvPr id="25" name="Rectangle 24"/>
          <p:cNvSpPr/>
          <p:nvPr/>
        </p:nvSpPr>
        <p:spPr>
          <a:xfrm>
            <a:off x="7314654" y="4893984"/>
            <a:ext cx="1684034" cy="102790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the pizza at the restaurant</a:t>
            </a:r>
          </a:p>
        </p:txBody>
      </p:sp>
    </p:spTree>
    <p:extLst>
      <p:ext uri="{BB962C8B-B14F-4D97-AF65-F5344CB8AC3E}">
        <p14:creationId xmlns:p14="http://schemas.microsoft.com/office/powerpoint/2010/main" val="2031167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4.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10724</TotalTime>
  <Words>662</Words>
  <Application>Microsoft Macintosh PowerPoint</Application>
  <PresentationFormat>Widescreen</PresentationFormat>
  <Paragraphs>123</Paragraphs>
  <Slides>13</Slides>
  <Notes>13</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13</vt:i4>
      </vt:variant>
    </vt:vector>
  </HeadingPairs>
  <TitlesOfParts>
    <vt:vector size="25" baseType="lpstr">
      <vt:lpstr>Calibri</vt:lpstr>
      <vt:lpstr>Consolas</vt:lpstr>
      <vt:lpstr>Lucida Console</vt:lpstr>
      <vt:lpstr>Segoe UI</vt:lpstr>
      <vt:lpstr>Segoe UI Light</vt:lpstr>
      <vt:lpstr>Segoe UI Semibold</vt:lpstr>
      <vt:lpstr>Wingdings</vt:lpstr>
      <vt:lpstr>Arial</vt:lpstr>
      <vt:lpstr>1_MS1444_Windows Azure Template 16x9_r08a</vt:lpstr>
      <vt:lpstr>2_MS1444_Windows Azure Template 16x9_r08a</vt:lpstr>
      <vt:lpstr>4_MS1444_Windows Azure Template 16x9_r08a</vt:lpstr>
      <vt:lpstr>Clean Azure Theme</vt:lpstr>
      <vt:lpstr>Web Development</vt:lpstr>
      <vt:lpstr>PowerPoint Presentation</vt:lpstr>
      <vt:lpstr>PowerPoint Presentation</vt:lpstr>
      <vt:lpstr>Cloud or cloud computing is…</vt:lpstr>
      <vt:lpstr>History</vt:lpstr>
      <vt:lpstr>Benefits</vt:lpstr>
      <vt:lpstr>Key Characteristics</vt:lpstr>
      <vt:lpstr>Service Models</vt:lpstr>
      <vt:lpstr>Pizza as a Service</vt:lpstr>
      <vt:lpstr>Microsoft Azure</vt:lpstr>
      <vt:lpstr>Azure Websites a.k.a. App Services</vt:lpstr>
      <vt:lpstr>The Benefits of App Services</vt:lpstr>
      <vt:lpstr>PowerPoint Presentation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Robin Beck</cp:lastModifiedBy>
  <cp:revision>834</cp:revision>
  <dcterms:created xsi:type="dcterms:W3CDTF">2015-09-13T19:29:02Z</dcterms:created>
  <dcterms:modified xsi:type="dcterms:W3CDTF">2017-07-03T23:56:50Z</dcterms:modified>
</cp:coreProperties>
</file>