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5"/>
    <p:restoredTop sz="94631"/>
  </p:normalViewPr>
  <p:slideViewPr>
    <p:cSldViewPr>
      <p:cViewPr>
        <p:scale>
          <a:sx n="110" d="100"/>
          <a:sy n="110" d="100"/>
        </p:scale>
        <p:origin x="201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CF2A-D591-684B-AB3B-EE9256C714EC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5DDD5-E88C-AE4D-AE7C-305DF690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779780"/>
            <a:ext cx="70358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11801" y="9599166"/>
            <a:ext cx="29273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97979"/>
                </a:solidFill>
                <a:latin typeface="Helvetica"/>
                <a:cs typeface="Helvetica"/>
              </a:defRPr>
            </a:lvl1pPr>
          </a:lstStyle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node-in-produc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node-in-production" TargetMode="External"/><Relationship Id="rId3" Type="http://schemas.openxmlformats.org/officeDocument/2006/relationships/hyperlink" Target="https://nodejs.org/en/downloa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docker.com/docker-for-mac" TargetMode="External"/><Relationship Id="rId3" Type="http://schemas.openxmlformats.org/officeDocument/2006/relationships/hyperlink" Target="https://docs.docker.com/engine/install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ws.amazon.com/fre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://docs.aws.amazon.com/cli/latest/userguide/cli-install-macos.html#awscli-install-osx-homebrew" TargetMode="External"/><Relationship Id="rId5" Type="http://schemas.openxmlformats.org/officeDocument/2006/relationships/hyperlink" Target="http://docs.aws.amazon.com/cli/latest/userguide/awscli-install-bundle.html" TargetMode="External"/><Relationship Id="rId6" Type="http://schemas.openxmlformats.org/officeDocument/2006/relationships/hyperlink" Target="http://docs.aws.amazon.com/cli/latest/userguide/awscli-install-windows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aws.amazon.com/cli/latest/userguide/cli-chap-welco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7259697" cy="60198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06729" y="347043"/>
            <a:ext cx="58039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+mj-lt"/>
                <a:cs typeface="Helvetica Neue"/>
              </a:rPr>
              <a:t>Lab </a:t>
            </a:r>
            <a:r>
              <a:rPr lang="en-US" sz="4000" b="1" dirty="0" smtClean="0">
                <a:latin typeface="+mj-lt"/>
                <a:cs typeface="Helvetica Neue"/>
              </a:rPr>
              <a:t>0</a:t>
            </a:r>
            <a:r>
              <a:rPr sz="4000" b="1" dirty="0" smtClean="0">
                <a:latin typeface="+mj-lt"/>
                <a:cs typeface="Helvetica Neue"/>
              </a:rPr>
              <a:t>: </a:t>
            </a:r>
            <a:r>
              <a:rPr lang="en-US" sz="4000" b="1" dirty="0" smtClean="0">
                <a:latin typeface="+mj-lt"/>
                <a:cs typeface="Helvetica Neue"/>
              </a:rPr>
              <a:t>Getting Setup</a:t>
            </a:r>
            <a:endParaRPr sz="4000" dirty="0">
              <a:latin typeface="+mj-lt"/>
              <a:cs typeface="Helvetica Neue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36801" y="1447800"/>
            <a:ext cx="6794501" cy="8150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400" b="1" i="1" dirty="0">
              <a:solidFill>
                <a:srgbClr val="111111"/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smtClean="0">
                <a:solidFill>
                  <a:srgbClr val="111111"/>
                </a:solidFill>
                <a:ea typeface="Abadi MT Condensed Extra Bold" charset="0"/>
                <a:cs typeface="Abadi MT Condensed Extra Bold" charset="0"/>
              </a:rPr>
              <a:t>Installing the tools needed for local development with Docker and deploying to AWS</a:t>
            </a:r>
            <a:endParaRPr sz="2400" b="1" i="1" dirty="0">
              <a:ea typeface="Abadi MT Condensed Extra Bold" charset="0"/>
              <a:cs typeface="Abadi MT Condensed Extra Bold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lang="en-US" sz="2400" b="1" i="1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endParaRPr sz="2400" b="1" i="1" dirty="0">
              <a:ea typeface="Apple Braille" charset="0"/>
              <a:cs typeface="Apple Braille" charset="0"/>
            </a:endParaRPr>
          </a:p>
          <a:p>
            <a:pPr marL="12700" algn="ctr">
              <a:lnSpc>
                <a:spcPct val="100000"/>
              </a:lnSpc>
            </a:pPr>
            <a:r>
              <a:rPr sz="2400" b="1" i="1" dirty="0">
                <a:solidFill>
                  <a:srgbClr val="111111"/>
                </a:solidFill>
                <a:ea typeface="Apple Braille" charset="0"/>
                <a:cs typeface="Apple Braille" charset="0"/>
              </a:rPr>
              <a:t>Time to finish: </a:t>
            </a:r>
            <a:r>
              <a:rPr lang="en-US" sz="2400" b="1" i="1" dirty="0" smtClean="0">
                <a:solidFill>
                  <a:srgbClr val="111111"/>
                </a:solidFill>
                <a:ea typeface="Apple Braille" charset="0"/>
                <a:cs typeface="Apple Braille" charset="0"/>
              </a:rPr>
              <a:t>~</a:t>
            </a:r>
            <a:r>
              <a:rPr sz="2400" b="1" i="1" dirty="0" smtClean="0">
                <a:solidFill>
                  <a:srgbClr val="111111"/>
                </a:solidFill>
                <a:ea typeface="Apple Braille" charset="0"/>
                <a:cs typeface="Apple Braille" charset="0"/>
              </a:rPr>
              <a:t>15 min</a:t>
            </a:r>
            <a:endParaRPr sz="2400" b="1" i="1" dirty="0">
              <a:ea typeface="Apple Braille" charset="0"/>
              <a:cs typeface="Apple Braille" charset="0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025537" y="10704066"/>
            <a:ext cx="40576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875"/>
              </a:lnSpc>
            </a:pPr>
            <a:fld id="{81D60167-4931-47E6-BA6A-407CBD079E47}" type="slidenum">
              <a:rPr dirty="0"/>
              <a:t>1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13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4267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0-installs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99" y="779780"/>
            <a:ext cx="691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</a:t>
            </a:r>
            <a:r>
              <a:rPr dirty="0"/>
              <a:t>ask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8" y="1409700"/>
            <a:ext cx="7036237" cy="233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111111"/>
                </a:solidFill>
                <a:latin typeface="Helvetica Neue"/>
                <a:cs typeface="Helvetica Neue"/>
              </a:rPr>
              <a:t>You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must have the following</a:t>
            </a:r>
            <a:r>
              <a:rPr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111111"/>
                </a:solidFill>
                <a:latin typeface="Helvetica Neue"/>
                <a:cs typeface="Helvetica Neue"/>
              </a:rPr>
              <a:t>items:</a:t>
            </a:r>
            <a:endParaRPr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419100" indent="-213360">
              <a:lnSpc>
                <a:spcPct val="100000"/>
              </a:lnSpc>
              <a:buAutoNum type="arabicPeriod"/>
              <a:tabLst>
                <a:tab pos="419100" algn="l"/>
              </a:tabLst>
            </a:pPr>
            <a:r>
              <a:rPr dirty="0">
                <a:solidFill>
                  <a:srgbClr val="303030"/>
                </a:solidFill>
                <a:latin typeface="Helvetica Neue"/>
                <a:cs typeface="Helvetica Neue"/>
              </a:rPr>
              <a:t>Slides, labs and </a:t>
            </a:r>
            <a:r>
              <a:rPr dirty="0" smtClean="0">
                <a:solidFill>
                  <a:srgbClr val="303030"/>
                </a:solidFill>
                <a:latin typeface="Helvetica Neue"/>
                <a:cs typeface="Helvetica Neue"/>
              </a:rPr>
              <a:t>code</a:t>
            </a:r>
            <a:r>
              <a:rPr lang="en-US" dirty="0" smtClean="0">
                <a:solidFill>
                  <a:srgbClr val="303030"/>
                </a:solidFill>
                <a:latin typeface="Helvetica Neue"/>
                <a:cs typeface="Helvetica Neue"/>
              </a:rPr>
              <a:t>:</a:t>
            </a:r>
            <a:r>
              <a:rPr lang="en-US" dirty="0">
                <a:solidFill>
                  <a:srgbClr val="303030"/>
                </a:solidFill>
                <a:latin typeface="Helvetica Neue"/>
                <a:cs typeface="Helvetica Neue"/>
              </a:rPr>
              <a:t/>
            </a:r>
            <a:br>
              <a:rPr lang="en-US" dirty="0">
                <a:solidFill>
                  <a:srgbClr val="303030"/>
                </a:solidFill>
                <a:latin typeface="Helvetica Neue"/>
                <a:cs typeface="Helvetica Neue"/>
              </a:rPr>
            </a:br>
            <a:r>
              <a:rPr lang="en-US" dirty="0" smtClean="0">
                <a:solidFill>
                  <a:srgbClr val="303030"/>
                </a:solidFill>
                <a:latin typeface="Helvetica Neue"/>
                <a:cs typeface="Helvetica Neue"/>
              </a:rPr>
              <a:t>	</a:t>
            </a:r>
            <a:r>
              <a:rPr spc="-5" dirty="0" smtClean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https</a:t>
            </a:r>
            <a:r>
              <a:rPr spc="-5" dirty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://</a:t>
            </a:r>
            <a:r>
              <a:rPr spc="-5" dirty="0" smtClean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github.com/</a:t>
            </a:r>
            <a:r>
              <a:rPr lang="en-US" spc="-5" dirty="0" smtClean="0">
                <a:solidFill>
                  <a:srgbClr val="0D6EA1"/>
                </a:solidFill>
                <a:latin typeface="Helvetica Neue"/>
                <a:cs typeface="Helvetica Neue"/>
              </a:rPr>
              <a:t>stellarsquall/docker-intermediate/</a:t>
            </a:r>
            <a:endParaRPr dirty="0">
              <a:latin typeface="Helvetica Neue"/>
              <a:cs typeface="Helvetica Neue"/>
            </a:endParaRPr>
          </a:p>
          <a:p>
            <a:pPr marL="419100" indent="-21336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19100" algn="l"/>
              </a:tabLst>
            </a:pPr>
            <a:r>
              <a:rPr dirty="0">
                <a:solidFill>
                  <a:srgbClr val="303030"/>
                </a:solidFill>
                <a:latin typeface="Helvetica Neue"/>
                <a:cs typeface="Helvetica Neue"/>
              </a:rPr>
              <a:t>Node and npm (v6 and</a:t>
            </a:r>
            <a:r>
              <a:rPr spc="-10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303030"/>
                </a:solidFill>
                <a:latin typeface="Helvetica Neue"/>
                <a:cs typeface="Helvetica Neue"/>
              </a:rPr>
              <a:t>v4)</a:t>
            </a:r>
            <a:endParaRPr dirty="0">
              <a:latin typeface="Helvetica Neue"/>
              <a:cs typeface="Helvetica Neue"/>
            </a:endParaRPr>
          </a:p>
          <a:p>
            <a:pPr marL="419100" indent="-21336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19100" algn="l"/>
              </a:tabLst>
            </a:pPr>
            <a:r>
              <a:rPr dirty="0">
                <a:solidFill>
                  <a:srgbClr val="303030"/>
                </a:solidFill>
                <a:latin typeface="Helvetica Neue"/>
                <a:cs typeface="Helvetica Neue"/>
              </a:rPr>
              <a:t>Docker</a:t>
            </a:r>
            <a:r>
              <a:rPr spc="-10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303030"/>
                </a:solidFill>
                <a:latin typeface="Helvetica Neue"/>
                <a:cs typeface="Helvetica Neue"/>
              </a:rPr>
              <a:t>engine</a:t>
            </a:r>
            <a:endParaRPr dirty="0">
              <a:latin typeface="Helvetica Neue"/>
              <a:cs typeface="Helvetica Neue"/>
            </a:endParaRPr>
          </a:p>
          <a:p>
            <a:pPr marL="419100" indent="-21336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19100" algn="l"/>
              </a:tabLst>
            </a:pPr>
            <a:r>
              <a:rPr spc="-10" dirty="0">
                <a:solidFill>
                  <a:srgbClr val="303030"/>
                </a:solidFill>
                <a:latin typeface="Helvetica Neue"/>
                <a:cs typeface="Helvetica Neue"/>
              </a:rPr>
              <a:t>AWS</a:t>
            </a:r>
            <a:r>
              <a:rPr spc="-10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dirty="0" smtClean="0">
                <a:solidFill>
                  <a:srgbClr val="303030"/>
                </a:solidFill>
                <a:latin typeface="Helvetica Neue"/>
                <a:cs typeface="Helvetica Neue"/>
              </a:rPr>
              <a:t>account</a:t>
            </a:r>
            <a:r>
              <a:rPr lang="en-US" dirty="0" smtClean="0">
                <a:solidFill>
                  <a:srgbClr val="303030"/>
                </a:solidFill>
                <a:latin typeface="Helvetica Neue"/>
                <a:cs typeface="Helvetica Neue"/>
              </a:rPr>
              <a:t> (ask for access to mine if needed)</a:t>
            </a:r>
            <a:endParaRPr dirty="0">
              <a:latin typeface="Helvetica Neue"/>
              <a:cs typeface="Helvetica Neue"/>
            </a:endParaRPr>
          </a:p>
          <a:p>
            <a:pPr marL="419100" indent="-21336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19100" algn="l"/>
              </a:tabLst>
            </a:pPr>
            <a:r>
              <a:rPr spc="-10" dirty="0">
                <a:solidFill>
                  <a:srgbClr val="303030"/>
                </a:solidFill>
                <a:latin typeface="Helvetica Neue"/>
                <a:cs typeface="Helvetica Neue"/>
              </a:rPr>
              <a:t>AWS</a:t>
            </a:r>
            <a:r>
              <a:rPr spc="-10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dirty="0">
                <a:solidFill>
                  <a:srgbClr val="303030"/>
                </a:solidFill>
                <a:latin typeface="Helvetica Neue"/>
                <a:cs typeface="Helvetica Neue"/>
              </a:rPr>
              <a:t>CLI</a:t>
            </a:r>
            <a:endParaRPr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4267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0-installs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99" y="779780"/>
            <a:ext cx="1990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Walk-through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1389380"/>
            <a:ext cx="6997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would like to attempt the task, skip the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walk-through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and go for the task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directly. However,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 need a little bit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more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hand holding or you would like to look up some of the commands or code or  settings, then follow the</a:t>
            </a:r>
            <a:r>
              <a:rPr sz="1200" spc="-6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walk-through.</a:t>
            </a:r>
            <a:endParaRPr sz="1200" dirty="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2242820"/>
            <a:ext cx="265176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10" dirty="0">
                <a:solidFill>
                  <a:srgbClr val="111111"/>
                </a:solidFill>
                <a:latin typeface="Helvetica Neue"/>
                <a:cs typeface="Helvetica Neue"/>
              </a:rPr>
              <a:t>1. Slides, labs </a:t>
            </a: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and</a:t>
            </a:r>
            <a:r>
              <a:rPr sz="1800" b="1" spc="-4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15" dirty="0">
                <a:solidFill>
                  <a:srgbClr val="111111"/>
                </a:solidFill>
                <a:latin typeface="Helvetica Neue"/>
                <a:cs typeface="Helvetica Neue"/>
              </a:rPr>
              <a:t>code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99" y="2750820"/>
            <a:ext cx="684022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Open this link in your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browser 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https://</a:t>
            </a:r>
            <a:r>
              <a:rPr sz="1200" spc="-5" dirty="0" smtClean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github.com/</a:t>
            </a:r>
            <a:r>
              <a:rPr lang="en-US" sz="1200" spc="-5" dirty="0" smtClean="0">
                <a:solidFill>
                  <a:srgbClr val="0D6EA1"/>
                </a:solidFill>
                <a:latin typeface="Helvetica Neue"/>
                <a:cs typeface="Helvetica Neue"/>
              </a:rPr>
              <a:t>stellarsquall/docker-intermediate</a:t>
            </a:r>
            <a:r>
              <a:rPr sz="1200" spc="-5" dirty="0" smtClean="0">
                <a:solidFill>
                  <a:srgbClr val="0D6EA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and click on the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green </a:t>
            </a:r>
            <a:r>
              <a:rPr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button </a:t>
            </a:r>
            <a:r>
              <a:rPr lang="en-US"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that</a:t>
            </a:r>
            <a:r>
              <a:rPr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says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“</a:t>
            </a:r>
            <a:r>
              <a:rPr lang="en-US"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Clone or </a:t>
            </a:r>
            <a:r>
              <a:rPr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Download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”.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Alternatively,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use Git clone (you can fork first</a:t>
            </a: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too):</a:t>
            </a:r>
            <a:endParaRPr sz="1200" dirty="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799840"/>
            <a:ext cx="7010400" cy="2244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git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clone</a:t>
            </a:r>
            <a:r>
              <a:rPr sz="1000" b="1" spc="16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b="1" spc="-10" dirty="0">
                <a:solidFill>
                  <a:srgbClr val="E0E2E4"/>
                </a:solidFill>
                <a:latin typeface="Courier"/>
                <a:cs typeface="Courier"/>
              </a:rPr>
              <a:t>https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://</a:t>
            </a:r>
            <a:r>
              <a:rPr sz="1000" spc="-10" dirty="0" smtClean="0">
                <a:solidFill>
                  <a:srgbClr val="E0E2E4"/>
                </a:solidFill>
                <a:latin typeface="Courier"/>
                <a:cs typeface="Courier"/>
              </a:rPr>
              <a:t>github.com/</a:t>
            </a:r>
            <a:r>
              <a:rPr lang="en-US" sz="1000" spc="-10" dirty="0" smtClean="0">
                <a:solidFill>
                  <a:srgbClr val="E0E2E4"/>
                </a:solidFill>
                <a:latin typeface="Courier"/>
                <a:cs typeface="Courier"/>
              </a:rPr>
              <a:t>stellarsquall/docker-intermediate.</a:t>
            </a:r>
            <a:r>
              <a:rPr sz="1000" spc="-10" dirty="0" smtClean="0">
                <a:solidFill>
                  <a:srgbClr val="E0E2E4"/>
                </a:solidFill>
                <a:latin typeface="Courier"/>
                <a:cs typeface="Courier"/>
              </a:rPr>
              <a:t>git</a:t>
            </a:r>
            <a:endParaRPr sz="1000" dirty="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299" y="4305300"/>
            <a:ext cx="3858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Or download with CURL and unzip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(create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 new</a:t>
            </a:r>
            <a:r>
              <a:rPr sz="1200" spc="-8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folder):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99" y="4724400"/>
            <a:ext cx="7010400" cy="230832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  <a:tabLst>
                <a:tab pos="542925" algn="l"/>
              </a:tabLst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curl	https://</a:t>
            </a:r>
            <a:r>
              <a:rPr sz="1000" spc="15" dirty="0" smtClean="0">
                <a:solidFill>
                  <a:srgbClr val="E0E2E4"/>
                </a:solidFill>
                <a:latin typeface="Courier"/>
                <a:cs typeface="Courier"/>
              </a:rPr>
              <a:t>codeload.github.com/</a:t>
            </a:r>
            <a:r>
              <a:rPr lang="en-US" sz="1000" spc="15" dirty="0" smtClean="0">
                <a:solidFill>
                  <a:srgbClr val="E0E2E4"/>
                </a:solidFill>
                <a:latin typeface="Courier"/>
                <a:cs typeface="Courier"/>
              </a:rPr>
              <a:t>stellarsquall/docker-intermediate</a:t>
            </a:r>
            <a:r>
              <a:rPr sz="1000" spc="15" dirty="0" smtClean="0">
                <a:solidFill>
                  <a:srgbClr val="E0E2E4"/>
                </a:solidFill>
                <a:latin typeface="Courier"/>
                <a:cs typeface="Courier"/>
              </a:rPr>
              <a:t>/zip/</a:t>
            </a:r>
            <a:r>
              <a:rPr sz="1000" b="1" spc="15" dirty="0" smtClean="0">
                <a:solidFill>
                  <a:srgbClr val="93C763"/>
                </a:solidFill>
                <a:latin typeface="Courier"/>
                <a:cs typeface="Courier"/>
              </a:rPr>
              <a:t>master </a:t>
            </a:r>
            <a:r>
              <a:rPr sz="1000" b="1" spc="15" dirty="0">
                <a:solidFill>
                  <a:srgbClr val="E0E2E4"/>
                </a:solidFill>
                <a:latin typeface="Courier"/>
                <a:cs typeface="Courier"/>
              </a:rPr>
              <a:t>| tar</a:t>
            </a:r>
            <a:r>
              <a:rPr sz="1000" b="1" spc="19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-xv</a:t>
            </a:r>
            <a:endParaRPr sz="1000" dirty="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9" y="5260340"/>
            <a:ext cx="1917064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2.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Node and</a:t>
            </a:r>
            <a:r>
              <a:rPr sz="1800" b="1" spc="-2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npm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299" y="5788659"/>
            <a:ext cx="468630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To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install Node v6, your oﬃcial installer (</a:t>
            </a:r>
            <a:r>
              <a:rPr sz="1200" dirty="0">
                <a:solidFill>
                  <a:srgbClr val="0D6EA1"/>
                </a:solidFill>
                <a:latin typeface="Helvetica Neue"/>
                <a:cs typeface="Helvetica Neue"/>
                <a:hlinkClick r:id="rId3"/>
              </a:rPr>
              <a:t>link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) or nvm</a:t>
            </a:r>
            <a:r>
              <a:rPr sz="1200" spc="1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(recommended).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To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install nvm (node version manager), run this</a:t>
            </a: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script: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999" y="6614159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curl -o- https:</a:t>
            </a:r>
            <a:r>
              <a:rPr sz="1000" spc="-10" dirty="0">
                <a:solidFill>
                  <a:srgbClr val="D39745"/>
                </a:solidFill>
                <a:latin typeface="Courier"/>
                <a:cs typeface="Courier"/>
              </a:rPr>
              <a:t>//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raw.githubusercontent.com</a:t>
            </a:r>
            <a:r>
              <a:rPr sz="1000" spc="-10" dirty="0">
                <a:solidFill>
                  <a:srgbClr val="D39745"/>
                </a:solidFill>
                <a:latin typeface="Courier"/>
                <a:cs typeface="Courier"/>
              </a:rPr>
              <a:t>/creationix/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nvm</a:t>
            </a:r>
            <a:r>
              <a:rPr sz="1000" spc="-10" dirty="0">
                <a:solidFill>
                  <a:srgbClr val="D39745"/>
                </a:solidFill>
                <a:latin typeface="Courier"/>
                <a:cs typeface="Courier"/>
              </a:rPr>
              <a:t>/v0.33.2/i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nstall.sh |</a:t>
            </a:r>
            <a:r>
              <a:rPr sz="1000" spc="26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bash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299" y="7119619"/>
            <a:ext cx="3106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Then run one of the nvm commands such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999" y="7538719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nvm install</a:t>
            </a:r>
            <a:r>
              <a:rPr sz="1000" spc="-3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node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299" y="8023859"/>
            <a:ext cx="659447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Keep in mind that after installing and/or switching between versions with nvm, you might have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to 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restart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your terminal session (depends on your </a:t>
            </a:r>
            <a:r>
              <a:rPr sz="1200" spc="-55" dirty="0">
                <a:solidFill>
                  <a:srgbClr val="111111"/>
                </a:solidFill>
                <a:latin typeface="Helvetica Neue"/>
                <a:cs typeface="Helvetica Neue"/>
              </a:rPr>
              <a:t>PATH</a:t>
            </a: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settings).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Check Node and versions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with:</a:t>
            </a:r>
            <a:endParaRPr sz="1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4267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0-installs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999" y="762000"/>
            <a:ext cx="7010400" cy="49784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node</a:t>
            </a:r>
            <a:r>
              <a:rPr sz="1000" b="1" spc="-30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b="1" spc="15" dirty="0">
                <a:solidFill>
                  <a:srgbClr val="E0E2E4"/>
                </a:solidFill>
                <a:latin typeface="Courier"/>
                <a:cs typeface="Courier"/>
              </a:rPr>
              <a:t>--version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npm</a:t>
            </a:r>
            <a:r>
              <a:rPr sz="1000" spc="-4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version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1450339"/>
            <a:ext cx="3188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111111"/>
                </a:solidFill>
                <a:latin typeface="Helvetica Neue"/>
                <a:cs typeface="Helvetica Neue"/>
              </a:rPr>
              <a:t>You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need to have Node v6 or v8 and npm</a:t>
            </a:r>
            <a:r>
              <a:rPr sz="1200"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v4+.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1877060"/>
            <a:ext cx="190817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3.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Docker</a:t>
            </a:r>
            <a:r>
              <a:rPr sz="1800" b="1" spc="-2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engine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299" y="2385060"/>
            <a:ext cx="6885305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Next, you would need to get the Docker engine (deamon). If you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 macOS user like I am, then</a:t>
            </a:r>
            <a:r>
              <a:rPr sz="1200" spc="-8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  easiest way is to just go to the oﬃcial Docker website</a:t>
            </a:r>
            <a:r>
              <a:rPr sz="1200" spc="3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spc="-10" dirty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https://docs.docker.com/docker-for-mac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.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221105">
              <a:lnSpc>
                <a:spcPct val="111100"/>
              </a:lnSpc>
            </a:pPr>
            <a:r>
              <a:rPr lang="en-US"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For other platforms, </a:t>
            </a:r>
            <a:r>
              <a:rPr sz="1200" dirty="0" smtClean="0">
                <a:solidFill>
                  <a:srgbClr val="111111"/>
                </a:solidFill>
                <a:latin typeface="Helvetica Neue"/>
                <a:cs typeface="Helvetica Neue"/>
              </a:rPr>
              <a:t>you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can select one of the options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</a:t>
            </a: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page:  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  <a:hlinkClick r:id="rId3"/>
              </a:rPr>
              <a:t>https://docs.docker.com/engine/installation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.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70" dirty="0">
                <a:solidFill>
                  <a:srgbClr val="111111"/>
                </a:solidFill>
                <a:latin typeface="Helvetica Neue"/>
                <a:cs typeface="Helvetica Neue"/>
              </a:rPr>
              <a:t>To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verify installation,</a:t>
            </a: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run</a:t>
            </a:r>
            <a:endParaRPr sz="1200" dirty="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4043679"/>
            <a:ext cx="7010400" cy="3251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</a:t>
            </a:r>
            <a:r>
              <a:rPr sz="1000" spc="-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version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299" y="4559300"/>
            <a:ext cx="2665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It’s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good if you see something like</a:t>
            </a:r>
            <a:r>
              <a:rPr sz="1200" spc="-6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99" y="4978400"/>
            <a:ext cx="7010400" cy="30581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Client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endParaRPr sz="1000">
              <a:latin typeface="Courier"/>
              <a:cs typeface="Courier"/>
            </a:endParaRPr>
          </a:p>
          <a:p>
            <a:pPr marL="146685" marR="4953000">
              <a:lnSpc>
                <a:spcPct val="120000"/>
              </a:lnSpc>
              <a:tabLst>
                <a:tab pos="1256030" algn="l"/>
              </a:tabLst>
            </a:pP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Versio</a:t>
            </a:r>
            <a:r>
              <a:rPr sz="1000" spc="10" dirty="0">
                <a:solidFill>
                  <a:srgbClr val="668BB0"/>
                </a:solidFill>
                <a:latin typeface="Courier"/>
                <a:cs typeface="Courier"/>
              </a:rPr>
              <a:t>n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dirty="0">
                <a:solidFill>
                  <a:srgbClr val="E0E2E4"/>
                </a:solidFill>
                <a:latin typeface="Courier"/>
                <a:cs typeface="Courier"/>
              </a:rPr>
              <a:t>	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17.0</a:t>
            </a:r>
            <a:r>
              <a:rPr sz="1000" spc="10" dirty="0">
                <a:solidFill>
                  <a:srgbClr val="FFCD22"/>
                </a:solidFill>
                <a:latin typeface="Courier"/>
                <a:cs typeface="Courier"/>
              </a:rPr>
              <a:t>3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-ce  API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version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	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1.27</a:t>
            </a:r>
            <a:endParaRPr sz="1000">
              <a:latin typeface="Courier"/>
              <a:cs typeface="Courier"/>
            </a:endParaRPr>
          </a:p>
          <a:p>
            <a:pPr marL="146685" marR="5191125">
              <a:lnSpc>
                <a:spcPct val="114300"/>
              </a:lnSpc>
              <a:spcBef>
                <a:spcPts val="10"/>
              </a:spcBef>
              <a:tabLst>
                <a:tab pos="1256030" algn="l"/>
              </a:tabLst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Go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668BB0"/>
                </a:solidFill>
                <a:latin typeface="Courier"/>
                <a:cs typeface="Courier"/>
              </a:rPr>
              <a:t>version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	go1.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7.5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Git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668BB0"/>
                </a:solidFill>
                <a:latin typeface="Courier"/>
                <a:cs typeface="Courier"/>
              </a:rPr>
              <a:t>commit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	c6d412e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229"/>
              </a:spcBef>
              <a:tabLst>
                <a:tab pos="1256030" algn="l"/>
              </a:tabLst>
            </a:pP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Built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	Tue Mar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28 00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40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02</a:t>
            </a:r>
            <a:r>
              <a:rPr sz="1000" spc="-25" dirty="0">
                <a:solidFill>
                  <a:srgbClr val="FFCD22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2017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240"/>
              </a:spcBef>
              <a:tabLst>
                <a:tab pos="1256030" algn="l"/>
              </a:tabLst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OS/</a:t>
            </a: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Arch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	darwin/amd64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000" spc="-10" dirty="0">
                <a:solidFill>
                  <a:srgbClr val="668BB0"/>
                </a:solidFill>
                <a:latin typeface="Courier"/>
                <a:cs typeface="Courier"/>
              </a:rPr>
              <a:t>Server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180"/>
              </a:spcBef>
              <a:tabLst>
                <a:tab pos="1256030" algn="l"/>
              </a:tabLst>
            </a:pPr>
            <a:r>
              <a:rPr sz="1000" spc="-10" dirty="0">
                <a:solidFill>
                  <a:srgbClr val="668BB0"/>
                </a:solidFill>
                <a:latin typeface="Courier"/>
                <a:cs typeface="Courier"/>
              </a:rPr>
              <a:t>Version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	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17.03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.</a:t>
            </a:r>
            <a:r>
              <a:rPr sz="1000" spc="-10" dirty="0">
                <a:solidFill>
                  <a:srgbClr val="FFCD22"/>
                </a:solidFill>
                <a:latin typeface="Courier"/>
                <a:cs typeface="Courier"/>
              </a:rPr>
              <a:t>1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-ce</a:t>
            </a:r>
            <a:endParaRPr sz="1000">
              <a:latin typeface="Courier"/>
              <a:cs typeface="Courier"/>
            </a:endParaRPr>
          </a:p>
          <a:p>
            <a:pPr marL="146685" marR="3606165">
              <a:lnSpc>
                <a:spcPts val="1440"/>
              </a:lnSpc>
              <a:spcBef>
                <a:spcPts val="75"/>
              </a:spcBef>
              <a:tabLst>
                <a:tab pos="1256030" algn="l"/>
              </a:tabLst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API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version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	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1.27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(minimum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version</a:t>
            </a:r>
            <a:r>
              <a:rPr sz="1000" spc="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1.12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)  Go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version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	go1.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7.5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1256030" algn="l"/>
              </a:tabLst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Git</a:t>
            </a:r>
            <a:r>
              <a:rPr sz="1000" spc="3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668BB0"/>
                </a:solidFill>
                <a:latin typeface="Courier"/>
                <a:cs typeface="Courier"/>
              </a:rPr>
              <a:t>commit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	c6d412e</a:t>
            </a:r>
            <a:endParaRPr sz="1000">
              <a:latin typeface="Courier"/>
              <a:cs typeface="Courier"/>
            </a:endParaRPr>
          </a:p>
          <a:p>
            <a:pPr marL="146685">
              <a:lnSpc>
                <a:spcPct val="100000"/>
              </a:lnSpc>
              <a:spcBef>
                <a:spcPts val="225"/>
              </a:spcBef>
              <a:tabLst>
                <a:tab pos="1256030" algn="l"/>
              </a:tabLst>
            </a:pP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Built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	Fri Mar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24 00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00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50</a:t>
            </a:r>
            <a:r>
              <a:rPr sz="1000" spc="-25" dirty="0">
                <a:solidFill>
                  <a:srgbClr val="FFCD22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2017</a:t>
            </a:r>
            <a:endParaRPr sz="1000">
              <a:latin typeface="Courier"/>
              <a:cs typeface="Courier"/>
            </a:endParaRPr>
          </a:p>
          <a:p>
            <a:pPr marL="146685" marR="4874260">
              <a:lnSpc>
                <a:spcPts val="1440"/>
              </a:lnSpc>
              <a:spcBef>
                <a:spcPts val="85"/>
              </a:spcBef>
              <a:tabLst>
                <a:tab pos="1256030" algn="l"/>
              </a:tabLst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OS/</a:t>
            </a:r>
            <a:r>
              <a:rPr sz="1000" spc="-10" dirty="0">
                <a:solidFill>
                  <a:srgbClr val="668BB0"/>
                </a:solidFill>
                <a:latin typeface="Courier"/>
                <a:cs typeface="Courier"/>
              </a:rPr>
              <a:t>Arch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:	linux/amd64  </a:t>
            </a:r>
            <a:r>
              <a:rPr sz="1000" spc="15" dirty="0">
                <a:solidFill>
                  <a:srgbClr val="668BB0"/>
                </a:solidFill>
                <a:latin typeface="Courier"/>
                <a:cs typeface="Courier"/>
              </a:rPr>
              <a:t>Experimental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-2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true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9" y="8227059"/>
            <a:ext cx="5439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Next step is to verify that Docker can pull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from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Hub. Run this hello world</a:t>
            </a:r>
            <a:r>
              <a:rPr sz="1200" spc="-7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image: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999" y="8646159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698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docker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run</a:t>
            </a:r>
            <a:r>
              <a:rPr sz="1000" b="1" spc="5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hello-world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299" y="9151619"/>
            <a:ext cx="4469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see a message like this, most likely you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didn’t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start</a:t>
            </a:r>
            <a:r>
              <a:rPr sz="1200" spc="-9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Docker:</a:t>
            </a:r>
            <a:endParaRPr sz="12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444500"/>
            <a:ext cx="4267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0-installs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999" y="762000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Cannot connect 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to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the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daemon.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Is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the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docker daemon running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on </a:t>
            </a:r>
            <a:r>
              <a:rPr sz="1000" b="1" spc="15" dirty="0">
                <a:solidFill>
                  <a:srgbClr val="E0E2E4"/>
                </a:solidFill>
                <a:latin typeface="Courier"/>
                <a:cs typeface="Courier"/>
              </a:rPr>
              <a:t>this</a:t>
            </a:r>
            <a:r>
              <a:rPr sz="1000" b="1" spc="254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b="1" spc="15" dirty="0">
                <a:solidFill>
                  <a:srgbClr val="E0E2E4"/>
                </a:solidFill>
                <a:latin typeface="Courier"/>
                <a:cs typeface="Courier"/>
              </a:rPr>
              <a:t>host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?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1267460"/>
            <a:ext cx="5315585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Start 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Docker.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used macOS, you can utilize the GUI app. Otherwise,</a:t>
            </a:r>
            <a:r>
              <a:rPr sz="1200"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CLI.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This is how running Docker daemon looks on my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macOS: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999" y="2092960"/>
            <a:ext cx="6177280" cy="528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299" y="7597140"/>
            <a:ext cx="699325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On the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contrary,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if you see a message like the one </a:t>
            </a:r>
            <a:r>
              <a:rPr sz="1200" spc="-15" dirty="0">
                <a:solidFill>
                  <a:srgbClr val="111111"/>
                </a:solidFill>
                <a:latin typeface="Helvetica Neue"/>
                <a:cs typeface="Helvetica Neue"/>
              </a:rPr>
              <a:t>below,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then deamon is running and you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are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ready</a:t>
            </a:r>
            <a:r>
              <a:rPr sz="1200" spc="-4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to  work with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Docker!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8300" y="444500"/>
            <a:ext cx="4267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0-installs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999" y="762000"/>
            <a:ext cx="7010400" cy="25095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7310" marR="3051175">
              <a:lnSpc>
                <a:spcPct val="115799"/>
              </a:lnSpc>
              <a:spcBef>
                <a:spcPts val="409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Unable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to find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image </a:t>
            </a:r>
            <a:r>
              <a:rPr sz="1000" spc="15" dirty="0">
                <a:solidFill>
                  <a:srgbClr val="EC7600"/>
                </a:solidFill>
                <a:latin typeface="Courier"/>
                <a:cs typeface="Courier"/>
              </a:rPr>
              <a:t>'hello-world:latest'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locally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lates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t: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Pulling from</a:t>
            </a:r>
            <a:r>
              <a:rPr sz="1000" spc="8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library/hello-world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c04b14da8d14: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Pull</a:t>
            </a:r>
            <a:r>
              <a:rPr sz="1000" spc="5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complete</a:t>
            </a:r>
            <a:endParaRPr sz="1000">
              <a:latin typeface="Courier"/>
              <a:cs typeface="Courier"/>
            </a:endParaRPr>
          </a:p>
          <a:p>
            <a:pPr marL="67310" marR="673100">
              <a:lnSpc>
                <a:spcPts val="1440"/>
              </a:lnSpc>
              <a:spcBef>
                <a:spcPts val="7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Diges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t: sha256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:</a:t>
            </a:r>
            <a:r>
              <a:rPr sz="1000" spc="15" dirty="0">
                <a:solidFill>
                  <a:srgbClr val="FFCD22"/>
                </a:solidFill>
                <a:latin typeface="Courier"/>
                <a:cs typeface="Courier"/>
              </a:rPr>
              <a:t>0256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e8a36e2070f7bf2d0b0763dbabdd67798512411de4cdcf9431a1feb60fd9  Statu</a:t>
            </a:r>
            <a:r>
              <a:rPr sz="1000" spc="15" dirty="0">
                <a:solidFill>
                  <a:srgbClr val="8CBBAD"/>
                </a:solidFill>
                <a:latin typeface="Courier"/>
                <a:cs typeface="Courier"/>
              </a:rPr>
              <a:t>s: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Downloaded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newer image </a:t>
            </a:r>
            <a:r>
              <a:rPr sz="1000" b="1" spc="15" dirty="0">
                <a:solidFill>
                  <a:srgbClr val="93C763"/>
                </a:solidFill>
                <a:latin typeface="Courier"/>
                <a:cs typeface="Courier"/>
              </a:rPr>
              <a:t>for</a:t>
            </a:r>
            <a:r>
              <a:rPr sz="1000" b="1" spc="80" dirty="0">
                <a:solidFill>
                  <a:srgbClr val="93C763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hello-world:latest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Hello from</a:t>
            </a:r>
            <a:r>
              <a:rPr sz="1000" spc="-5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Docker!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18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This message shows that your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installation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appears </a:t>
            </a:r>
            <a:r>
              <a:rPr sz="1000" b="1" spc="-10" dirty="0">
                <a:solidFill>
                  <a:srgbClr val="93C763"/>
                </a:solidFill>
                <a:latin typeface="Courier"/>
                <a:cs typeface="Courier"/>
              </a:rPr>
              <a:t>to be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working</a:t>
            </a:r>
            <a:r>
              <a:rPr sz="1000" spc="31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correctly.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755"/>
              </a:spcBef>
            </a:pP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To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generate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this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message,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Docker took the </a:t>
            </a:r>
            <a:r>
              <a:rPr sz="1000" spc="-15" dirty="0">
                <a:solidFill>
                  <a:srgbClr val="E0E2E4"/>
                </a:solidFill>
                <a:latin typeface="Courier"/>
                <a:cs typeface="Courier"/>
              </a:rPr>
              <a:t>following</a:t>
            </a:r>
            <a:r>
              <a:rPr sz="1000" spc="29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step</a:t>
            </a:r>
            <a:r>
              <a:rPr sz="1000" spc="-10" dirty="0">
                <a:solidFill>
                  <a:srgbClr val="8CBBAD"/>
                </a:solidFill>
                <a:latin typeface="Courier"/>
                <a:cs typeface="Courier"/>
              </a:rPr>
              <a:t>s: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25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...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3482340"/>
            <a:ext cx="178181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4. </a:t>
            </a:r>
            <a:r>
              <a:rPr sz="1800" b="1" spc="-25" dirty="0">
                <a:solidFill>
                  <a:srgbClr val="111111"/>
                </a:solidFill>
                <a:latin typeface="Helvetica Neue"/>
                <a:cs typeface="Helvetica Neue"/>
              </a:rPr>
              <a:t>AWS</a:t>
            </a:r>
            <a:r>
              <a:rPr sz="1800" b="1" spc="-3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account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3990339"/>
            <a:ext cx="696658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spc="-45" dirty="0">
                <a:solidFill>
                  <a:srgbClr val="111111"/>
                </a:solidFill>
                <a:latin typeface="Helvetica Neue"/>
                <a:cs typeface="Helvetica Neue"/>
              </a:rPr>
              <a:t>You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can easily get a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free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(trial)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AWS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account. </a:t>
            </a:r>
            <a:r>
              <a:rPr sz="1200" spc="-25" dirty="0">
                <a:solidFill>
                  <a:srgbClr val="111111"/>
                </a:solidFill>
                <a:latin typeface="Helvetica Neue"/>
                <a:cs typeface="Helvetica Neue"/>
              </a:rPr>
              <a:t>You’ll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need a valid email and a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credit card.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Read about  the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free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tier at 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https://aws.amazon.com/free/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and when you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are 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ready,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sign up by clicking on </a:t>
            </a:r>
            <a:r>
              <a:rPr sz="1200" spc="-20" dirty="0">
                <a:solidFill>
                  <a:srgbClr val="111111"/>
                </a:solidFill>
                <a:latin typeface="Helvetica Neue"/>
                <a:cs typeface="Helvetica Neue"/>
              </a:rPr>
              <a:t>“CREATE 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 FREE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ACCOUNT”.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10160">
              <a:lnSpc>
                <a:spcPct val="111100"/>
              </a:lnSpc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Once you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in, make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sure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 can access EC2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dashboard.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Sometimes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AWS requires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 phone call or  a waiting period. Most people can get an account within 10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minutes.</a:t>
            </a:r>
            <a:endParaRPr sz="1200"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444500"/>
            <a:ext cx="4267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0-installs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99" y="762000"/>
            <a:ext cx="7010400" cy="532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299" y="6347459"/>
            <a:ext cx="1257935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111111"/>
                </a:solidFill>
                <a:latin typeface="Helvetica Neue"/>
                <a:cs typeface="Helvetica Neue"/>
              </a:rPr>
              <a:t>5. </a:t>
            </a:r>
            <a:r>
              <a:rPr sz="1800" b="1" spc="-25" dirty="0">
                <a:solidFill>
                  <a:srgbClr val="111111"/>
                </a:solidFill>
                <a:latin typeface="Helvetica Neue"/>
                <a:cs typeface="Helvetica Neue"/>
              </a:rPr>
              <a:t>AWS</a:t>
            </a:r>
            <a:r>
              <a:rPr sz="1800" b="1" spc="-5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800" b="1" spc="-10" dirty="0">
                <a:solidFill>
                  <a:srgbClr val="111111"/>
                </a:solidFill>
                <a:latin typeface="Helvetica Neue"/>
                <a:cs typeface="Helvetica Neue"/>
              </a:rPr>
              <a:t>CLI</a:t>
            </a:r>
            <a:endParaRPr sz="18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299" y="6855459"/>
            <a:ext cx="675259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Check for Python. Make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sure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 have 2.6+ or 3.6+. </a:t>
            </a:r>
            <a:r>
              <a:rPr sz="1200" spc="-45" dirty="0">
                <a:solidFill>
                  <a:srgbClr val="111111"/>
                </a:solidFill>
                <a:latin typeface="Helvetica Neue"/>
                <a:cs typeface="Helvetica Neue"/>
              </a:rPr>
              <a:t>You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can use pip (Python package manager)</a:t>
            </a:r>
            <a:r>
              <a:rPr sz="1200" spc="-3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to  install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AWS</a:t>
            </a:r>
            <a:r>
              <a:rPr sz="1200" spc="-10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CLI.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999" y="7498080"/>
            <a:ext cx="7010400" cy="6807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52069" rIns="0" bIns="0" rtlCol="0">
            <a:spAutoFit/>
          </a:bodyPr>
          <a:lstStyle/>
          <a:p>
            <a:pPr marL="67310" marR="5666740">
              <a:lnSpc>
                <a:spcPct val="115799"/>
              </a:lnSpc>
              <a:spcBef>
                <a:spcPts val="409"/>
              </a:spcBef>
            </a:pP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phyton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--version 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pip</a:t>
            </a:r>
            <a:r>
              <a:rPr sz="1000" spc="-40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-10" dirty="0">
                <a:solidFill>
                  <a:srgbClr val="E0E2E4"/>
                </a:solidFill>
                <a:latin typeface="Courier"/>
                <a:cs typeface="Courier"/>
              </a:rPr>
              <a:t>--version</a:t>
            </a:r>
            <a:endParaRPr sz="1000">
              <a:latin typeface="Courier"/>
              <a:cs typeface="Courier"/>
            </a:endParaRPr>
          </a:p>
          <a:p>
            <a:pPr marL="67310">
              <a:lnSpc>
                <a:spcPct val="100000"/>
              </a:lnSpc>
              <a:spcBef>
                <a:spcPts val="229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pip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install</a:t>
            </a:r>
            <a:r>
              <a:rPr sz="1000" spc="-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awscli</a:t>
            </a:r>
            <a:endParaRPr sz="10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99" y="8369300"/>
            <a:ext cx="3559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AWS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CLI installation command for El Capitan</a:t>
            </a:r>
            <a:r>
              <a:rPr sz="1200" spc="-9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users: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99" y="8788400"/>
            <a:ext cx="7010400" cy="32512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sudo -H pip </a:t>
            </a:r>
            <a:r>
              <a:rPr sz="1000" spc="10" dirty="0">
                <a:solidFill>
                  <a:srgbClr val="E0E2E4"/>
                </a:solidFill>
                <a:latin typeface="Courier"/>
                <a:cs typeface="Courier"/>
              </a:rPr>
              <a:t>install awscli --upgrade --ignore-installed</a:t>
            </a:r>
            <a:r>
              <a:rPr sz="1000" spc="12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six</a:t>
            </a:r>
            <a:endParaRPr sz="10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444500"/>
            <a:ext cx="4267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97979"/>
                </a:solidFill>
                <a:latin typeface="Helvetica"/>
                <a:cs typeface="Helvetica"/>
              </a:rPr>
              <a:t>0-installs</a:t>
            </a:r>
            <a:endParaRPr sz="800">
              <a:latin typeface="Helvetica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636849"/>
            <a:ext cx="6824345" cy="3166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4489">
              <a:lnSpc>
                <a:spcPct val="111100"/>
              </a:lnSpc>
              <a:spcBef>
                <a:spcPts val="100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Python at least 2.6.5 or 3.x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(recommended),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see 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here:  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  <a:hlinkClick r:id="rId2"/>
              </a:rPr>
              <a:t>http://docs.aws.amazon.com/cli/latest/userguide/cli-chap-welcome.html</a:t>
            </a:r>
            <a:r>
              <a:rPr sz="1200" spc="-5" dirty="0">
                <a:solidFill>
                  <a:srgbClr val="111111"/>
                </a:solidFill>
                <a:latin typeface="Helvetica Neue"/>
                <a:cs typeface="Helvetica Neue"/>
              </a:rPr>
              <a:t>.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At  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  <a:hlinkClick r:id="rId3"/>
              </a:rPr>
              <a:t>https://www.python.org/downloads/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you can download Python for your</a:t>
            </a:r>
            <a:r>
              <a:rPr sz="1200" spc="-35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OS.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111111"/>
                </a:solidFill>
                <a:latin typeface="Helvetica Neue"/>
                <a:cs typeface="Helvetica Neue"/>
              </a:rPr>
              <a:t>Other </a:t>
            </a:r>
            <a:r>
              <a:rPr sz="1600" b="1" spc="-15" dirty="0">
                <a:solidFill>
                  <a:srgbClr val="111111"/>
                </a:solidFill>
                <a:latin typeface="Helvetica Neue"/>
                <a:cs typeface="Helvetica Neue"/>
              </a:rPr>
              <a:t>AWS </a:t>
            </a:r>
            <a:r>
              <a:rPr sz="1600" b="1" dirty="0">
                <a:solidFill>
                  <a:srgbClr val="111111"/>
                </a:solidFill>
                <a:latin typeface="Helvetica Neue"/>
                <a:cs typeface="Helvetica Neue"/>
              </a:rPr>
              <a:t>CLI</a:t>
            </a:r>
            <a:r>
              <a:rPr sz="1600" b="1" spc="-8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600" b="1" dirty="0">
                <a:solidFill>
                  <a:srgbClr val="111111"/>
                </a:solidFill>
                <a:latin typeface="Helvetica Neue"/>
                <a:cs typeface="Helvetica Neue"/>
              </a:rPr>
              <a:t>Installations</a:t>
            </a:r>
            <a:endParaRPr sz="16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590550" indent="-171450">
              <a:lnSpc>
                <a:spcPct val="100000"/>
              </a:lnSpc>
              <a:buFont typeface="Arial" charset="0"/>
              <a:buChar char="•"/>
            </a:pPr>
            <a:r>
              <a:rPr sz="1200" dirty="0">
                <a:solidFill>
                  <a:srgbClr val="0D6EA1"/>
                </a:solidFill>
                <a:latin typeface="Helvetica Neue"/>
                <a:cs typeface="Helvetica Neue"/>
                <a:hlinkClick r:id="rId4"/>
              </a:rPr>
              <a:t>Install the </a:t>
            </a:r>
            <a:r>
              <a:rPr sz="1200" spc="-10" dirty="0">
                <a:solidFill>
                  <a:srgbClr val="0D6EA1"/>
                </a:solidFill>
                <a:latin typeface="Helvetica Neue"/>
                <a:cs typeface="Helvetica Neue"/>
                <a:hlinkClick r:id="rId4"/>
              </a:rPr>
              <a:t>AWS </a:t>
            </a:r>
            <a:r>
              <a:rPr sz="1200" dirty="0">
                <a:solidFill>
                  <a:srgbClr val="0D6EA1"/>
                </a:solidFill>
                <a:latin typeface="Helvetica Neue"/>
                <a:cs typeface="Helvetica Neue"/>
                <a:hlinkClick r:id="rId4"/>
              </a:rPr>
              <a:t>CLI with 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  <a:hlinkClick r:id="rId4"/>
              </a:rPr>
              <a:t>Homebrew</a:t>
            </a:r>
            <a:r>
              <a:rPr sz="1200" spc="-5" dirty="0">
                <a:solidFill>
                  <a:srgbClr val="0D6EA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- for</a:t>
            </a:r>
            <a:r>
              <a:rPr sz="1200" spc="-7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macOS</a:t>
            </a:r>
            <a:endParaRPr sz="1200" dirty="0">
              <a:latin typeface="Helvetica Neue"/>
              <a:cs typeface="Helvetica Neue"/>
            </a:endParaRPr>
          </a:p>
          <a:p>
            <a:pPr marL="590550" marR="5080" indent="-171450">
              <a:lnSpc>
                <a:spcPct val="116700"/>
              </a:lnSpc>
              <a:buFont typeface="Arial" charset="0"/>
              <a:buChar char="•"/>
            </a:pPr>
            <a:r>
              <a:rPr sz="1200" dirty="0">
                <a:solidFill>
                  <a:srgbClr val="0D6EA1"/>
                </a:solidFill>
                <a:latin typeface="Helvetica Neue"/>
                <a:cs typeface="Helvetica Neue"/>
                <a:hlinkClick r:id="rId5"/>
              </a:rPr>
              <a:t>Install the </a:t>
            </a:r>
            <a:r>
              <a:rPr sz="1200" spc="-10" dirty="0">
                <a:solidFill>
                  <a:srgbClr val="0D6EA1"/>
                </a:solidFill>
                <a:latin typeface="Helvetica Neue"/>
                <a:cs typeface="Helvetica Neue"/>
                <a:hlinkClick r:id="rId5"/>
              </a:rPr>
              <a:t>AWS </a:t>
            </a:r>
            <a:r>
              <a:rPr sz="1200" dirty="0">
                <a:solidFill>
                  <a:srgbClr val="0D6EA1"/>
                </a:solidFill>
                <a:latin typeface="Helvetica Neue"/>
                <a:cs typeface="Helvetica Neue"/>
                <a:hlinkClick r:id="rId5"/>
              </a:rPr>
              <a:t>CLI Using the Bundled Installer (Linux, macOS, or Unix)</a:t>
            </a:r>
            <a:r>
              <a:rPr sz="1200" dirty="0">
                <a:solidFill>
                  <a:srgbClr val="0D6EA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- just download,</a:t>
            </a:r>
            <a:r>
              <a:rPr sz="1200" spc="-9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303030"/>
                </a:solidFill>
                <a:latin typeface="Helvetica Neue"/>
                <a:cs typeface="Helvetica Neue"/>
              </a:rPr>
              <a:t>unzip  and</a:t>
            </a:r>
            <a:r>
              <a:rPr sz="1200" spc="-100" dirty="0">
                <a:solidFill>
                  <a:srgbClr val="303030"/>
                </a:solidFill>
                <a:latin typeface="Helvetica Neue"/>
                <a:cs typeface="Helvetica Neue"/>
              </a:rPr>
              <a:t> </a:t>
            </a:r>
            <a:r>
              <a:rPr sz="1200" dirty="0" smtClean="0">
                <a:solidFill>
                  <a:srgbClr val="303030"/>
                </a:solidFill>
                <a:latin typeface="Helvetica Neue"/>
                <a:cs typeface="Helvetica Neue"/>
              </a:rPr>
              <a:t>execute</a:t>
            </a:r>
            <a:endParaRPr lang="en-US" sz="1200" dirty="0" smtClean="0">
              <a:solidFill>
                <a:srgbClr val="303030"/>
              </a:solidFill>
              <a:latin typeface="Helvetica Neue"/>
              <a:cs typeface="Helvetica Neue"/>
            </a:endParaRPr>
          </a:p>
          <a:p>
            <a:pPr marL="590550" marR="5080" indent="-171450">
              <a:lnSpc>
                <a:spcPct val="1167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rgbClr val="303030"/>
                </a:solidFill>
                <a:latin typeface="Helvetica Neue"/>
                <a:cs typeface="Helvetica Neue"/>
                <a:hlinkClick r:id="rId6"/>
              </a:rPr>
              <a:t>Install the AWS CLI for Windows – MSI installation or python instructions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111111"/>
                </a:solidFill>
                <a:latin typeface="Helvetica Neue"/>
                <a:cs typeface="Helvetica Neue"/>
              </a:rPr>
              <a:t>Verify AWS</a:t>
            </a:r>
            <a:r>
              <a:rPr sz="1600" b="1" spc="-8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600" b="1" dirty="0">
                <a:solidFill>
                  <a:srgbClr val="111111"/>
                </a:solidFill>
                <a:latin typeface="Helvetica Neue"/>
                <a:cs typeface="Helvetica Neue"/>
              </a:rPr>
              <a:t>CLI</a:t>
            </a:r>
            <a:endParaRPr sz="16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Run the following command to verify </a:t>
            </a:r>
            <a:r>
              <a:rPr sz="1200" spc="-10" dirty="0">
                <a:solidFill>
                  <a:srgbClr val="111111"/>
                </a:solidFill>
                <a:latin typeface="Helvetica Neue"/>
                <a:cs typeface="Helvetica Neue"/>
              </a:rPr>
              <a:t>AWS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CLI installation and its version (1+ is</a:t>
            </a:r>
            <a:r>
              <a:rPr sz="1200" spc="-90" dirty="0">
                <a:solidFill>
                  <a:srgbClr val="111111"/>
                </a:solidFill>
                <a:latin typeface="Helvetica Neue"/>
                <a:cs typeface="Helvetica Neue"/>
              </a:rPr>
              <a:t> </a:t>
            </a:r>
            <a:r>
              <a:rPr sz="1200" dirty="0">
                <a:solidFill>
                  <a:srgbClr val="111111"/>
                </a:solidFill>
                <a:latin typeface="Helvetica Neue"/>
                <a:cs typeface="Helvetica Neue"/>
              </a:rPr>
              <a:t>ok):</a:t>
            </a:r>
            <a:endParaRPr sz="1200" dirty="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7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 </a:t>
            </a:r>
            <a:r>
              <a:rPr spc="-5" dirty="0"/>
              <a:t>of</a:t>
            </a:r>
            <a:r>
              <a:rPr spc="-95" dirty="0"/>
              <a:t> </a:t>
            </a:r>
            <a:r>
              <a:rPr dirty="0"/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0999" y="3840479"/>
            <a:ext cx="7010400" cy="314960"/>
          </a:xfrm>
          <a:prstGeom prst="rect">
            <a:avLst/>
          </a:prstGeom>
          <a:solidFill>
            <a:srgbClr val="282B2E"/>
          </a:solidFill>
        </p:spPr>
        <p:txBody>
          <a:bodyPr vert="horz" wrap="square" lIns="0" tIns="762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00"/>
              </a:spcBef>
            </a:pP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aws</a:t>
            </a:r>
            <a:r>
              <a:rPr sz="1000" spc="-45" dirty="0">
                <a:solidFill>
                  <a:srgbClr val="E0E2E4"/>
                </a:solidFill>
                <a:latin typeface="Courier"/>
                <a:cs typeface="Courier"/>
              </a:rPr>
              <a:t> </a:t>
            </a:r>
            <a:r>
              <a:rPr sz="1000" spc="15" dirty="0">
                <a:solidFill>
                  <a:srgbClr val="E0E2E4"/>
                </a:solidFill>
                <a:latin typeface="Courier"/>
                <a:cs typeface="Courier"/>
              </a:rPr>
              <a:t>--version</a:t>
            </a:r>
            <a:endParaRPr sz="10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6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784</Words>
  <Application>Microsoft Macintosh PowerPoint</Application>
  <PresentationFormat>Custom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Abadi MT Condensed Extra Bold</vt:lpstr>
      <vt:lpstr>Apple Braille</vt:lpstr>
      <vt:lpstr>Calibri</vt:lpstr>
      <vt:lpstr>Courier</vt:lpstr>
      <vt:lpstr>Helvetica</vt:lpstr>
      <vt:lpstr>Helvetica Neue</vt:lpstr>
      <vt:lpstr>Times New Roman</vt:lpstr>
      <vt:lpstr>Arial</vt:lpstr>
      <vt:lpstr>Office Theme</vt:lpstr>
      <vt:lpstr>PowerPoint Presentation</vt:lpstr>
      <vt:lpstr>Task</vt:lpstr>
      <vt:lpstr>Walk-through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Robin Beck</cp:lastModifiedBy>
  <cp:revision>6</cp:revision>
  <dcterms:created xsi:type="dcterms:W3CDTF">2017-07-04T23:08:06Z</dcterms:created>
  <dcterms:modified xsi:type="dcterms:W3CDTF">2017-07-04T23:21:19Z</dcterms:modified>
</cp:coreProperties>
</file>